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
  <p:sldMasterIdLst>
    <p:sldMasterId id="2147483648" r:id="rId1"/>
  </p:sldMasterIdLst>
  <p:notesMasterIdLst>
    <p:notesMasterId r:id="rId43"/>
  </p:notesMasterIdLst>
  <p:sldIdLst>
    <p:sldId id="342" r:id="rId2"/>
    <p:sldId id="467" r:id="rId3"/>
    <p:sldId id="470" r:id="rId4"/>
    <p:sldId id="471" r:id="rId5"/>
    <p:sldId id="509" r:id="rId6"/>
    <p:sldId id="473" r:id="rId7"/>
    <p:sldId id="475" r:id="rId8"/>
    <p:sldId id="476" r:id="rId9"/>
    <p:sldId id="477" r:id="rId10"/>
    <p:sldId id="480" r:id="rId11"/>
    <p:sldId id="481" r:id="rId12"/>
    <p:sldId id="521" r:id="rId13"/>
    <p:sldId id="482" r:id="rId14"/>
    <p:sldId id="483" r:id="rId15"/>
    <p:sldId id="484" r:id="rId16"/>
    <p:sldId id="485" r:id="rId17"/>
    <p:sldId id="486" r:id="rId18"/>
    <p:sldId id="487" r:id="rId19"/>
    <p:sldId id="488" r:id="rId20"/>
    <p:sldId id="489" r:id="rId21"/>
    <p:sldId id="490" r:id="rId22"/>
    <p:sldId id="491" r:id="rId23"/>
    <p:sldId id="494" r:id="rId24"/>
    <p:sldId id="495" r:id="rId25"/>
    <p:sldId id="497" r:id="rId26"/>
    <p:sldId id="498" r:id="rId27"/>
    <p:sldId id="499" r:id="rId28"/>
    <p:sldId id="500" r:id="rId29"/>
    <p:sldId id="501" r:id="rId30"/>
    <p:sldId id="502" r:id="rId31"/>
    <p:sldId id="503" r:id="rId32"/>
    <p:sldId id="504" r:id="rId33"/>
    <p:sldId id="512" r:id="rId34"/>
    <p:sldId id="513" r:id="rId35"/>
    <p:sldId id="518" r:id="rId36"/>
    <p:sldId id="514" r:id="rId37"/>
    <p:sldId id="505" r:id="rId38"/>
    <p:sldId id="506" r:id="rId39"/>
    <p:sldId id="516" r:id="rId40"/>
    <p:sldId id="520" r:id="rId41"/>
    <p:sldId id="511" r:id="rId42"/>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140"/>
    <a:srgbClr val="E60000"/>
    <a:srgbClr val="C7450B"/>
    <a:srgbClr val="FFCCCC"/>
    <a:srgbClr val="A40000"/>
    <a:srgbClr val="A20000"/>
    <a:srgbClr val="B1CFE0"/>
    <a:srgbClr val="C9670D"/>
    <a:srgbClr val="E24E0C"/>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7301" autoAdjust="0"/>
  </p:normalViewPr>
  <p:slideViewPr>
    <p:cSldViewPr snapToGrid="0">
      <p:cViewPr varScale="1">
        <p:scale>
          <a:sx n="96" d="100"/>
          <a:sy n="96" d="100"/>
        </p:scale>
        <p:origin x="512" y="48"/>
      </p:cViewPr>
      <p:guideLst>
        <p:guide orient="horz" pos="2160"/>
        <p:guide pos="3840"/>
      </p:guideLst>
    </p:cSldViewPr>
  </p:slideViewPr>
  <p:notesTextViewPr>
    <p:cViewPr>
      <p:scale>
        <a:sx n="3" d="2"/>
        <a:sy n="3" d="2"/>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862D2D-AD19-41F1-850D-4684904BEA6C}" type="doc">
      <dgm:prSet loTypeId="urn:microsoft.com/office/officeart/2005/8/layout/hProcess11" loCatId="process" qsTypeId="urn:microsoft.com/office/officeart/2005/8/quickstyle/simple1" qsCatId="simple" csTypeId="urn:microsoft.com/office/officeart/2005/8/colors/colorful1" csCatId="colorful" phldr="1"/>
      <dgm:spPr/>
      <dgm:t>
        <a:bodyPr/>
        <a:lstStyle/>
        <a:p>
          <a:endParaRPr lang="zh-CN" altLang="en-US"/>
        </a:p>
      </dgm:t>
    </dgm:pt>
    <dgm:pt modelId="{BCEBC05C-2B33-40CD-8720-DC5C602EFA11}">
      <dgm:prSet phldrT="[文本]" custT="1"/>
      <dgm:spPr/>
      <dgm:t>
        <a:bodyPr/>
        <a:lstStyle/>
        <a:p>
          <a:r>
            <a:rPr lang="zh-CN" altLang="en-US" sz="1800" b="1" dirty="0">
              <a:latin typeface="Times New Roman" panose="02020603050405020304" pitchFamily="18" charset="0"/>
              <a:ea typeface="微软雅黑" panose="020B0503020204020204" pitchFamily="34" charset="-122"/>
              <a:cs typeface="Times New Roman" panose="02020603050405020304" pitchFamily="18" charset="0"/>
            </a:rPr>
            <a:t>获取污染物产生量</a:t>
          </a:r>
          <a:endParaRPr lang="zh-CN" altLang="en-US" sz="1800" dirty="0">
            <a:latin typeface="Times New Roman" panose="02020603050405020304" pitchFamily="18" charset="0"/>
            <a:ea typeface="微软雅黑" panose="020B0503020204020204" pitchFamily="34" charset="-122"/>
            <a:cs typeface="Times New Roman" panose="02020603050405020304" pitchFamily="18" charset="0"/>
          </a:endParaRPr>
        </a:p>
      </dgm:t>
    </dgm:pt>
    <dgm:pt modelId="{42FA2F9F-9E01-4D7B-917F-D97D95E81B88}" type="parTrans" cxnId="{D355DC02-A363-410B-A02C-CDD46C1B5A04}">
      <dgm:prSet/>
      <dgm:spPr/>
      <dgm:t>
        <a:bodyPr/>
        <a:lstStyle/>
        <a:p>
          <a:endParaRPr lang="zh-CN" altLang="en-US"/>
        </a:p>
      </dgm:t>
    </dgm:pt>
    <dgm:pt modelId="{5141C0E8-5CBE-4272-B9EC-E3D69AE0B963}" type="sibTrans" cxnId="{D355DC02-A363-410B-A02C-CDD46C1B5A04}">
      <dgm:prSet/>
      <dgm:spPr/>
      <dgm:t>
        <a:bodyPr/>
        <a:lstStyle/>
        <a:p>
          <a:endParaRPr lang="zh-CN" altLang="en-US"/>
        </a:p>
      </dgm:t>
    </dgm:pt>
    <dgm:pt modelId="{7C66F726-D675-4A52-8680-29E6EBC4DE50}">
      <dgm:prSet phldrT="[文本]" custT="1"/>
      <dgm:spPr/>
      <dgm:t>
        <a:bodyPr/>
        <a:lstStyle/>
        <a:p>
          <a:r>
            <a:rPr lang="zh-CN" altLang="en-US" sz="1800" b="1" dirty="0">
              <a:latin typeface="Times New Roman" panose="02020603050405020304" pitchFamily="18" charset="0"/>
              <a:ea typeface="微软雅黑" panose="020B0503020204020204" pitchFamily="34" charset="-122"/>
              <a:cs typeface="Times New Roman" panose="02020603050405020304" pitchFamily="18" charset="0"/>
            </a:rPr>
            <a:t>计算个体产污系数</a:t>
          </a:r>
          <a:endParaRPr lang="zh-CN" altLang="en-US" sz="1800" dirty="0">
            <a:latin typeface="Times New Roman" panose="02020603050405020304" pitchFamily="18" charset="0"/>
            <a:ea typeface="微软雅黑" panose="020B0503020204020204" pitchFamily="34" charset="-122"/>
            <a:cs typeface="Times New Roman" panose="02020603050405020304" pitchFamily="18" charset="0"/>
          </a:endParaRPr>
        </a:p>
      </dgm:t>
    </dgm:pt>
    <dgm:pt modelId="{522EA396-18BC-4948-8F7F-CA47C7EBAE46}" type="parTrans" cxnId="{618AA788-F3FA-4008-BF6D-692FA3FCACE1}">
      <dgm:prSet/>
      <dgm:spPr/>
      <dgm:t>
        <a:bodyPr/>
        <a:lstStyle/>
        <a:p>
          <a:endParaRPr lang="zh-CN" altLang="en-US"/>
        </a:p>
      </dgm:t>
    </dgm:pt>
    <dgm:pt modelId="{7925484D-A95B-4B24-BC65-65C5EFEAF76A}" type="sibTrans" cxnId="{618AA788-F3FA-4008-BF6D-692FA3FCACE1}">
      <dgm:prSet/>
      <dgm:spPr/>
      <dgm:t>
        <a:bodyPr/>
        <a:lstStyle/>
        <a:p>
          <a:endParaRPr lang="zh-CN" altLang="en-US"/>
        </a:p>
      </dgm:t>
    </dgm:pt>
    <dgm:pt modelId="{5F2AB327-DFD6-4425-84E5-B585195DA641}">
      <dgm:prSet phldrT="[文本]" custT="1"/>
      <dgm:spPr/>
      <dgm:t>
        <a:bodyPr/>
        <a:lstStyle/>
        <a:p>
          <a:r>
            <a:rPr lang="zh-CN" altLang="en-US" sz="1800" b="1" dirty="0">
              <a:latin typeface="Times New Roman" panose="02020603050405020304" pitchFamily="18" charset="0"/>
              <a:ea typeface="微软雅黑" panose="020B0503020204020204" pitchFamily="34" charset="-122"/>
              <a:cs typeface="Times New Roman" panose="02020603050405020304" pitchFamily="18" charset="0"/>
            </a:rPr>
            <a:t>计算平均产污系数</a:t>
          </a:r>
          <a:endParaRPr lang="zh-CN" altLang="en-US" sz="1800" dirty="0">
            <a:latin typeface="Times New Roman" panose="02020603050405020304" pitchFamily="18" charset="0"/>
            <a:ea typeface="微软雅黑" panose="020B0503020204020204" pitchFamily="34" charset="-122"/>
            <a:cs typeface="Times New Roman" panose="02020603050405020304" pitchFamily="18" charset="0"/>
          </a:endParaRPr>
        </a:p>
      </dgm:t>
    </dgm:pt>
    <dgm:pt modelId="{28F3EDD9-D766-4914-AD21-E3FFBE0BC9AF}" type="parTrans" cxnId="{9C90904E-7888-4A7A-A6BD-BAB2CAF95A49}">
      <dgm:prSet/>
      <dgm:spPr/>
      <dgm:t>
        <a:bodyPr/>
        <a:lstStyle/>
        <a:p>
          <a:endParaRPr lang="zh-CN" altLang="en-US"/>
        </a:p>
      </dgm:t>
    </dgm:pt>
    <dgm:pt modelId="{48A950A1-129F-4CB9-A514-1690F5BCA3CF}" type="sibTrans" cxnId="{9C90904E-7888-4A7A-A6BD-BAB2CAF95A49}">
      <dgm:prSet/>
      <dgm:spPr/>
      <dgm:t>
        <a:bodyPr/>
        <a:lstStyle/>
        <a:p>
          <a:endParaRPr lang="zh-CN" altLang="en-US"/>
        </a:p>
      </dgm:t>
    </dgm:pt>
    <dgm:pt modelId="{664F8289-57EE-4F88-AD73-1BA12EE9232D}" type="pres">
      <dgm:prSet presAssocID="{E1862D2D-AD19-41F1-850D-4684904BEA6C}" presName="Name0" presStyleCnt="0">
        <dgm:presLayoutVars>
          <dgm:dir/>
          <dgm:resizeHandles val="exact"/>
        </dgm:presLayoutVars>
      </dgm:prSet>
      <dgm:spPr/>
    </dgm:pt>
    <dgm:pt modelId="{0E5DD037-24DF-466D-B36C-79D67137EE72}" type="pres">
      <dgm:prSet presAssocID="{E1862D2D-AD19-41F1-850D-4684904BEA6C}" presName="arrow" presStyleLbl="bgShp" presStyleIdx="0" presStyleCnt="1" custScaleY="134213" custLinFactNeighborY="1242"/>
      <dgm:spPr/>
    </dgm:pt>
    <dgm:pt modelId="{A1689264-8C33-48FE-AA2B-58B7F4D07714}" type="pres">
      <dgm:prSet presAssocID="{E1862D2D-AD19-41F1-850D-4684904BEA6C}" presName="points" presStyleCnt="0"/>
      <dgm:spPr/>
    </dgm:pt>
    <dgm:pt modelId="{69EA7E9C-2A4E-4F3B-A8C1-8309D8DBC6E3}" type="pres">
      <dgm:prSet presAssocID="{BCEBC05C-2B33-40CD-8720-DC5C602EFA11}" presName="compositeA" presStyleCnt="0"/>
      <dgm:spPr/>
    </dgm:pt>
    <dgm:pt modelId="{E6C90AFC-D288-44F4-AE81-857EEC6EAE40}" type="pres">
      <dgm:prSet presAssocID="{BCEBC05C-2B33-40CD-8720-DC5C602EFA11}" presName="textA" presStyleLbl="revTx" presStyleIdx="0" presStyleCnt="3">
        <dgm:presLayoutVars>
          <dgm:bulletEnabled val="1"/>
        </dgm:presLayoutVars>
      </dgm:prSet>
      <dgm:spPr/>
    </dgm:pt>
    <dgm:pt modelId="{3BC52551-0735-4CA7-850D-09AED400B0AD}" type="pres">
      <dgm:prSet presAssocID="{BCEBC05C-2B33-40CD-8720-DC5C602EFA11}" presName="circleA" presStyleLbl="node1" presStyleIdx="0" presStyleCnt="3"/>
      <dgm:spPr/>
    </dgm:pt>
    <dgm:pt modelId="{782261B9-432A-4B4A-BD1C-1FD8B2A4EF6E}" type="pres">
      <dgm:prSet presAssocID="{BCEBC05C-2B33-40CD-8720-DC5C602EFA11}" presName="spaceA" presStyleCnt="0"/>
      <dgm:spPr/>
    </dgm:pt>
    <dgm:pt modelId="{2DDFA7CB-61D7-42DD-81A1-BD8D4E961E21}" type="pres">
      <dgm:prSet presAssocID="{5141C0E8-5CBE-4272-B9EC-E3D69AE0B963}" presName="space" presStyleCnt="0"/>
      <dgm:spPr/>
    </dgm:pt>
    <dgm:pt modelId="{BF038E57-0300-4A34-93CE-6A53F0A2FC5F}" type="pres">
      <dgm:prSet presAssocID="{7C66F726-D675-4A52-8680-29E6EBC4DE50}" presName="compositeB" presStyleCnt="0"/>
      <dgm:spPr/>
    </dgm:pt>
    <dgm:pt modelId="{2EF9A152-E006-4B35-B385-E40EDC8FAD1B}" type="pres">
      <dgm:prSet presAssocID="{7C66F726-D675-4A52-8680-29E6EBC4DE50}" presName="textB" presStyleLbl="revTx" presStyleIdx="1" presStyleCnt="3">
        <dgm:presLayoutVars>
          <dgm:bulletEnabled val="1"/>
        </dgm:presLayoutVars>
      </dgm:prSet>
      <dgm:spPr/>
    </dgm:pt>
    <dgm:pt modelId="{D3ACE9E3-E7E7-4BE2-B847-7C3FC2A94745}" type="pres">
      <dgm:prSet presAssocID="{7C66F726-D675-4A52-8680-29E6EBC4DE50}" presName="circleB" presStyleLbl="node1" presStyleIdx="1" presStyleCnt="3"/>
      <dgm:spPr/>
    </dgm:pt>
    <dgm:pt modelId="{3D013CDE-A24F-425E-9A46-28F3ECB4E30B}" type="pres">
      <dgm:prSet presAssocID="{7C66F726-D675-4A52-8680-29E6EBC4DE50}" presName="spaceB" presStyleCnt="0"/>
      <dgm:spPr/>
    </dgm:pt>
    <dgm:pt modelId="{765780A0-6691-4AEC-8642-14F8C0889D65}" type="pres">
      <dgm:prSet presAssocID="{7925484D-A95B-4B24-BC65-65C5EFEAF76A}" presName="space" presStyleCnt="0"/>
      <dgm:spPr/>
    </dgm:pt>
    <dgm:pt modelId="{6728E0F3-8865-470A-A6B1-D37D1F36D76C}" type="pres">
      <dgm:prSet presAssocID="{5F2AB327-DFD6-4425-84E5-B585195DA641}" presName="compositeA" presStyleCnt="0"/>
      <dgm:spPr/>
    </dgm:pt>
    <dgm:pt modelId="{9615ABD4-0A7B-423B-B3A8-3505CE899748}" type="pres">
      <dgm:prSet presAssocID="{5F2AB327-DFD6-4425-84E5-B585195DA641}" presName="textA" presStyleLbl="revTx" presStyleIdx="2" presStyleCnt="3">
        <dgm:presLayoutVars>
          <dgm:bulletEnabled val="1"/>
        </dgm:presLayoutVars>
      </dgm:prSet>
      <dgm:spPr/>
    </dgm:pt>
    <dgm:pt modelId="{F6893FD0-1910-492E-BD5D-66F8944AADA9}" type="pres">
      <dgm:prSet presAssocID="{5F2AB327-DFD6-4425-84E5-B585195DA641}" presName="circleA" presStyleLbl="node1" presStyleIdx="2" presStyleCnt="3"/>
      <dgm:spPr/>
    </dgm:pt>
    <dgm:pt modelId="{4E5CC429-B0AA-4D7C-9E9D-E0918FDE6C0E}" type="pres">
      <dgm:prSet presAssocID="{5F2AB327-DFD6-4425-84E5-B585195DA641}" presName="spaceA" presStyleCnt="0"/>
      <dgm:spPr/>
    </dgm:pt>
  </dgm:ptLst>
  <dgm:cxnLst>
    <dgm:cxn modelId="{24EC2002-E920-4407-8F73-74D594DD4D3A}" type="presOf" srcId="{5F2AB327-DFD6-4425-84E5-B585195DA641}" destId="{9615ABD4-0A7B-423B-B3A8-3505CE899748}" srcOrd="0" destOrd="0" presId="urn:microsoft.com/office/officeart/2005/8/layout/hProcess11"/>
    <dgm:cxn modelId="{D355DC02-A363-410B-A02C-CDD46C1B5A04}" srcId="{E1862D2D-AD19-41F1-850D-4684904BEA6C}" destId="{BCEBC05C-2B33-40CD-8720-DC5C602EFA11}" srcOrd="0" destOrd="0" parTransId="{42FA2F9F-9E01-4D7B-917F-D97D95E81B88}" sibTransId="{5141C0E8-5CBE-4272-B9EC-E3D69AE0B963}"/>
    <dgm:cxn modelId="{13ABDE1B-83FA-4A2D-911E-7B7D559E7180}" type="presOf" srcId="{BCEBC05C-2B33-40CD-8720-DC5C602EFA11}" destId="{E6C90AFC-D288-44F4-AE81-857EEC6EAE40}" srcOrd="0" destOrd="0" presId="urn:microsoft.com/office/officeart/2005/8/layout/hProcess11"/>
    <dgm:cxn modelId="{6A06B55B-8B24-4555-AC50-FB0B428AEBC6}" type="presOf" srcId="{E1862D2D-AD19-41F1-850D-4684904BEA6C}" destId="{664F8289-57EE-4F88-AD73-1BA12EE9232D}" srcOrd="0" destOrd="0" presId="urn:microsoft.com/office/officeart/2005/8/layout/hProcess11"/>
    <dgm:cxn modelId="{9C90904E-7888-4A7A-A6BD-BAB2CAF95A49}" srcId="{E1862D2D-AD19-41F1-850D-4684904BEA6C}" destId="{5F2AB327-DFD6-4425-84E5-B585195DA641}" srcOrd="2" destOrd="0" parTransId="{28F3EDD9-D766-4914-AD21-E3FFBE0BC9AF}" sibTransId="{48A950A1-129F-4CB9-A514-1690F5BCA3CF}"/>
    <dgm:cxn modelId="{618AA788-F3FA-4008-BF6D-692FA3FCACE1}" srcId="{E1862D2D-AD19-41F1-850D-4684904BEA6C}" destId="{7C66F726-D675-4A52-8680-29E6EBC4DE50}" srcOrd="1" destOrd="0" parTransId="{522EA396-18BC-4948-8F7F-CA47C7EBAE46}" sibTransId="{7925484D-A95B-4B24-BC65-65C5EFEAF76A}"/>
    <dgm:cxn modelId="{DB5D9095-9ABF-4CCF-AEB0-83C126A404EC}" type="presOf" srcId="{7C66F726-D675-4A52-8680-29E6EBC4DE50}" destId="{2EF9A152-E006-4B35-B385-E40EDC8FAD1B}" srcOrd="0" destOrd="0" presId="urn:microsoft.com/office/officeart/2005/8/layout/hProcess11"/>
    <dgm:cxn modelId="{8E8FDE42-373B-482C-AEF3-93100120AA8B}" type="presParOf" srcId="{664F8289-57EE-4F88-AD73-1BA12EE9232D}" destId="{0E5DD037-24DF-466D-B36C-79D67137EE72}" srcOrd="0" destOrd="0" presId="urn:microsoft.com/office/officeart/2005/8/layout/hProcess11"/>
    <dgm:cxn modelId="{26579758-B09E-4A31-9CB9-16AC24896B77}" type="presParOf" srcId="{664F8289-57EE-4F88-AD73-1BA12EE9232D}" destId="{A1689264-8C33-48FE-AA2B-58B7F4D07714}" srcOrd="1" destOrd="0" presId="urn:microsoft.com/office/officeart/2005/8/layout/hProcess11"/>
    <dgm:cxn modelId="{5C4442E0-ED17-41F9-A2A2-EE549BCFEF1C}" type="presParOf" srcId="{A1689264-8C33-48FE-AA2B-58B7F4D07714}" destId="{69EA7E9C-2A4E-4F3B-A8C1-8309D8DBC6E3}" srcOrd="0" destOrd="0" presId="urn:microsoft.com/office/officeart/2005/8/layout/hProcess11"/>
    <dgm:cxn modelId="{A6FB3752-3219-4E42-BECC-E5DB77CBFB53}" type="presParOf" srcId="{69EA7E9C-2A4E-4F3B-A8C1-8309D8DBC6E3}" destId="{E6C90AFC-D288-44F4-AE81-857EEC6EAE40}" srcOrd="0" destOrd="0" presId="urn:microsoft.com/office/officeart/2005/8/layout/hProcess11"/>
    <dgm:cxn modelId="{D6437676-93A6-4A80-B0B1-EAE36275A245}" type="presParOf" srcId="{69EA7E9C-2A4E-4F3B-A8C1-8309D8DBC6E3}" destId="{3BC52551-0735-4CA7-850D-09AED400B0AD}" srcOrd="1" destOrd="0" presId="urn:microsoft.com/office/officeart/2005/8/layout/hProcess11"/>
    <dgm:cxn modelId="{B703C1C7-2EFD-4244-A19F-DC9EFD5F91AE}" type="presParOf" srcId="{69EA7E9C-2A4E-4F3B-A8C1-8309D8DBC6E3}" destId="{782261B9-432A-4B4A-BD1C-1FD8B2A4EF6E}" srcOrd="2" destOrd="0" presId="urn:microsoft.com/office/officeart/2005/8/layout/hProcess11"/>
    <dgm:cxn modelId="{499B6969-1578-4DE1-BB42-68BFB2E7FCAE}" type="presParOf" srcId="{A1689264-8C33-48FE-AA2B-58B7F4D07714}" destId="{2DDFA7CB-61D7-42DD-81A1-BD8D4E961E21}" srcOrd="1" destOrd="0" presId="urn:microsoft.com/office/officeart/2005/8/layout/hProcess11"/>
    <dgm:cxn modelId="{D285A984-CC03-4D8C-A21E-029E45BCDB55}" type="presParOf" srcId="{A1689264-8C33-48FE-AA2B-58B7F4D07714}" destId="{BF038E57-0300-4A34-93CE-6A53F0A2FC5F}" srcOrd="2" destOrd="0" presId="urn:microsoft.com/office/officeart/2005/8/layout/hProcess11"/>
    <dgm:cxn modelId="{2664D886-702B-40E7-B10A-7570F80C5882}" type="presParOf" srcId="{BF038E57-0300-4A34-93CE-6A53F0A2FC5F}" destId="{2EF9A152-E006-4B35-B385-E40EDC8FAD1B}" srcOrd="0" destOrd="0" presId="urn:microsoft.com/office/officeart/2005/8/layout/hProcess11"/>
    <dgm:cxn modelId="{B9B6B285-C101-43BB-8CF3-42AD72A22458}" type="presParOf" srcId="{BF038E57-0300-4A34-93CE-6A53F0A2FC5F}" destId="{D3ACE9E3-E7E7-4BE2-B847-7C3FC2A94745}" srcOrd="1" destOrd="0" presId="urn:microsoft.com/office/officeart/2005/8/layout/hProcess11"/>
    <dgm:cxn modelId="{21539E1F-A7C4-4BC0-8D88-1A9A379305AA}" type="presParOf" srcId="{BF038E57-0300-4A34-93CE-6A53F0A2FC5F}" destId="{3D013CDE-A24F-425E-9A46-28F3ECB4E30B}" srcOrd="2" destOrd="0" presId="urn:microsoft.com/office/officeart/2005/8/layout/hProcess11"/>
    <dgm:cxn modelId="{8985DD06-93D1-4806-A333-0B25CDC6C86D}" type="presParOf" srcId="{A1689264-8C33-48FE-AA2B-58B7F4D07714}" destId="{765780A0-6691-4AEC-8642-14F8C0889D65}" srcOrd="3" destOrd="0" presId="urn:microsoft.com/office/officeart/2005/8/layout/hProcess11"/>
    <dgm:cxn modelId="{7525F90A-46B3-4C54-A0A2-CD68C58C1730}" type="presParOf" srcId="{A1689264-8C33-48FE-AA2B-58B7F4D07714}" destId="{6728E0F3-8865-470A-A6B1-D37D1F36D76C}" srcOrd="4" destOrd="0" presId="urn:microsoft.com/office/officeart/2005/8/layout/hProcess11"/>
    <dgm:cxn modelId="{B0753564-5C56-4E92-855D-A6F521663854}" type="presParOf" srcId="{6728E0F3-8865-470A-A6B1-D37D1F36D76C}" destId="{9615ABD4-0A7B-423B-B3A8-3505CE899748}" srcOrd="0" destOrd="0" presId="urn:microsoft.com/office/officeart/2005/8/layout/hProcess11"/>
    <dgm:cxn modelId="{F47D3138-D945-4342-AA88-9068D0FF83C7}" type="presParOf" srcId="{6728E0F3-8865-470A-A6B1-D37D1F36D76C}" destId="{F6893FD0-1910-492E-BD5D-66F8944AADA9}" srcOrd="1" destOrd="0" presId="urn:microsoft.com/office/officeart/2005/8/layout/hProcess11"/>
    <dgm:cxn modelId="{F301064C-1DA1-4568-BECE-C465BDEB4A19}" type="presParOf" srcId="{6728E0F3-8865-470A-A6B1-D37D1F36D76C}" destId="{4E5CC429-B0AA-4D7C-9E9D-E0918FDE6C0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DD037-24DF-466D-B36C-79D67137EE72}">
      <dsp:nvSpPr>
        <dsp:cNvPr id="0" name=""/>
        <dsp:cNvSpPr/>
      </dsp:nvSpPr>
      <dsp:spPr>
        <a:xfrm>
          <a:off x="0" y="1279067"/>
          <a:ext cx="8690630" cy="290295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C90AFC-D288-44F4-AE81-857EEC6EAE40}">
      <dsp:nvSpPr>
        <dsp:cNvPr id="0" name=""/>
        <dsp:cNvSpPr/>
      </dsp:nvSpPr>
      <dsp:spPr>
        <a:xfrm>
          <a:off x="3819" y="0"/>
          <a:ext cx="2520622" cy="2162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zh-CN" altLang="en-US" sz="1800" b="1" kern="1200" dirty="0">
              <a:latin typeface="Times New Roman" panose="02020603050405020304" pitchFamily="18" charset="0"/>
              <a:ea typeface="微软雅黑" panose="020B0503020204020204" pitchFamily="34" charset="-122"/>
              <a:cs typeface="Times New Roman" panose="02020603050405020304" pitchFamily="18" charset="0"/>
            </a:rPr>
            <a:t>获取污染物产生量</a:t>
          </a:r>
          <a:endParaRPr lang="zh-CN" altLang="en-US" sz="1800" kern="1200" dirty="0">
            <a:latin typeface="Times New Roman" panose="02020603050405020304" pitchFamily="18" charset="0"/>
            <a:ea typeface="微软雅黑" panose="020B0503020204020204" pitchFamily="34" charset="-122"/>
            <a:cs typeface="Times New Roman" panose="02020603050405020304" pitchFamily="18" charset="0"/>
          </a:endParaRPr>
        </a:p>
      </dsp:txBody>
      <dsp:txXfrm>
        <a:off x="3819" y="0"/>
        <a:ext cx="2520622" cy="2162943"/>
      </dsp:txXfrm>
    </dsp:sp>
    <dsp:sp modelId="{3BC52551-0735-4CA7-850D-09AED400B0AD}">
      <dsp:nvSpPr>
        <dsp:cNvPr id="0" name=""/>
        <dsp:cNvSpPr/>
      </dsp:nvSpPr>
      <dsp:spPr>
        <a:xfrm>
          <a:off x="993762" y="2433311"/>
          <a:ext cx="540735" cy="54073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9A152-E006-4B35-B385-E40EDC8FAD1B}">
      <dsp:nvSpPr>
        <dsp:cNvPr id="0" name=""/>
        <dsp:cNvSpPr/>
      </dsp:nvSpPr>
      <dsp:spPr>
        <a:xfrm>
          <a:off x="2650472" y="3244414"/>
          <a:ext cx="2520622" cy="2162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zh-CN" altLang="en-US" sz="1800" b="1" kern="1200" dirty="0">
              <a:latin typeface="Times New Roman" panose="02020603050405020304" pitchFamily="18" charset="0"/>
              <a:ea typeface="微软雅黑" panose="020B0503020204020204" pitchFamily="34" charset="-122"/>
              <a:cs typeface="Times New Roman" panose="02020603050405020304" pitchFamily="18" charset="0"/>
            </a:rPr>
            <a:t>计算个体产污系数</a:t>
          </a:r>
          <a:endParaRPr lang="zh-CN" altLang="en-US" sz="1800" kern="1200" dirty="0">
            <a:latin typeface="Times New Roman" panose="02020603050405020304" pitchFamily="18" charset="0"/>
            <a:ea typeface="微软雅黑" panose="020B0503020204020204" pitchFamily="34" charset="-122"/>
            <a:cs typeface="Times New Roman" panose="02020603050405020304" pitchFamily="18" charset="0"/>
          </a:endParaRPr>
        </a:p>
      </dsp:txBody>
      <dsp:txXfrm>
        <a:off x="2650472" y="3244414"/>
        <a:ext cx="2520622" cy="2162943"/>
      </dsp:txXfrm>
    </dsp:sp>
    <dsp:sp modelId="{D3ACE9E3-E7E7-4BE2-B847-7C3FC2A94745}">
      <dsp:nvSpPr>
        <dsp:cNvPr id="0" name=""/>
        <dsp:cNvSpPr/>
      </dsp:nvSpPr>
      <dsp:spPr>
        <a:xfrm>
          <a:off x="3640415" y="2433311"/>
          <a:ext cx="540735" cy="54073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5ABD4-0A7B-423B-B3A8-3505CE899748}">
      <dsp:nvSpPr>
        <dsp:cNvPr id="0" name=""/>
        <dsp:cNvSpPr/>
      </dsp:nvSpPr>
      <dsp:spPr>
        <a:xfrm>
          <a:off x="5297125" y="0"/>
          <a:ext cx="2520622" cy="2162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zh-CN" altLang="en-US" sz="1800" b="1" kern="1200" dirty="0">
              <a:latin typeface="Times New Roman" panose="02020603050405020304" pitchFamily="18" charset="0"/>
              <a:ea typeface="微软雅黑" panose="020B0503020204020204" pitchFamily="34" charset="-122"/>
              <a:cs typeface="Times New Roman" panose="02020603050405020304" pitchFamily="18" charset="0"/>
            </a:rPr>
            <a:t>计算平均产污系数</a:t>
          </a:r>
          <a:endParaRPr lang="zh-CN" altLang="en-US" sz="1800" kern="1200" dirty="0">
            <a:latin typeface="Times New Roman" panose="02020603050405020304" pitchFamily="18" charset="0"/>
            <a:ea typeface="微软雅黑" panose="020B0503020204020204" pitchFamily="34" charset="-122"/>
            <a:cs typeface="Times New Roman" panose="02020603050405020304" pitchFamily="18" charset="0"/>
          </a:endParaRPr>
        </a:p>
      </dsp:txBody>
      <dsp:txXfrm>
        <a:off x="5297125" y="0"/>
        <a:ext cx="2520622" cy="2162943"/>
      </dsp:txXfrm>
    </dsp:sp>
    <dsp:sp modelId="{F6893FD0-1910-492E-BD5D-66F8944AADA9}">
      <dsp:nvSpPr>
        <dsp:cNvPr id="0" name=""/>
        <dsp:cNvSpPr/>
      </dsp:nvSpPr>
      <dsp:spPr>
        <a:xfrm>
          <a:off x="6287068" y="2433311"/>
          <a:ext cx="540735" cy="5407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pPr/>
              <a:t>2024/11/07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pPr/>
              <a:t>‹#›</a:t>
            </a:fld>
            <a:endParaRPr lang="zh-CN" altLang="en-US"/>
          </a:p>
        </p:txBody>
      </p:sp>
    </p:spTree>
    <p:extLst>
      <p:ext uri="{BB962C8B-B14F-4D97-AF65-F5344CB8AC3E}">
        <p14:creationId xmlns:p14="http://schemas.microsoft.com/office/powerpoint/2010/main" val="218498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对于企业来说</a:t>
            </a:r>
            <a:r>
              <a:rPr lang="en-US" altLang="zh-CN" dirty="0"/>
              <a:t>VOCs</a:t>
            </a:r>
            <a:r>
              <a:rPr lang="zh-CN" altLang="en-US" dirty="0"/>
              <a:t>可能会有很多排放节点，对于计算统计全厂</a:t>
            </a:r>
            <a:r>
              <a:rPr lang="en-US" altLang="zh-CN" dirty="0"/>
              <a:t>VOCs</a:t>
            </a:r>
            <a:r>
              <a:rPr lang="zh-CN" altLang="en-US" dirty="0"/>
              <a:t>的排放，尽可能多的收集各节点的排放情况。</a:t>
            </a:r>
            <a:endParaRPr lang="en-US" altLang="zh-CN" dirty="0"/>
          </a:p>
          <a:p>
            <a:r>
              <a:rPr lang="zh-CN" altLang="en-US" dirty="0"/>
              <a:t>就像多个排气筒统计</a:t>
            </a:r>
            <a:r>
              <a:rPr lang="en-US" altLang="zh-CN" dirty="0"/>
              <a:t>SO2</a:t>
            </a:r>
            <a:r>
              <a:rPr lang="zh-CN" altLang="en-US" dirty="0"/>
              <a:t>，全厂需要每个节点都加和。</a:t>
            </a:r>
            <a:endParaRPr lang="en-US" altLang="zh-CN" dirty="0"/>
          </a:p>
          <a:p>
            <a:r>
              <a:rPr lang="zh-CN" altLang="en-US" dirty="0"/>
              <a:t>为了简化整合各类排放节点，提出归类解析思想，对于有相同或类似排放情况的节点设定为源项。</a:t>
            </a:r>
          </a:p>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4</a:t>
            </a:fld>
            <a:endParaRPr lang="zh-CN" altLang="en-US"/>
          </a:p>
        </p:txBody>
      </p:sp>
    </p:spTree>
    <p:extLst>
      <p:ext uri="{BB962C8B-B14F-4D97-AF65-F5344CB8AC3E}">
        <p14:creationId xmlns:p14="http://schemas.microsoft.com/office/powerpoint/2010/main" val="1335626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13</a:t>
            </a:fld>
            <a:endParaRPr lang="zh-CN" altLang="en-US"/>
          </a:p>
        </p:txBody>
      </p:sp>
    </p:spTree>
    <p:extLst>
      <p:ext uri="{BB962C8B-B14F-4D97-AF65-F5344CB8AC3E}">
        <p14:creationId xmlns:p14="http://schemas.microsoft.com/office/powerpoint/2010/main" val="233937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21</a:t>
            </a:fld>
            <a:endParaRPr lang="zh-CN" altLang="en-US"/>
          </a:p>
        </p:txBody>
      </p:sp>
    </p:spTree>
    <p:extLst>
      <p:ext uri="{BB962C8B-B14F-4D97-AF65-F5344CB8AC3E}">
        <p14:creationId xmlns:p14="http://schemas.microsoft.com/office/powerpoint/2010/main" val="1090053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23</a:t>
            </a:fld>
            <a:endParaRPr lang="zh-CN" altLang="en-US"/>
          </a:p>
        </p:txBody>
      </p:sp>
    </p:spTree>
    <p:extLst>
      <p:ext uri="{BB962C8B-B14F-4D97-AF65-F5344CB8AC3E}">
        <p14:creationId xmlns:p14="http://schemas.microsoft.com/office/powerpoint/2010/main" val="1396676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24</a:t>
            </a:fld>
            <a:endParaRPr lang="zh-CN" altLang="en-US"/>
          </a:p>
        </p:txBody>
      </p:sp>
    </p:spTree>
    <p:extLst>
      <p:ext uri="{BB962C8B-B14F-4D97-AF65-F5344CB8AC3E}">
        <p14:creationId xmlns:p14="http://schemas.microsoft.com/office/powerpoint/2010/main" val="1797040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有机液体储罐</a:t>
            </a:r>
            <a:r>
              <a:rPr lang="en-US" altLang="zh-CN" dirty="0"/>
              <a:t>VOCs</a:t>
            </a:r>
            <a:r>
              <a:rPr lang="zh-CN" altLang="en-US" dirty="0"/>
              <a:t>排放量实际计算涉及二三十个参数，为便于开展普查工作，我们选取了影响最为主要的四个参数物料名称、储罐类型、储罐容积、储存温度，制定了基于物料年周转量情况核算</a:t>
            </a:r>
            <a:r>
              <a:rPr lang="en-US" altLang="zh-CN" dirty="0"/>
              <a:t>VOCs</a:t>
            </a:r>
            <a:r>
              <a:rPr lang="zh-CN" altLang="en-US" dirty="0"/>
              <a:t>排放量的产物系数表</a:t>
            </a:r>
          </a:p>
        </p:txBody>
      </p:sp>
      <p:sp>
        <p:nvSpPr>
          <p:cNvPr id="4" name="灯片编号占位符 3"/>
          <p:cNvSpPr>
            <a:spLocks noGrp="1"/>
          </p:cNvSpPr>
          <p:nvPr>
            <p:ph type="sldNum" sz="quarter" idx="10"/>
          </p:nvPr>
        </p:nvSpPr>
        <p:spPr/>
        <p:txBody>
          <a:bodyPr/>
          <a:lstStyle/>
          <a:p>
            <a:fld id="{664DB13E-875A-47F3-BAEE-1456F9EFCF6A}" type="slidenum">
              <a:rPr lang="zh-CN" altLang="en-US" smtClean="0"/>
              <a:t>25</a:t>
            </a:fld>
            <a:endParaRPr lang="zh-CN" altLang="en-US"/>
          </a:p>
        </p:txBody>
      </p:sp>
    </p:spTree>
    <p:extLst>
      <p:ext uri="{BB962C8B-B14F-4D97-AF65-F5344CB8AC3E}">
        <p14:creationId xmlns:p14="http://schemas.microsoft.com/office/powerpoint/2010/main" val="2785639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对于不同罐型需要根据产污系数制定相应的参数</a:t>
            </a:r>
          </a:p>
        </p:txBody>
      </p:sp>
      <p:sp>
        <p:nvSpPr>
          <p:cNvPr id="4" name="灯片编号占位符 3"/>
          <p:cNvSpPr>
            <a:spLocks noGrp="1"/>
          </p:cNvSpPr>
          <p:nvPr>
            <p:ph type="sldNum" sz="quarter" idx="10"/>
          </p:nvPr>
        </p:nvSpPr>
        <p:spPr/>
        <p:txBody>
          <a:bodyPr/>
          <a:lstStyle/>
          <a:p>
            <a:fld id="{664DB13E-875A-47F3-BAEE-1456F9EFCF6A}" type="slidenum">
              <a:rPr lang="zh-CN" altLang="en-US" smtClean="0"/>
              <a:t>26</a:t>
            </a:fld>
            <a:endParaRPr lang="zh-CN" altLang="en-US"/>
          </a:p>
        </p:txBody>
      </p:sp>
    </p:spTree>
    <p:extLst>
      <p:ext uri="{BB962C8B-B14F-4D97-AF65-F5344CB8AC3E}">
        <p14:creationId xmlns:p14="http://schemas.microsoft.com/office/powerpoint/2010/main" val="435958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27</a:t>
            </a:fld>
            <a:endParaRPr lang="zh-CN" altLang="en-US"/>
          </a:p>
        </p:txBody>
      </p:sp>
    </p:spTree>
    <p:extLst>
      <p:ext uri="{BB962C8B-B14F-4D97-AF65-F5344CB8AC3E}">
        <p14:creationId xmlns:p14="http://schemas.microsoft.com/office/powerpoint/2010/main" val="1082418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对于不同罐型需要根据产污系数制定相应的参数</a:t>
            </a:r>
          </a:p>
        </p:txBody>
      </p:sp>
      <p:sp>
        <p:nvSpPr>
          <p:cNvPr id="4" name="灯片编号占位符 3"/>
          <p:cNvSpPr>
            <a:spLocks noGrp="1"/>
          </p:cNvSpPr>
          <p:nvPr>
            <p:ph type="sldNum" sz="quarter" idx="10"/>
          </p:nvPr>
        </p:nvSpPr>
        <p:spPr/>
        <p:txBody>
          <a:bodyPr/>
          <a:lstStyle/>
          <a:p>
            <a:fld id="{664DB13E-875A-47F3-BAEE-1456F9EFCF6A}" type="slidenum">
              <a:rPr lang="zh-CN" altLang="en-US" smtClean="0"/>
              <a:t>28</a:t>
            </a:fld>
            <a:endParaRPr lang="zh-CN" altLang="en-US"/>
          </a:p>
        </p:txBody>
      </p:sp>
    </p:spTree>
    <p:extLst>
      <p:ext uri="{BB962C8B-B14F-4D97-AF65-F5344CB8AC3E}">
        <p14:creationId xmlns:p14="http://schemas.microsoft.com/office/powerpoint/2010/main" val="991349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29</a:t>
            </a:fld>
            <a:endParaRPr lang="zh-CN" altLang="en-US"/>
          </a:p>
        </p:txBody>
      </p:sp>
    </p:spTree>
    <p:extLst>
      <p:ext uri="{BB962C8B-B14F-4D97-AF65-F5344CB8AC3E}">
        <p14:creationId xmlns:p14="http://schemas.microsoft.com/office/powerpoint/2010/main" val="1132741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30</a:t>
            </a:fld>
            <a:endParaRPr lang="zh-CN" altLang="en-US"/>
          </a:p>
        </p:txBody>
      </p:sp>
    </p:spTree>
    <p:extLst>
      <p:ext uri="{BB962C8B-B14F-4D97-AF65-F5344CB8AC3E}">
        <p14:creationId xmlns:p14="http://schemas.microsoft.com/office/powerpoint/2010/main" val="238295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5</a:t>
            </a:fld>
            <a:endParaRPr lang="zh-CN" altLang="en-US"/>
          </a:p>
        </p:txBody>
      </p:sp>
    </p:spTree>
    <p:extLst>
      <p:ext uri="{BB962C8B-B14F-4D97-AF65-F5344CB8AC3E}">
        <p14:creationId xmlns:p14="http://schemas.microsoft.com/office/powerpoint/2010/main" val="2466223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由于石化企业涉及上万到数十万的动静密封点，且不同类别的密封点所占比例不同，且监测浓度不同范围的动静密封点的排放情况也有较大差异。如果全部统计各类密封点情况的话，存在较大难度，因此提出不同密封点在不同检测浓度下的比例和单点排放量，总点数乘以比例和单点量得出全厂排放量</a:t>
            </a:r>
          </a:p>
        </p:txBody>
      </p:sp>
      <p:sp>
        <p:nvSpPr>
          <p:cNvPr id="4" name="灯片编号占位符 3"/>
          <p:cNvSpPr>
            <a:spLocks noGrp="1"/>
          </p:cNvSpPr>
          <p:nvPr>
            <p:ph type="sldNum" sz="quarter" idx="10"/>
          </p:nvPr>
        </p:nvSpPr>
        <p:spPr/>
        <p:txBody>
          <a:bodyPr/>
          <a:lstStyle/>
          <a:p>
            <a:fld id="{664DB13E-875A-47F3-BAEE-1456F9EFCF6A}" type="slidenum">
              <a:rPr lang="zh-CN" altLang="en-US" smtClean="0"/>
              <a:t>31</a:t>
            </a:fld>
            <a:endParaRPr lang="zh-CN" altLang="en-US"/>
          </a:p>
        </p:txBody>
      </p:sp>
    </p:spTree>
    <p:extLst>
      <p:ext uri="{BB962C8B-B14F-4D97-AF65-F5344CB8AC3E}">
        <p14:creationId xmlns:p14="http://schemas.microsoft.com/office/powerpoint/2010/main" val="3522383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对于不同罐型需要根据产污系数制定相应的参数</a:t>
            </a:r>
          </a:p>
        </p:txBody>
      </p:sp>
      <p:sp>
        <p:nvSpPr>
          <p:cNvPr id="4" name="灯片编号占位符 3"/>
          <p:cNvSpPr>
            <a:spLocks noGrp="1"/>
          </p:cNvSpPr>
          <p:nvPr>
            <p:ph type="sldNum" sz="quarter" idx="10"/>
          </p:nvPr>
        </p:nvSpPr>
        <p:spPr/>
        <p:txBody>
          <a:bodyPr/>
          <a:lstStyle/>
          <a:p>
            <a:fld id="{664DB13E-875A-47F3-BAEE-1456F9EFCF6A}" type="slidenum">
              <a:rPr lang="zh-CN" altLang="en-US" smtClean="0"/>
              <a:t>32</a:t>
            </a:fld>
            <a:endParaRPr lang="zh-CN" altLang="en-US"/>
          </a:p>
        </p:txBody>
      </p:sp>
    </p:spTree>
    <p:extLst>
      <p:ext uri="{BB962C8B-B14F-4D97-AF65-F5344CB8AC3E}">
        <p14:creationId xmlns:p14="http://schemas.microsoft.com/office/powerpoint/2010/main" val="2706095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33</a:t>
            </a:fld>
            <a:endParaRPr lang="zh-CN" altLang="en-US"/>
          </a:p>
        </p:txBody>
      </p:sp>
    </p:spTree>
    <p:extLst>
      <p:ext uri="{BB962C8B-B14F-4D97-AF65-F5344CB8AC3E}">
        <p14:creationId xmlns:p14="http://schemas.microsoft.com/office/powerpoint/2010/main" val="2353080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34</a:t>
            </a:fld>
            <a:endParaRPr lang="zh-CN" altLang="en-US"/>
          </a:p>
        </p:txBody>
      </p:sp>
    </p:spTree>
    <p:extLst>
      <p:ext uri="{BB962C8B-B14F-4D97-AF65-F5344CB8AC3E}">
        <p14:creationId xmlns:p14="http://schemas.microsoft.com/office/powerpoint/2010/main" val="2984503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35</a:t>
            </a:fld>
            <a:endParaRPr lang="zh-CN" altLang="en-US"/>
          </a:p>
        </p:txBody>
      </p:sp>
    </p:spTree>
    <p:extLst>
      <p:ext uri="{BB962C8B-B14F-4D97-AF65-F5344CB8AC3E}">
        <p14:creationId xmlns:p14="http://schemas.microsoft.com/office/powerpoint/2010/main" val="4081875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36</a:t>
            </a:fld>
            <a:endParaRPr lang="zh-CN" altLang="en-US"/>
          </a:p>
        </p:txBody>
      </p:sp>
    </p:spTree>
    <p:extLst>
      <p:ext uri="{BB962C8B-B14F-4D97-AF65-F5344CB8AC3E}">
        <p14:creationId xmlns:p14="http://schemas.microsoft.com/office/powerpoint/2010/main" val="1166396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37</a:t>
            </a:fld>
            <a:endParaRPr lang="zh-CN" altLang="en-US"/>
          </a:p>
        </p:txBody>
      </p:sp>
    </p:spTree>
    <p:extLst>
      <p:ext uri="{BB962C8B-B14F-4D97-AF65-F5344CB8AC3E}">
        <p14:creationId xmlns:p14="http://schemas.microsoft.com/office/powerpoint/2010/main" val="3269497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38</a:t>
            </a:fld>
            <a:endParaRPr lang="zh-CN" altLang="en-US"/>
          </a:p>
        </p:txBody>
      </p:sp>
    </p:spTree>
    <p:extLst>
      <p:ext uri="{BB962C8B-B14F-4D97-AF65-F5344CB8AC3E}">
        <p14:creationId xmlns:p14="http://schemas.microsoft.com/office/powerpoint/2010/main" val="132921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39</a:t>
            </a:fld>
            <a:endParaRPr lang="zh-CN" altLang="en-US"/>
          </a:p>
        </p:txBody>
      </p:sp>
    </p:spTree>
    <p:extLst>
      <p:ext uri="{BB962C8B-B14F-4D97-AF65-F5344CB8AC3E}">
        <p14:creationId xmlns:p14="http://schemas.microsoft.com/office/powerpoint/2010/main" val="3897517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40</a:t>
            </a:fld>
            <a:endParaRPr lang="zh-CN" altLang="en-US"/>
          </a:p>
        </p:txBody>
      </p:sp>
    </p:spTree>
    <p:extLst>
      <p:ext uri="{BB962C8B-B14F-4D97-AF65-F5344CB8AC3E}">
        <p14:creationId xmlns:p14="http://schemas.microsoft.com/office/powerpoint/2010/main" val="375743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6</a:t>
            </a:fld>
            <a:endParaRPr lang="zh-CN" altLang="en-US"/>
          </a:p>
        </p:txBody>
      </p:sp>
    </p:spTree>
    <p:extLst>
      <p:ext uri="{BB962C8B-B14F-4D97-AF65-F5344CB8AC3E}">
        <p14:creationId xmlns:p14="http://schemas.microsoft.com/office/powerpoint/2010/main" val="2466223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41</a:t>
            </a:fld>
            <a:endParaRPr lang="zh-CN" altLang="en-US"/>
          </a:p>
        </p:txBody>
      </p:sp>
    </p:spTree>
    <p:extLst>
      <p:ext uri="{BB962C8B-B14F-4D97-AF65-F5344CB8AC3E}">
        <p14:creationId xmlns:p14="http://schemas.microsoft.com/office/powerpoint/2010/main" val="132288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7</a:t>
            </a:fld>
            <a:endParaRPr lang="zh-CN" altLang="en-US"/>
          </a:p>
        </p:txBody>
      </p:sp>
    </p:spTree>
    <p:extLst>
      <p:ext uri="{BB962C8B-B14F-4D97-AF65-F5344CB8AC3E}">
        <p14:creationId xmlns:p14="http://schemas.microsoft.com/office/powerpoint/2010/main" val="214058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8</a:t>
            </a:fld>
            <a:endParaRPr lang="zh-CN" altLang="en-US"/>
          </a:p>
        </p:txBody>
      </p:sp>
    </p:spTree>
    <p:extLst>
      <p:ext uri="{BB962C8B-B14F-4D97-AF65-F5344CB8AC3E}">
        <p14:creationId xmlns:p14="http://schemas.microsoft.com/office/powerpoint/2010/main" val="335376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9</a:t>
            </a:fld>
            <a:endParaRPr lang="zh-CN" altLang="en-US"/>
          </a:p>
        </p:txBody>
      </p:sp>
    </p:spTree>
    <p:extLst>
      <p:ext uri="{BB962C8B-B14F-4D97-AF65-F5344CB8AC3E}">
        <p14:creationId xmlns:p14="http://schemas.microsoft.com/office/powerpoint/2010/main" val="39179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10</a:t>
            </a:fld>
            <a:endParaRPr lang="zh-CN" altLang="en-US"/>
          </a:p>
        </p:txBody>
      </p:sp>
    </p:spTree>
    <p:extLst>
      <p:ext uri="{BB962C8B-B14F-4D97-AF65-F5344CB8AC3E}">
        <p14:creationId xmlns:p14="http://schemas.microsoft.com/office/powerpoint/2010/main" val="161798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DB13E-875A-47F3-BAEE-1456F9EFCF6A}" type="slidenum">
              <a:rPr lang="zh-CN" altLang="en-US" smtClean="0"/>
              <a:t>11</a:t>
            </a:fld>
            <a:endParaRPr lang="zh-CN" altLang="en-US"/>
          </a:p>
        </p:txBody>
      </p:sp>
    </p:spTree>
    <p:extLst>
      <p:ext uri="{BB962C8B-B14F-4D97-AF65-F5344CB8AC3E}">
        <p14:creationId xmlns:p14="http://schemas.microsoft.com/office/powerpoint/2010/main" val="1617989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关注收集方式</a:t>
            </a:r>
          </a:p>
        </p:txBody>
      </p:sp>
      <p:sp>
        <p:nvSpPr>
          <p:cNvPr id="4" name="灯片编号占位符 3"/>
          <p:cNvSpPr>
            <a:spLocks noGrp="1"/>
          </p:cNvSpPr>
          <p:nvPr>
            <p:ph type="sldNum" sz="quarter" idx="10"/>
          </p:nvPr>
        </p:nvSpPr>
        <p:spPr/>
        <p:txBody>
          <a:bodyPr/>
          <a:lstStyle/>
          <a:p>
            <a:fld id="{664DB13E-875A-47F3-BAEE-1456F9EFCF6A}" type="slidenum">
              <a:rPr lang="zh-CN" altLang="en-US" smtClean="0"/>
              <a:t>12</a:t>
            </a:fld>
            <a:endParaRPr lang="zh-CN" altLang="en-US"/>
          </a:p>
        </p:txBody>
      </p:sp>
    </p:spTree>
    <p:extLst>
      <p:ext uri="{BB962C8B-B14F-4D97-AF65-F5344CB8AC3E}">
        <p14:creationId xmlns:p14="http://schemas.microsoft.com/office/powerpoint/2010/main" val="6822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sp>
        <p:nvSpPr>
          <p:cNvPr id="11227" name="Freeform 1111">
            <a:extLst>
              <a:ext uri="{FF2B5EF4-FFF2-40B4-BE49-F238E27FC236}">
                <a16:creationId xmlns:a16="http://schemas.microsoft.com/office/drawing/2014/main" id="{3381A863-698A-4305-8612-A6B1E11C1BC1}"/>
              </a:ext>
            </a:extLst>
          </p:cNvPr>
          <p:cNvSpPr>
            <a:spLocks/>
          </p:cNvSpPr>
          <p:nvPr userDrawn="1"/>
        </p:nvSpPr>
        <p:spPr bwMode="auto">
          <a:xfrm>
            <a:off x="8636001" y="2500313"/>
            <a:ext cx="352425" cy="425450"/>
          </a:xfrm>
          <a:custGeom>
            <a:avLst/>
            <a:gdLst>
              <a:gd name="T0" fmla="*/ 29 w 222"/>
              <a:gd name="T1" fmla="*/ 0 h 268"/>
              <a:gd name="T2" fmla="*/ 0 w 222"/>
              <a:gd name="T3" fmla="*/ 199 h 268"/>
              <a:gd name="T4" fmla="*/ 222 w 222"/>
              <a:gd name="T5" fmla="*/ 268 h 268"/>
              <a:gd name="T6" fmla="*/ 29 w 222"/>
              <a:gd name="T7" fmla="*/ 0 h 268"/>
            </a:gdLst>
            <a:ahLst/>
            <a:cxnLst>
              <a:cxn ang="0">
                <a:pos x="T0" y="T1"/>
              </a:cxn>
              <a:cxn ang="0">
                <a:pos x="T2" y="T3"/>
              </a:cxn>
              <a:cxn ang="0">
                <a:pos x="T4" y="T5"/>
              </a:cxn>
              <a:cxn ang="0">
                <a:pos x="T6" y="T7"/>
              </a:cxn>
            </a:cxnLst>
            <a:rect l="0" t="0" r="r" b="b"/>
            <a:pathLst>
              <a:path w="222" h="268">
                <a:moveTo>
                  <a:pt x="29" y="0"/>
                </a:moveTo>
                <a:lnTo>
                  <a:pt x="0" y="199"/>
                </a:lnTo>
                <a:lnTo>
                  <a:pt x="222" y="268"/>
                </a:lnTo>
                <a:lnTo>
                  <a:pt x="29" y="0"/>
                </a:lnTo>
                <a:close/>
              </a:path>
            </a:pathLst>
          </a:custGeom>
          <a:solidFill>
            <a:srgbClr val="D8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28" name="Freeform 1112">
            <a:extLst>
              <a:ext uri="{FF2B5EF4-FFF2-40B4-BE49-F238E27FC236}">
                <a16:creationId xmlns:a16="http://schemas.microsoft.com/office/drawing/2014/main" id="{BA552570-8BE5-454B-A983-A22020912714}"/>
              </a:ext>
            </a:extLst>
          </p:cNvPr>
          <p:cNvSpPr>
            <a:spLocks/>
          </p:cNvSpPr>
          <p:nvPr userDrawn="1"/>
        </p:nvSpPr>
        <p:spPr bwMode="auto">
          <a:xfrm>
            <a:off x="8636001" y="2500313"/>
            <a:ext cx="352425" cy="425450"/>
          </a:xfrm>
          <a:custGeom>
            <a:avLst/>
            <a:gdLst>
              <a:gd name="T0" fmla="*/ 29 w 222"/>
              <a:gd name="T1" fmla="*/ 0 h 268"/>
              <a:gd name="T2" fmla="*/ 0 w 222"/>
              <a:gd name="T3" fmla="*/ 199 h 268"/>
              <a:gd name="T4" fmla="*/ 222 w 222"/>
              <a:gd name="T5" fmla="*/ 268 h 268"/>
              <a:gd name="T6" fmla="*/ 29 w 222"/>
              <a:gd name="T7" fmla="*/ 0 h 268"/>
            </a:gdLst>
            <a:ahLst/>
            <a:cxnLst>
              <a:cxn ang="0">
                <a:pos x="T0" y="T1"/>
              </a:cxn>
              <a:cxn ang="0">
                <a:pos x="T2" y="T3"/>
              </a:cxn>
              <a:cxn ang="0">
                <a:pos x="T4" y="T5"/>
              </a:cxn>
              <a:cxn ang="0">
                <a:pos x="T6" y="T7"/>
              </a:cxn>
            </a:cxnLst>
            <a:rect l="0" t="0" r="r" b="b"/>
            <a:pathLst>
              <a:path w="222" h="268">
                <a:moveTo>
                  <a:pt x="29" y="0"/>
                </a:moveTo>
                <a:lnTo>
                  <a:pt x="0" y="199"/>
                </a:lnTo>
                <a:lnTo>
                  <a:pt x="222" y="268"/>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29" name="Freeform 1113">
            <a:extLst>
              <a:ext uri="{FF2B5EF4-FFF2-40B4-BE49-F238E27FC236}">
                <a16:creationId xmlns:a16="http://schemas.microsoft.com/office/drawing/2014/main" id="{760203B4-6A62-43A0-AD83-67EB8A9715D1}"/>
              </a:ext>
            </a:extLst>
          </p:cNvPr>
          <p:cNvSpPr>
            <a:spLocks/>
          </p:cNvSpPr>
          <p:nvPr userDrawn="1"/>
        </p:nvSpPr>
        <p:spPr bwMode="auto">
          <a:xfrm>
            <a:off x="1293813" y="2203450"/>
            <a:ext cx="619125" cy="549275"/>
          </a:xfrm>
          <a:custGeom>
            <a:avLst/>
            <a:gdLst>
              <a:gd name="T0" fmla="*/ 390 w 390"/>
              <a:gd name="T1" fmla="*/ 0 h 346"/>
              <a:gd name="T2" fmla="*/ 0 w 390"/>
              <a:gd name="T3" fmla="*/ 179 h 346"/>
              <a:gd name="T4" fmla="*/ 195 w 390"/>
              <a:gd name="T5" fmla="*/ 346 h 346"/>
              <a:gd name="T6" fmla="*/ 390 w 390"/>
              <a:gd name="T7" fmla="*/ 0 h 346"/>
            </a:gdLst>
            <a:ahLst/>
            <a:cxnLst>
              <a:cxn ang="0">
                <a:pos x="T0" y="T1"/>
              </a:cxn>
              <a:cxn ang="0">
                <a:pos x="T2" y="T3"/>
              </a:cxn>
              <a:cxn ang="0">
                <a:pos x="T4" y="T5"/>
              </a:cxn>
              <a:cxn ang="0">
                <a:pos x="T6" y="T7"/>
              </a:cxn>
            </a:cxnLst>
            <a:rect l="0" t="0" r="r" b="b"/>
            <a:pathLst>
              <a:path w="390" h="346">
                <a:moveTo>
                  <a:pt x="390" y="0"/>
                </a:moveTo>
                <a:lnTo>
                  <a:pt x="0" y="179"/>
                </a:lnTo>
                <a:lnTo>
                  <a:pt x="195" y="346"/>
                </a:lnTo>
                <a:lnTo>
                  <a:pt x="390" y="0"/>
                </a:lnTo>
                <a:close/>
              </a:path>
            </a:pathLst>
          </a:custGeom>
          <a:solidFill>
            <a:srgbClr val="F3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30" name="Freeform 1114">
            <a:extLst>
              <a:ext uri="{FF2B5EF4-FFF2-40B4-BE49-F238E27FC236}">
                <a16:creationId xmlns:a16="http://schemas.microsoft.com/office/drawing/2014/main" id="{917A116F-9BEC-47D9-A890-9AEA7948A203}"/>
              </a:ext>
            </a:extLst>
          </p:cNvPr>
          <p:cNvSpPr>
            <a:spLocks/>
          </p:cNvSpPr>
          <p:nvPr userDrawn="1"/>
        </p:nvSpPr>
        <p:spPr bwMode="auto">
          <a:xfrm>
            <a:off x="1293813" y="2203450"/>
            <a:ext cx="619125" cy="549275"/>
          </a:xfrm>
          <a:custGeom>
            <a:avLst/>
            <a:gdLst>
              <a:gd name="T0" fmla="*/ 390 w 390"/>
              <a:gd name="T1" fmla="*/ 0 h 346"/>
              <a:gd name="T2" fmla="*/ 0 w 390"/>
              <a:gd name="T3" fmla="*/ 179 h 346"/>
              <a:gd name="T4" fmla="*/ 195 w 390"/>
              <a:gd name="T5" fmla="*/ 346 h 346"/>
              <a:gd name="T6" fmla="*/ 390 w 390"/>
              <a:gd name="T7" fmla="*/ 0 h 346"/>
            </a:gdLst>
            <a:ahLst/>
            <a:cxnLst>
              <a:cxn ang="0">
                <a:pos x="T0" y="T1"/>
              </a:cxn>
              <a:cxn ang="0">
                <a:pos x="T2" y="T3"/>
              </a:cxn>
              <a:cxn ang="0">
                <a:pos x="T4" y="T5"/>
              </a:cxn>
              <a:cxn ang="0">
                <a:pos x="T6" y="T7"/>
              </a:cxn>
            </a:cxnLst>
            <a:rect l="0" t="0" r="r" b="b"/>
            <a:pathLst>
              <a:path w="390" h="346">
                <a:moveTo>
                  <a:pt x="390" y="0"/>
                </a:moveTo>
                <a:lnTo>
                  <a:pt x="0" y="179"/>
                </a:lnTo>
                <a:lnTo>
                  <a:pt x="195" y="346"/>
                </a:lnTo>
                <a:lnTo>
                  <a:pt x="3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31" name="Freeform 1115">
            <a:extLst>
              <a:ext uri="{FF2B5EF4-FFF2-40B4-BE49-F238E27FC236}">
                <a16:creationId xmlns:a16="http://schemas.microsoft.com/office/drawing/2014/main" id="{13E068F3-7C9D-4E7C-AD78-DD3E7ABA6D84}"/>
              </a:ext>
            </a:extLst>
          </p:cNvPr>
          <p:cNvSpPr>
            <a:spLocks/>
          </p:cNvSpPr>
          <p:nvPr userDrawn="1"/>
        </p:nvSpPr>
        <p:spPr bwMode="auto">
          <a:xfrm>
            <a:off x="7273926" y="3038475"/>
            <a:ext cx="622300" cy="550863"/>
          </a:xfrm>
          <a:custGeom>
            <a:avLst/>
            <a:gdLst>
              <a:gd name="T0" fmla="*/ 392 w 392"/>
              <a:gd name="T1" fmla="*/ 0 h 347"/>
              <a:gd name="T2" fmla="*/ 0 w 392"/>
              <a:gd name="T3" fmla="*/ 178 h 347"/>
              <a:gd name="T4" fmla="*/ 196 w 392"/>
              <a:gd name="T5" fmla="*/ 347 h 347"/>
              <a:gd name="T6" fmla="*/ 392 w 392"/>
              <a:gd name="T7" fmla="*/ 0 h 347"/>
            </a:gdLst>
            <a:ahLst/>
            <a:cxnLst>
              <a:cxn ang="0">
                <a:pos x="T0" y="T1"/>
              </a:cxn>
              <a:cxn ang="0">
                <a:pos x="T2" y="T3"/>
              </a:cxn>
              <a:cxn ang="0">
                <a:pos x="T4" y="T5"/>
              </a:cxn>
              <a:cxn ang="0">
                <a:pos x="T6" y="T7"/>
              </a:cxn>
            </a:cxnLst>
            <a:rect l="0" t="0" r="r" b="b"/>
            <a:pathLst>
              <a:path w="392" h="347">
                <a:moveTo>
                  <a:pt x="392" y="0"/>
                </a:moveTo>
                <a:lnTo>
                  <a:pt x="0" y="178"/>
                </a:lnTo>
                <a:lnTo>
                  <a:pt x="196" y="347"/>
                </a:lnTo>
                <a:lnTo>
                  <a:pt x="392" y="0"/>
                </a:lnTo>
                <a:close/>
              </a:path>
            </a:pathLst>
          </a:custGeom>
          <a:solidFill>
            <a:srgbClr val="F3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32" name="Freeform 1116">
            <a:extLst>
              <a:ext uri="{FF2B5EF4-FFF2-40B4-BE49-F238E27FC236}">
                <a16:creationId xmlns:a16="http://schemas.microsoft.com/office/drawing/2014/main" id="{42537090-3991-4932-850C-71315C5B4C0F}"/>
              </a:ext>
            </a:extLst>
          </p:cNvPr>
          <p:cNvSpPr>
            <a:spLocks/>
          </p:cNvSpPr>
          <p:nvPr userDrawn="1"/>
        </p:nvSpPr>
        <p:spPr bwMode="auto">
          <a:xfrm>
            <a:off x="7273926" y="3038475"/>
            <a:ext cx="622300" cy="550863"/>
          </a:xfrm>
          <a:custGeom>
            <a:avLst/>
            <a:gdLst>
              <a:gd name="T0" fmla="*/ 392 w 392"/>
              <a:gd name="T1" fmla="*/ 0 h 347"/>
              <a:gd name="T2" fmla="*/ 0 w 392"/>
              <a:gd name="T3" fmla="*/ 178 h 347"/>
              <a:gd name="T4" fmla="*/ 196 w 392"/>
              <a:gd name="T5" fmla="*/ 347 h 347"/>
              <a:gd name="T6" fmla="*/ 392 w 392"/>
              <a:gd name="T7" fmla="*/ 0 h 347"/>
            </a:gdLst>
            <a:ahLst/>
            <a:cxnLst>
              <a:cxn ang="0">
                <a:pos x="T0" y="T1"/>
              </a:cxn>
              <a:cxn ang="0">
                <a:pos x="T2" y="T3"/>
              </a:cxn>
              <a:cxn ang="0">
                <a:pos x="T4" y="T5"/>
              </a:cxn>
              <a:cxn ang="0">
                <a:pos x="T6" y="T7"/>
              </a:cxn>
            </a:cxnLst>
            <a:rect l="0" t="0" r="r" b="b"/>
            <a:pathLst>
              <a:path w="392" h="347">
                <a:moveTo>
                  <a:pt x="392" y="0"/>
                </a:moveTo>
                <a:lnTo>
                  <a:pt x="0" y="178"/>
                </a:lnTo>
                <a:lnTo>
                  <a:pt x="196" y="347"/>
                </a:lnTo>
                <a:lnTo>
                  <a:pt x="3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33" name="Freeform 1117">
            <a:extLst>
              <a:ext uri="{FF2B5EF4-FFF2-40B4-BE49-F238E27FC236}">
                <a16:creationId xmlns:a16="http://schemas.microsoft.com/office/drawing/2014/main" id="{7154993B-E8EC-45E2-8454-A15FC2EA3160}"/>
              </a:ext>
            </a:extLst>
          </p:cNvPr>
          <p:cNvSpPr>
            <a:spLocks/>
          </p:cNvSpPr>
          <p:nvPr userDrawn="1"/>
        </p:nvSpPr>
        <p:spPr bwMode="auto">
          <a:xfrm>
            <a:off x="882651" y="4710113"/>
            <a:ext cx="620713" cy="560388"/>
          </a:xfrm>
          <a:custGeom>
            <a:avLst/>
            <a:gdLst>
              <a:gd name="T0" fmla="*/ 33 w 391"/>
              <a:gd name="T1" fmla="*/ 0 h 353"/>
              <a:gd name="T2" fmla="*/ 0 w 391"/>
              <a:gd name="T3" fmla="*/ 353 h 353"/>
              <a:gd name="T4" fmla="*/ 391 w 391"/>
              <a:gd name="T5" fmla="*/ 174 h 353"/>
              <a:gd name="T6" fmla="*/ 33 w 391"/>
              <a:gd name="T7" fmla="*/ 0 h 353"/>
            </a:gdLst>
            <a:ahLst/>
            <a:cxnLst>
              <a:cxn ang="0">
                <a:pos x="T0" y="T1"/>
              </a:cxn>
              <a:cxn ang="0">
                <a:pos x="T2" y="T3"/>
              </a:cxn>
              <a:cxn ang="0">
                <a:pos x="T4" y="T5"/>
              </a:cxn>
              <a:cxn ang="0">
                <a:pos x="T6" y="T7"/>
              </a:cxn>
            </a:cxnLst>
            <a:rect l="0" t="0" r="r" b="b"/>
            <a:pathLst>
              <a:path w="391" h="353">
                <a:moveTo>
                  <a:pt x="33" y="0"/>
                </a:moveTo>
                <a:lnTo>
                  <a:pt x="0" y="353"/>
                </a:lnTo>
                <a:lnTo>
                  <a:pt x="391" y="174"/>
                </a:lnTo>
                <a:lnTo>
                  <a:pt x="33" y="0"/>
                </a:lnTo>
                <a:close/>
              </a:path>
            </a:pathLst>
          </a:custGeom>
          <a:solidFill>
            <a:srgbClr val="F4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34" name="Freeform 1118">
            <a:extLst>
              <a:ext uri="{FF2B5EF4-FFF2-40B4-BE49-F238E27FC236}">
                <a16:creationId xmlns:a16="http://schemas.microsoft.com/office/drawing/2014/main" id="{BA9EDBCD-F27B-4577-82F7-9F5184BB22C1}"/>
              </a:ext>
            </a:extLst>
          </p:cNvPr>
          <p:cNvSpPr>
            <a:spLocks/>
          </p:cNvSpPr>
          <p:nvPr userDrawn="1"/>
        </p:nvSpPr>
        <p:spPr bwMode="auto">
          <a:xfrm>
            <a:off x="882651" y="4710113"/>
            <a:ext cx="620713" cy="560388"/>
          </a:xfrm>
          <a:custGeom>
            <a:avLst/>
            <a:gdLst>
              <a:gd name="T0" fmla="*/ 33 w 391"/>
              <a:gd name="T1" fmla="*/ 0 h 353"/>
              <a:gd name="T2" fmla="*/ 0 w 391"/>
              <a:gd name="T3" fmla="*/ 353 h 353"/>
              <a:gd name="T4" fmla="*/ 391 w 391"/>
              <a:gd name="T5" fmla="*/ 174 h 353"/>
              <a:gd name="T6" fmla="*/ 33 w 391"/>
              <a:gd name="T7" fmla="*/ 0 h 353"/>
            </a:gdLst>
            <a:ahLst/>
            <a:cxnLst>
              <a:cxn ang="0">
                <a:pos x="T0" y="T1"/>
              </a:cxn>
              <a:cxn ang="0">
                <a:pos x="T2" y="T3"/>
              </a:cxn>
              <a:cxn ang="0">
                <a:pos x="T4" y="T5"/>
              </a:cxn>
              <a:cxn ang="0">
                <a:pos x="T6" y="T7"/>
              </a:cxn>
            </a:cxnLst>
            <a:rect l="0" t="0" r="r" b="b"/>
            <a:pathLst>
              <a:path w="391" h="353">
                <a:moveTo>
                  <a:pt x="33" y="0"/>
                </a:moveTo>
                <a:lnTo>
                  <a:pt x="0" y="353"/>
                </a:lnTo>
                <a:lnTo>
                  <a:pt x="391" y="174"/>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35" name="Freeform 1119">
            <a:extLst>
              <a:ext uri="{FF2B5EF4-FFF2-40B4-BE49-F238E27FC236}">
                <a16:creationId xmlns:a16="http://schemas.microsoft.com/office/drawing/2014/main" id="{FD78F360-2E22-4C62-B832-5C3399A23465}"/>
              </a:ext>
            </a:extLst>
          </p:cNvPr>
          <p:cNvSpPr>
            <a:spLocks/>
          </p:cNvSpPr>
          <p:nvPr userDrawn="1"/>
        </p:nvSpPr>
        <p:spPr bwMode="auto">
          <a:xfrm>
            <a:off x="9043988" y="5410200"/>
            <a:ext cx="298450" cy="561975"/>
          </a:xfrm>
          <a:custGeom>
            <a:avLst/>
            <a:gdLst>
              <a:gd name="T0" fmla="*/ 188 w 188"/>
              <a:gd name="T1" fmla="*/ 0 h 354"/>
              <a:gd name="T2" fmla="*/ 0 w 188"/>
              <a:gd name="T3" fmla="*/ 179 h 354"/>
              <a:gd name="T4" fmla="*/ 155 w 188"/>
              <a:gd name="T5" fmla="*/ 354 h 354"/>
              <a:gd name="T6" fmla="*/ 188 w 188"/>
              <a:gd name="T7" fmla="*/ 0 h 354"/>
            </a:gdLst>
            <a:ahLst/>
            <a:cxnLst>
              <a:cxn ang="0">
                <a:pos x="T0" y="T1"/>
              </a:cxn>
              <a:cxn ang="0">
                <a:pos x="T2" y="T3"/>
              </a:cxn>
              <a:cxn ang="0">
                <a:pos x="T4" y="T5"/>
              </a:cxn>
              <a:cxn ang="0">
                <a:pos x="T6" y="T7"/>
              </a:cxn>
            </a:cxnLst>
            <a:rect l="0" t="0" r="r" b="b"/>
            <a:pathLst>
              <a:path w="188" h="354">
                <a:moveTo>
                  <a:pt x="188" y="0"/>
                </a:moveTo>
                <a:lnTo>
                  <a:pt x="0" y="179"/>
                </a:lnTo>
                <a:lnTo>
                  <a:pt x="155" y="354"/>
                </a:lnTo>
                <a:lnTo>
                  <a:pt x="188" y="0"/>
                </a:lnTo>
                <a:close/>
              </a:path>
            </a:pathLst>
          </a:custGeom>
          <a:solidFill>
            <a:srgbClr val="D8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36" name="Freeform 1120">
            <a:extLst>
              <a:ext uri="{FF2B5EF4-FFF2-40B4-BE49-F238E27FC236}">
                <a16:creationId xmlns:a16="http://schemas.microsoft.com/office/drawing/2014/main" id="{87986638-09EB-4597-9AB6-893B9BC355FE}"/>
              </a:ext>
            </a:extLst>
          </p:cNvPr>
          <p:cNvSpPr>
            <a:spLocks/>
          </p:cNvSpPr>
          <p:nvPr userDrawn="1"/>
        </p:nvSpPr>
        <p:spPr bwMode="auto">
          <a:xfrm>
            <a:off x="9043988" y="5410200"/>
            <a:ext cx="298450" cy="561975"/>
          </a:xfrm>
          <a:custGeom>
            <a:avLst/>
            <a:gdLst>
              <a:gd name="T0" fmla="*/ 188 w 188"/>
              <a:gd name="T1" fmla="*/ 0 h 354"/>
              <a:gd name="T2" fmla="*/ 0 w 188"/>
              <a:gd name="T3" fmla="*/ 179 h 354"/>
              <a:gd name="T4" fmla="*/ 155 w 188"/>
              <a:gd name="T5" fmla="*/ 354 h 354"/>
              <a:gd name="T6" fmla="*/ 188 w 188"/>
              <a:gd name="T7" fmla="*/ 0 h 354"/>
            </a:gdLst>
            <a:ahLst/>
            <a:cxnLst>
              <a:cxn ang="0">
                <a:pos x="T0" y="T1"/>
              </a:cxn>
              <a:cxn ang="0">
                <a:pos x="T2" y="T3"/>
              </a:cxn>
              <a:cxn ang="0">
                <a:pos x="T4" y="T5"/>
              </a:cxn>
              <a:cxn ang="0">
                <a:pos x="T6" y="T7"/>
              </a:cxn>
            </a:cxnLst>
            <a:rect l="0" t="0" r="r" b="b"/>
            <a:pathLst>
              <a:path w="188" h="354">
                <a:moveTo>
                  <a:pt x="188" y="0"/>
                </a:moveTo>
                <a:lnTo>
                  <a:pt x="0" y="179"/>
                </a:lnTo>
                <a:lnTo>
                  <a:pt x="155" y="354"/>
                </a:lnTo>
                <a:lnTo>
                  <a:pt x="1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37" name="Freeform 1121">
            <a:extLst>
              <a:ext uri="{FF2B5EF4-FFF2-40B4-BE49-F238E27FC236}">
                <a16:creationId xmlns:a16="http://schemas.microsoft.com/office/drawing/2014/main" id="{1059D5E5-133D-4560-AFBB-2FEB495CA589}"/>
              </a:ext>
            </a:extLst>
          </p:cNvPr>
          <p:cNvSpPr>
            <a:spLocks/>
          </p:cNvSpPr>
          <p:nvPr userDrawn="1"/>
        </p:nvSpPr>
        <p:spPr bwMode="auto">
          <a:xfrm>
            <a:off x="3835401" y="2657475"/>
            <a:ext cx="604838" cy="277813"/>
          </a:xfrm>
          <a:custGeom>
            <a:avLst/>
            <a:gdLst>
              <a:gd name="T0" fmla="*/ 226 w 381"/>
              <a:gd name="T1" fmla="*/ 0 h 175"/>
              <a:gd name="T2" fmla="*/ 0 w 381"/>
              <a:gd name="T3" fmla="*/ 78 h 175"/>
              <a:gd name="T4" fmla="*/ 381 w 381"/>
              <a:gd name="T5" fmla="*/ 175 h 175"/>
              <a:gd name="T6" fmla="*/ 226 w 381"/>
              <a:gd name="T7" fmla="*/ 0 h 175"/>
            </a:gdLst>
            <a:ahLst/>
            <a:cxnLst>
              <a:cxn ang="0">
                <a:pos x="T0" y="T1"/>
              </a:cxn>
              <a:cxn ang="0">
                <a:pos x="T2" y="T3"/>
              </a:cxn>
              <a:cxn ang="0">
                <a:pos x="T4" y="T5"/>
              </a:cxn>
              <a:cxn ang="0">
                <a:pos x="T6" y="T7"/>
              </a:cxn>
            </a:cxnLst>
            <a:rect l="0" t="0" r="r" b="b"/>
            <a:pathLst>
              <a:path w="381" h="175">
                <a:moveTo>
                  <a:pt x="226" y="0"/>
                </a:moveTo>
                <a:lnTo>
                  <a:pt x="0" y="78"/>
                </a:lnTo>
                <a:lnTo>
                  <a:pt x="381" y="175"/>
                </a:lnTo>
                <a:lnTo>
                  <a:pt x="226" y="0"/>
                </a:lnTo>
                <a:close/>
              </a:path>
            </a:pathLst>
          </a:custGeom>
          <a:solidFill>
            <a:srgbClr val="D6F3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38" name="Freeform 1122">
            <a:extLst>
              <a:ext uri="{FF2B5EF4-FFF2-40B4-BE49-F238E27FC236}">
                <a16:creationId xmlns:a16="http://schemas.microsoft.com/office/drawing/2014/main" id="{C26BF5B6-011A-4462-AEFA-2DAC41B488A2}"/>
              </a:ext>
            </a:extLst>
          </p:cNvPr>
          <p:cNvSpPr>
            <a:spLocks/>
          </p:cNvSpPr>
          <p:nvPr userDrawn="1"/>
        </p:nvSpPr>
        <p:spPr bwMode="auto">
          <a:xfrm>
            <a:off x="3835401" y="2657475"/>
            <a:ext cx="604838" cy="277813"/>
          </a:xfrm>
          <a:custGeom>
            <a:avLst/>
            <a:gdLst>
              <a:gd name="T0" fmla="*/ 226 w 381"/>
              <a:gd name="T1" fmla="*/ 0 h 175"/>
              <a:gd name="T2" fmla="*/ 0 w 381"/>
              <a:gd name="T3" fmla="*/ 78 h 175"/>
              <a:gd name="T4" fmla="*/ 381 w 381"/>
              <a:gd name="T5" fmla="*/ 175 h 175"/>
              <a:gd name="T6" fmla="*/ 226 w 381"/>
              <a:gd name="T7" fmla="*/ 0 h 175"/>
            </a:gdLst>
            <a:ahLst/>
            <a:cxnLst>
              <a:cxn ang="0">
                <a:pos x="T0" y="T1"/>
              </a:cxn>
              <a:cxn ang="0">
                <a:pos x="T2" y="T3"/>
              </a:cxn>
              <a:cxn ang="0">
                <a:pos x="T4" y="T5"/>
              </a:cxn>
              <a:cxn ang="0">
                <a:pos x="T6" y="T7"/>
              </a:cxn>
            </a:cxnLst>
            <a:rect l="0" t="0" r="r" b="b"/>
            <a:pathLst>
              <a:path w="381" h="175">
                <a:moveTo>
                  <a:pt x="226" y="0"/>
                </a:moveTo>
                <a:lnTo>
                  <a:pt x="0" y="78"/>
                </a:lnTo>
                <a:lnTo>
                  <a:pt x="381" y="175"/>
                </a:lnTo>
                <a:lnTo>
                  <a:pt x="2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39" name="Freeform 1123">
            <a:extLst>
              <a:ext uri="{FF2B5EF4-FFF2-40B4-BE49-F238E27FC236}">
                <a16:creationId xmlns:a16="http://schemas.microsoft.com/office/drawing/2014/main" id="{DE4E731A-D971-45BF-97F6-3517B2997BDC}"/>
              </a:ext>
            </a:extLst>
          </p:cNvPr>
          <p:cNvSpPr>
            <a:spLocks/>
          </p:cNvSpPr>
          <p:nvPr userDrawn="1"/>
        </p:nvSpPr>
        <p:spPr bwMode="auto">
          <a:xfrm>
            <a:off x="4738688" y="4262438"/>
            <a:ext cx="631825" cy="477838"/>
          </a:xfrm>
          <a:custGeom>
            <a:avLst/>
            <a:gdLst>
              <a:gd name="T0" fmla="*/ 0 w 398"/>
              <a:gd name="T1" fmla="*/ 0 h 301"/>
              <a:gd name="T2" fmla="*/ 107 w 398"/>
              <a:gd name="T3" fmla="*/ 301 h 301"/>
              <a:gd name="T4" fmla="*/ 398 w 398"/>
              <a:gd name="T5" fmla="*/ 54 h 301"/>
              <a:gd name="T6" fmla="*/ 0 w 398"/>
              <a:gd name="T7" fmla="*/ 0 h 301"/>
            </a:gdLst>
            <a:ahLst/>
            <a:cxnLst>
              <a:cxn ang="0">
                <a:pos x="T0" y="T1"/>
              </a:cxn>
              <a:cxn ang="0">
                <a:pos x="T2" y="T3"/>
              </a:cxn>
              <a:cxn ang="0">
                <a:pos x="T4" y="T5"/>
              </a:cxn>
              <a:cxn ang="0">
                <a:pos x="T6" y="T7"/>
              </a:cxn>
            </a:cxnLst>
            <a:rect l="0" t="0" r="r" b="b"/>
            <a:pathLst>
              <a:path w="398" h="301">
                <a:moveTo>
                  <a:pt x="0" y="0"/>
                </a:moveTo>
                <a:lnTo>
                  <a:pt x="107" y="301"/>
                </a:lnTo>
                <a:lnTo>
                  <a:pt x="398" y="54"/>
                </a:lnTo>
                <a:lnTo>
                  <a:pt x="0" y="0"/>
                </a:lnTo>
                <a:close/>
              </a:path>
            </a:pathLst>
          </a:custGeom>
          <a:solidFill>
            <a:srgbClr val="E0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40" name="Freeform 1124">
            <a:extLst>
              <a:ext uri="{FF2B5EF4-FFF2-40B4-BE49-F238E27FC236}">
                <a16:creationId xmlns:a16="http://schemas.microsoft.com/office/drawing/2014/main" id="{A4321A99-EE90-4540-9065-F0F6106F4511}"/>
              </a:ext>
            </a:extLst>
          </p:cNvPr>
          <p:cNvSpPr>
            <a:spLocks/>
          </p:cNvSpPr>
          <p:nvPr userDrawn="1"/>
        </p:nvSpPr>
        <p:spPr bwMode="auto">
          <a:xfrm>
            <a:off x="4738688" y="4262438"/>
            <a:ext cx="631825" cy="477838"/>
          </a:xfrm>
          <a:custGeom>
            <a:avLst/>
            <a:gdLst>
              <a:gd name="T0" fmla="*/ 0 w 398"/>
              <a:gd name="T1" fmla="*/ 0 h 301"/>
              <a:gd name="T2" fmla="*/ 107 w 398"/>
              <a:gd name="T3" fmla="*/ 301 h 301"/>
              <a:gd name="T4" fmla="*/ 398 w 398"/>
              <a:gd name="T5" fmla="*/ 54 h 301"/>
              <a:gd name="T6" fmla="*/ 0 w 398"/>
              <a:gd name="T7" fmla="*/ 0 h 301"/>
            </a:gdLst>
            <a:ahLst/>
            <a:cxnLst>
              <a:cxn ang="0">
                <a:pos x="T0" y="T1"/>
              </a:cxn>
              <a:cxn ang="0">
                <a:pos x="T2" y="T3"/>
              </a:cxn>
              <a:cxn ang="0">
                <a:pos x="T4" y="T5"/>
              </a:cxn>
              <a:cxn ang="0">
                <a:pos x="T6" y="T7"/>
              </a:cxn>
            </a:cxnLst>
            <a:rect l="0" t="0" r="r" b="b"/>
            <a:pathLst>
              <a:path w="398" h="301">
                <a:moveTo>
                  <a:pt x="0" y="0"/>
                </a:moveTo>
                <a:lnTo>
                  <a:pt x="107" y="301"/>
                </a:lnTo>
                <a:lnTo>
                  <a:pt x="398" y="5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41" name="Freeform 1125">
            <a:extLst>
              <a:ext uri="{FF2B5EF4-FFF2-40B4-BE49-F238E27FC236}">
                <a16:creationId xmlns:a16="http://schemas.microsoft.com/office/drawing/2014/main" id="{1A06FB4A-5025-44CB-A094-85A68DD91551}"/>
              </a:ext>
            </a:extLst>
          </p:cNvPr>
          <p:cNvSpPr>
            <a:spLocks/>
          </p:cNvSpPr>
          <p:nvPr userDrawn="1"/>
        </p:nvSpPr>
        <p:spPr bwMode="auto">
          <a:xfrm>
            <a:off x="5610226" y="3165475"/>
            <a:ext cx="631825" cy="477838"/>
          </a:xfrm>
          <a:custGeom>
            <a:avLst/>
            <a:gdLst>
              <a:gd name="T0" fmla="*/ 0 w 398"/>
              <a:gd name="T1" fmla="*/ 0 h 301"/>
              <a:gd name="T2" fmla="*/ 107 w 398"/>
              <a:gd name="T3" fmla="*/ 301 h 301"/>
              <a:gd name="T4" fmla="*/ 398 w 398"/>
              <a:gd name="T5" fmla="*/ 54 h 301"/>
              <a:gd name="T6" fmla="*/ 0 w 398"/>
              <a:gd name="T7" fmla="*/ 0 h 301"/>
            </a:gdLst>
            <a:ahLst/>
            <a:cxnLst>
              <a:cxn ang="0">
                <a:pos x="T0" y="T1"/>
              </a:cxn>
              <a:cxn ang="0">
                <a:pos x="T2" y="T3"/>
              </a:cxn>
              <a:cxn ang="0">
                <a:pos x="T4" y="T5"/>
              </a:cxn>
              <a:cxn ang="0">
                <a:pos x="T6" y="T7"/>
              </a:cxn>
            </a:cxnLst>
            <a:rect l="0" t="0" r="r" b="b"/>
            <a:pathLst>
              <a:path w="398" h="301">
                <a:moveTo>
                  <a:pt x="0" y="0"/>
                </a:moveTo>
                <a:lnTo>
                  <a:pt x="107" y="301"/>
                </a:lnTo>
                <a:lnTo>
                  <a:pt x="398" y="54"/>
                </a:lnTo>
                <a:lnTo>
                  <a:pt x="0" y="0"/>
                </a:lnTo>
                <a:close/>
              </a:path>
            </a:pathLst>
          </a:custGeom>
          <a:solidFill>
            <a:srgbClr val="E0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42" name="Freeform 1126">
            <a:extLst>
              <a:ext uri="{FF2B5EF4-FFF2-40B4-BE49-F238E27FC236}">
                <a16:creationId xmlns:a16="http://schemas.microsoft.com/office/drawing/2014/main" id="{15A63278-8E6E-4D72-A7F9-75F74D7352B0}"/>
              </a:ext>
            </a:extLst>
          </p:cNvPr>
          <p:cNvSpPr>
            <a:spLocks/>
          </p:cNvSpPr>
          <p:nvPr userDrawn="1"/>
        </p:nvSpPr>
        <p:spPr bwMode="auto">
          <a:xfrm>
            <a:off x="5610226" y="3165475"/>
            <a:ext cx="631825" cy="477838"/>
          </a:xfrm>
          <a:custGeom>
            <a:avLst/>
            <a:gdLst>
              <a:gd name="T0" fmla="*/ 0 w 398"/>
              <a:gd name="T1" fmla="*/ 0 h 301"/>
              <a:gd name="T2" fmla="*/ 107 w 398"/>
              <a:gd name="T3" fmla="*/ 301 h 301"/>
              <a:gd name="T4" fmla="*/ 398 w 398"/>
              <a:gd name="T5" fmla="*/ 54 h 301"/>
              <a:gd name="T6" fmla="*/ 0 w 398"/>
              <a:gd name="T7" fmla="*/ 0 h 301"/>
            </a:gdLst>
            <a:ahLst/>
            <a:cxnLst>
              <a:cxn ang="0">
                <a:pos x="T0" y="T1"/>
              </a:cxn>
              <a:cxn ang="0">
                <a:pos x="T2" y="T3"/>
              </a:cxn>
              <a:cxn ang="0">
                <a:pos x="T4" y="T5"/>
              </a:cxn>
              <a:cxn ang="0">
                <a:pos x="T6" y="T7"/>
              </a:cxn>
            </a:cxnLst>
            <a:rect l="0" t="0" r="r" b="b"/>
            <a:pathLst>
              <a:path w="398" h="301">
                <a:moveTo>
                  <a:pt x="0" y="0"/>
                </a:moveTo>
                <a:lnTo>
                  <a:pt x="107" y="301"/>
                </a:lnTo>
                <a:lnTo>
                  <a:pt x="398" y="5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43" name="Freeform 1127">
            <a:extLst>
              <a:ext uri="{FF2B5EF4-FFF2-40B4-BE49-F238E27FC236}">
                <a16:creationId xmlns:a16="http://schemas.microsoft.com/office/drawing/2014/main" id="{01FFCE64-E5C1-43BB-8017-695DEACB7BD4}"/>
              </a:ext>
            </a:extLst>
          </p:cNvPr>
          <p:cNvSpPr>
            <a:spLocks/>
          </p:cNvSpPr>
          <p:nvPr userDrawn="1"/>
        </p:nvSpPr>
        <p:spPr bwMode="auto">
          <a:xfrm>
            <a:off x="9302751" y="4678363"/>
            <a:ext cx="646113" cy="520700"/>
          </a:xfrm>
          <a:custGeom>
            <a:avLst/>
            <a:gdLst>
              <a:gd name="T0" fmla="*/ 407 w 407"/>
              <a:gd name="T1" fmla="*/ 0 h 328"/>
              <a:gd name="T2" fmla="*/ 0 w 407"/>
              <a:gd name="T3" fmla="*/ 262 h 328"/>
              <a:gd name="T4" fmla="*/ 272 w 407"/>
              <a:gd name="T5" fmla="*/ 328 h 328"/>
              <a:gd name="T6" fmla="*/ 407 w 407"/>
              <a:gd name="T7" fmla="*/ 0 h 328"/>
            </a:gdLst>
            <a:ahLst/>
            <a:cxnLst>
              <a:cxn ang="0">
                <a:pos x="T0" y="T1"/>
              </a:cxn>
              <a:cxn ang="0">
                <a:pos x="T2" y="T3"/>
              </a:cxn>
              <a:cxn ang="0">
                <a:pos x="T4" y="T5"/>
              </a:cxn>
              <a:cxn ang="0">
                <a:pos x="T6" y="T7"/>
              </a:cxn>
            </a:cxnLst>
            <a:rect l="0" t="0" r="r" b="b"/>
            <a:pathLst>
              <a:path w="407" h="328">
                <a:moveTo>
                  <a:pt x="407" y="0"/>
                </a:moveTo>
                <a:lnTo>
                  <a:pt x="0" y="262"/>
                </a:lnTo>
                <a:lnTo>
                  <a:pt x="272" y="328"/>
                </a:lnTo>
                <a:lnTo>
                  <a:pt x="407" y="0"/>
                </a:lnTo>
                <a:close/>
              </a:path>
            </a:pathLst>
          </a:custGeom>
          <a:solidFill>
            <a:srgbClr val="E6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44" name="Freeform 1128">
            <a:extLst>
              <a:ext uri="{FF2B5EF4-FFF2-40B4-BE49-F238E27FC236}">
                <a16:creationId xmlns:a16="http://schemas.microsoft.com/office/drawing/2014/main" id="{1C8B5D9A-6460-4D38-85CB-9765D6A7D488}"/>
              </a:ext>
            </a:extLst>
          </p:cNvPr>
          <p:cNvSpPr>
            <a:spLocks/>
          </p:cNvSpPr>
          <p:nvPr userDrawn="1"/>
        </p:nvSpPr>
        <p:spPr bwMode="auto">
          <a:xfrm>
            <a:off x="9302751" y="4678363"/>
            <a:ext cx="646113" cy="520700"/>
          </a:xfrm>
          <a:custGeom>
            <a:avLst/>
            <a:gdLst>
              <a:gd name="T0" fmla="*/ 407 w 407"/>
              <a:gd name="T1" fmla="*/ 0 h 328"/>
              <a:gd name="T2" fmla="*/ 0 w 407"/>
              <a:gd name="T3" fmla="*/ 262 h 328"/>
              <a:gd name="T4" fmla="*/ 272 w 407"/>
              <a:gd name="T5" fmla="*/ 328 h 328"/>
              <a:gd name="T6" fmla="*/ 407 w 407"/>
              <a:gd name="T7" fmla="*/ 0 h 328"/>
            </a:gdLst>
            <a:ahLst/>
            <a:cxnLst>
              <a:cxn ang="0">
                <a:pos x="T0" y="T1"/>
              </a:cxn>
              <a:cxn ang="0">
                <a:pos x="T2" y="T3"/>
              </a:cxn>
              <a:cxn ang="0">
                <a:pos x="T4" y="T5"/>
              </a:cxn>
              <a:cxn ang="0">
                <a:pos x="T6" y="T7"/>
              </a:cxn>
            </a:cxnLst>
            <a:rect l="0" t="0" r="r" b="b"/>
            <a:pathLst>
              <a:path w="407" h="328">
                <a:moveTo>
                  <a:pt x="407" y="0"/>
                </a:moveTo>
                <a:lnTo>
                  <a:pt x="0" y="262"/>
                </a:lnTo>
                <a:lnTo>
                  <a:pt x="272" y="328"/>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45" name="Freeform 1129">
            <a:extLst>
              <a:ext uri="{FF2B5EF4-FFF2-40B4-BE49-F238E27FC236}">
                <a16:creationId xmlns:a16="http://schemas.microsoft.com/office/drawing/2014/main" id="{D82E037D-3925-4426-AA0B-3EAF7EB1D618}"/>
              </a:ext>
            </a:extLst>
          </p:cNvPr>
          <p:cNvSpPr>
            <a:spLocks/>
          </p:cNvSpPr>
          <p:nvPr userDrawn="1"/>
        </p:nvSpPr>
        <p:spPr bwMode="auto">
          <a:xfrm>
            <a:off x="7421563" y="4029075"/>
            <a:ext cx="2525713" cy="1752600"/>
          </a:xfrm>
          <a:custGeom>
            <a:avLst/>
            <a:gdLst>
              <a:gd name="T0" fmla="*/ 1591 w 1591"/>
              <a:gd name="T1" fmla="*/ 0 h 1104"/>
              <a:gd name="T2" fmla="*/ 209 w 1591"/>
              <a:gd name="T3" fmla="*/ 269 h 1104"/>
              <a:gd name="T4" fmla="*/ 316 w 1591"/>
              <a:gd name="T5" fmla="*/ 722 h 1104"/>
              <a:gd name="T6" fmla="*/ 0 w 1591"/>
              <a:gd name="T7" fmla="*/ 526 h 1104"/>
              <a:gd name="T8" fmla="*/ 3 w 1591"/>
              <a:gd name="T9" fmla="*/ 1104 h 1104"/>
              <a:gd name="T10" fmla="*/ 1591 w 1591"/>
              <a:gd name="T11" fmla="*/ 0 h 1104"/>
            </a:gdLst>
            <a:ahLst/>
            <a:cxnLst>
              <a:cxn ang="0">
                <a:pos x="T0" y="T1"/>
              </a:cxn>
              <a:cxn ang="0">
                <a:pos x="T2" y="T3"/>
              </a:cxn>
              <a:cxn ang="0">
                <a:pos x="T4" y="T5"/>
              </a:cxn>
              <a:cxn ang="0">
                <a:pos x="T6" y="T7"/>
              </a:cxn>
              <a:cxn ang="0">
                <a:pos x="T8" y="T9"/>
              </a:cxn>
              <a:cxn ang="0">
                <a:pos x="T10" y="T11"/>
              </a:cxn>
            </a:cxnLst>
            <a:rect l="0" t="0" r="r" b="b"/>
            <a:pathLst>
              <a:path w="1591" h="1104">
                <a:moveTo>
                  <a:pt x="1591" y="0"/>
                </a:moveTo>
                <a:lnTo>
                  <a:pt x="209" y="269"/>
                </a:lnTo>
                <a:lnTo>
                  <a:pt x="316" y="722"/>
                </a:lnTo>
                <a:lnTo>
                  <a:pt x="0" y="526"/>
                </a:lnTo>
                <a:lnTo>
                  <a:pt x="3" y="1104"/>
                </a:lnTo>
                <a:lnTo>
                  <a:pt x="1591" y="0"/>
                </a:lnTo>
                <a:close/>
              </a:path>
            </a:pathLst>
          </a:custGeom>
          <a:solidFill>
            <a:srgbClr val="C3ED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46" name="Freeform 1130">
            <a:extLst>
              <a:ext uri="{FF2B5EF4-FFF2-40B4-BE49-F238E27FC236}">
                <a16:creationId xmlns:a16="http://schemas.microsoft.com/office/drawing/2014/main" id="{2A279E3B-D113-4617-AB51-D82EBB6C6048}"/>
              </a:ext>
            </a:extLst>
          </p:cNvPr>
          <p:cNvSpPr>
            <a:spLocks/>
          </p:cNvSpPr>
          <p:nvPr userDrawn="1"/>
        </p:nvSpPr>
        <p:spPr bwMode="auto">
          <a:xfrm>
            <a:off x="7421563" y="4029075"/>
            <a:ext cx="2525713" cy="1752600"/>
          </a:xfrm>
          <a:custGeom>
            <a:avLst/>
            <a:gdLst>
              <a:gd name="T0" fmla="*/ 1591 w 1591"/>
              <a:gd name="T1" fmla="*/ 0 h 1104"/>
              <a:gd name="T2" fmla="*/ 209 w 1591"/>
              <a:gd name="T3" fmla="*/ 269 h 1104"/>
              <a:gd name="T4" fmla="*/ 316 w 1591"/>
              <a:gd name="T5" fmla="*/ 722 h 1104"/>
              <a:gd name="T6" fmla="*/ 0 w 1591"/>
              <a:gd name="T7" fmla="*/ 526 h 1104"/>
              <a:gd name="T8" fmla="*/ 3 w 1591"/>
              <a:gd name="T9" fmla="*/ 1104 h 1104"/>
              <a:gd name="T10" fmla="*/ 1591 w 1591"/>
              <a:gd name="T11" fmla="*/ 0 h 1104"/>
            </a:gdLst>
            <a:ahLst/>
            <a:cxnLst>
              <a:cxn ang="0">
                <a:pos x="T0" y="T1"/>
              </a:cxn>
              <a:cxn ang="0">
                <a:pos x="T2" y="T3"/>
              </a:cxn>
              <a:cxn ang="0">
                <a:pos x="T4" y="T5"/>
              </a:cxn>
              <a:cxn ang="0">
                <a:pos x="T6" y="T7"/>
              </a:cxn>
              <a:cxn ang="0">
                <a:pos x="T8" y="T9"/>
              </a:cxn>
              <a:cxn ang="0">
                <a:pos x="T10" y="T11"/>
              </a:cxn>
            </a:cxnLst>
            <a:rect l="0" t="0" r="r" b="b"/>
            <a:pathLst>
              <a:path w="1591" h="1104">
                <a:moveTo>
                  <a:pt x="1591" y="0"/>
                </a:moveTo>
                <a:lnTo>
                  <a:pt x="209" y="269"/>
                </a:lnTo>
                <a:lnTo>
                  <a:pt x="316" y="722"/>
                </a:lnTo>
                <a:lnTo>
                  <a:pt x="0" y="526"/>
                </a:lnTo>
                <a:lnTo>
                  <a:pt x="3" y="1104"/>
                </a:lnTo>
                <a:lnTo>
                  <a:pt x="15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47" name="Freeform 1131">
            <a:extLst>
              <a:ext uri="{FF2B5EF4-FFF2-40B4-BE49-F238E27FC236}">
                <a16:creationId xmlns:a16="http://schemas.microsoft.com/office/drawing/2014/main" id="{465EF2BD-7400-4B61-92EF-72D4B292833E}"/>
              </a:ext>
            </a:extLst>
          </p:cNvPr>
          <p:cNvSpPr>
            <a:spLocks/>
          </p:cNvSpPr>
          <p:nvPr userDrawn="1"/>
        </p:nvSpPr>
        <p:spPr bwMode="auto">
          <a:xfrm>
            <a:off x="3662363" y="4897438"/>
            <a:ext cx="552450" cy="355600"/>
          </a:xfrm>
          <a:custGeom>
            <a:avLst/>
            <a:gdLst>
              <a:gd name="T0" fmla="*/ 0 w 348"/>
              <a:gd name="T1" fmla="*/ 0 h 224"/>
              <a:gd name="T2" fmla="*/ 94 w 348"/>
              <a:gd name="T3" fmla="*/ 224 h 224"/>
              <a:gd name="T4" fmla="*/ 348 w 348"/>
              <a:gd name="T5" fmla="*/ 40 h 224"/>
              <a:gd name="T6" fmla="*/ 0 w 348"/>
              <a:gd name="T7" fmla="*/ 0 h 224"/>
            </a:gdLst>
            <a:ahLst/>
            <a:cxnLst>
              <a:cxn ang="0">
                <a:pos x="T0" y="T1"/>
              </a:cxn>
              <a:cxn ang="0">
                <a:pos x="T2" y="T3"/>
              </a:cxn>
              <a:cxn ang="0">
                <a:pos x="T4" y="T5"/>
              </a:cxn>
              <a:cxn ang="0">
                <a:pos x="T6" y="T7"/>
              </a:cxn>
            </a:cxnLst>
            <a:rect l="0" t="0" r="r" b="b"/>
            <a:pathLst>
              <a:path w="348" h="224">
                <a:moveTo>
                  <a:pt x="0" y="0"/>
                </a:moveTo>
                <a:lnTo>
                  <a:pt x="94" y="224"/>
                </a:lnTo>
                <a:lnTo>
                  <a:pt x="348" y="40"/>
                </a:lnTo>
                <a:lnTo>
                  <a:pt x="0" y="0"/>
                </a:lnTo>
                <a:close/>
              </a:path>
            </a:pathLst>
          </a:custGeom>
          <a:solidFill>
            <a:srgbClr val="ABE6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48" name="Freeform 1132">
            <a:extLst>
              <a:ext uri="{FF2B5EF4-FFF2-40B4-BE49-F238E27FC236}">
                <a16:creationId xmlns:a16="http://schemas.microsoft.com/office/drawing/2014/main" id="{EC9F8CF5-9C2C-4913-9E12-D1573B980597}"/>
              </a:ext>
            </a:extLst>
          </p:cNvPr>
          <p:cNvSpPr>
            <a:spLocks/>
          </p:cNvSpPr>
          <p:nvPr userDrawn="1"/>
        </p:nvSpPr>
        <p:spPr bwMode="auto">
          <a:xfrm>
            <a:off x="3662363" y="4897438"/>
            <a:ext cx="552450" cy="355600"/>
          </a:xfrm>
          <a:custGeom>
            <a:avLst/>
            <a:gdLst>
              <a:gd name="T0" fmla="*/ 0 w 348"/>
              <a:gd name="T1" fmla="*/ 0 h 224"/>
              <a:gd name="T2" fmla="*/ 94 w 348"/>
              <a:gd name="T3" fmla="*/ 224 h 224"/>
              <a:gd name="T4" fmla="*/ 348 w 348"/>
              <a:gd name="T5" fmla="*/ 40 h 224"/>
              <a:gd name="T6" fmla="*/ 0 w 348"/>
              <a:gd name="T7" fmla="*/ 0 h 224"/>
            </a:gdLst>
            <a:ahLst/>
            <a:cxnLst>
              <a:cxn ang="0">
                <a:pos x="T0" y="T1"/>
              </a:cxn>
              <a:cxn ang="0">
                <a:pos x="T2" y="T3"/>
              </a:cxn>
              <a:cxn ang="0">
                <a:pos x="T4" y="T5"/>
              </a:cxn>
              <a:cxn ang="0">
                <a:pos x="T6" y="T7"/>
              </a:cxn>
            </a:cxnLst>
            <a:rect l="0" t="0" r="r" b="b"/>
            <a:pathLst>
              <a:path w="348" h="224">
                <a:moveTo>
                  <a:pt x="0" y="0"/>
                </a:moveTo>
                <a:lnTo>
                  <a:pt x="94" y="224"/>
                </a:lnTo>
                <a:lnTo>
                  <a:pt x="348" y="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49" name="Freeform 1133">
            <a:extLst>
              <a:ext uri="{FF2B5EF4-FFF2-40B4-BE49-F238E27FC236}">
                <a16:creationId xmlns:a16="http://schemas.microsoft.com/office/drawing/2014/main" id="{26FACB89-4907-47C5-95CD-F006595F67A2}"/>
              </a:ext>
            </a:extLst>
          </p:cNvPr>
          <p:cNvSpPr>
            <a:spLocks/>
          </p:cNvSpPr>
          <p:nvPr userDrawn="1"/>
        </p:nvSpPr>
        <p:spPr bwMode="auto">
          <a:xfrm>
            <a:off x="1119188" y="5232400"/>
            <a:ext cx="550863" cy="354013"/>
          </a:xfrm>
          <a:custGeom>
            <a:avLst/>
            <a:gdLst>
              <a:gd name="T0" fmla="*/ 0 w 347"/>
              <a:gd name="T1" fmla="*/ 0 h 223"/>
              <a:gd name="T2" fmla="*/ 93 w 347"/>
              <a:gd name="T3" fmla="*/ 223 h 223"/>
              <a:gd name="T4" fmla="*/ 347 w 347"/>
              <a:gd name="T5" fmla="*/ 39 h 223"/>
              <a:gd name="T6" fmla="*/ 0 w 347"/>
              <a:gd name="T7" fmla="*/ 0 h 223"/>
            </a:gdLst>
            <a:ahLst/>
            <a:cxnLst>
              <a:cxn ang="0">
                <a:pos x="T0" y="T1"/>
              </a:cxn>
              <a:cxn ang="0">
                <a:pos x="T2" y="T3"/>
              </a:cxn>
              <a:cxn ang="0">
                <a:pos x="T4" y="T5"/>
              </a:cxn>
              <a:cxn ang="0">
                <a:pos x="T6" y="T7"/>
              </a:cxn>
            </a:cxnLst>
            <a:rect l="0" t="0" r="r" b="b"/>
            <a:pathLst>
              <a:path w="347" h="223">
                <a:moveTo>
                  <a:pt x="0" y="0"/>
                </a:moveTo>
                <a:lnTo>
                  <a:pt x="93" y="223"/>
                </a:lnTo>
                <a:lnTo>
                  <a:pt x="347" y="39"/>
                </a:lnTo>
                <a:lnTo>
                  <a:pt x="0" y="0"/>
                </a:lnTo>
                <a:close/>
              </a:path>
            </a:pathLst>
          </a:custGeom>
          <a:solidFill>
            <a:srgbClr val="ABE6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50" name="Freeform 1134">
            <a:extLst>
              <a:ext uri="{FF2B5EF4-FFF2-40B4-BE49-F238E27FC236}">
                <a16:creationId xmlns:a16="http://schemas.microsoft.com/office/drawing/2014/main" id="{B7792137-66E5-4F06-8944-52B9C3031F08}"/>
              </a:ext>
            </a:extLst>
          </p:cNvPr>
          <p:cNvSpPr>
            <a:spLocks/>
          </p:cNvSpPr>
          <p:nvPr userDrawn="1"/>
        </p:nvSpPr>
        <p:spPr bwMode="auto">
          <a:xfrm>
            <a:off x="1119188" y="5232400"/>
            <a:ext cx="550863" cy="354013"/>
          </a:xfrm>
          <a:custGeom>
            <a:avLst/>
            <a:gdLst>
              <a:gd name="T0" fmla="*/ 0 w 347"/>
              <a:gd name="T1" fmla="*/ 0 h 223"/>
              <a:gd name="T2" fmla="*/ 93 w 347"/>
              <a:gd name="T3" fmla="*/ 223 h 223"/>
              <a:gd name="T4" fmla="*/ 347 w 347"/>
              <a:gd name="T5" fmla="*/ 39 h 223"/>
              <a:gd name="T6" fmla="*/ 0 w 347"/>
              <a:gd name="T7" fmla="*/ 0 h 223"/>
            </a:gdLst>
            <a:ahLst/>
            <a:cxnLst>
              <a:cxn ang="0">
                <a:pos x="T0" y="T1"/>
              </a:cxn>
              <a:cxn ang="0">
                <a:pos x="T2" y="T3"/>
              </a:cxn>
              <a:cxn ang="0">
                <a:pos x="T4" y="T5"/>
              </a:cxn>
              <a:cxn ang="0">
                <a:pos x="T6" y="T7"/>
              </a:cxn>
            </a:cxnLst>
            <a:rect l="0" t="0" r="r" b="b"/>
            <a:pathLst>
              <a:path w="347" h="223">
                <a:moveTo>
                  <a:pt x="0" y="0"/>
                </a:moveTo>
                <a:lnTo>
                  <a:pt x="93" y="223"/>
                </a:lnTo>
                <a:lnTo>
                  <a:pt x="347" y="3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51" name="Freeform 1135">
            <a:extLst>
              <a:ext uri="{FF2B5EF4-FFF2-40B4-BE49-F238E27FC236}">
                <a16:creationId xmlns:a16="http://schemas.microsoft.com/office/drawing/2014/main" id="{3B3352A2-5D3F-43F4-ACD7-85BA19AC321B}"/>
              </a:ext>
            </a:extLst>
          </p:cNvPr>
          <p:cNvSpPr>
            <a:spLocks/>
          </p:cNvSpPr>
          <p:nvPr userDrawn="1"/>
        </p:nvSpPr>
        <p:spPr bwMode="auto">
          <a:xfrm>
            <a:off x="239713" y="3433763"/>
            <a:ext cx="493713" cy="641350"/>
          </a:xfrm>
          <a:custGeom>
            <a:avLst/>
            <a:gdLst>
              <a:gd name="T0" fmla="*/ 153 w 311"/>
              <a:gd name="T1" fmla="*/ 0 h 404"/>
              <a:gd name="T2" fmla="*/ 0 w 311"/>
              <a:gd name="T3" fmla="*/ 404 h 404"/>
              <a:gd name="T4" fmla="*/ 311 w 311"/>
              <a:gd name="T5" fmla="*/ 327 h 404"/>
              <a:gd name="T6" fmla="*/ 153 w 311"/>
              <a:gd name="T7" fmla="*/ 0 h 404"/>
            </a:gdLst>
            <a:ahLst/>
            <a:cxnLst>
              <a:cxn ang="0">
                <a:pos x="T0" y="T1"/>
              </a:cxn>
              <a:cxn ang="0">
                <a:pos x="T2" y="T3"/>
              </a:cxn>
              <a:cxn ang="0">
                <a:pos x="T4" y="T5"/>
              </a:cxn>
              <a:cxn ang="0">
                <a:pos x="T6" y="T7"/>
              </a:cxn>
            </a:cxnLst>
            <a:rect l="0" t="0" r="r" b="b"/>
            <a:pathLst>
              <a:path w="311" h="404">
                <a:moveTo>
                  <a:pt x="153" y="0"/>
                </a:moveTo>
                <a:lnTo>
                  <a:pt x="0" y="404"/>
                </a:lnTo>
                <a:lnTo>
                  <a:pt x="311" y="327"/>
                </a:lnTo>
                <a:lnTo>
                  <a:pt x="153" y="0"/>
                </a:lnTo>
                <a:close/>
              </a:path>
            </a:pathLst>
          </a:custGeom>
          <a:solidFill>
            <a:srgbClr val="D4F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52" name="Freeform 1136">
            <a:extLst>
              <a:ext uri="{FF2B5EF4-FFF2-40B4-BE49-F238E27FC236}">
                <a16:creationId xmlns:a16="http://schemas.microsoft.com/office/drawing/2014/main" id="{35F46F49-3EB4-49D1-A8D4-48898FE8BC60}"/>
              </a:ext>
            </a:extLst>
          </p:cNvPr>
          <p:cNvSpPr>
            <a:spLocks/>
          </p:cNvSpPr>
          <p:nvPr userDrawn="1"/>
        </p:nvSpPr>
        <p:spPr bwMode="auto">
          <a:xfrm>
            <a:off x="239713" y="3433763"/>
            <a:ext cx="493713" cy="641350"/>
          </a:xfrm>
          <a:custGeom>
            <a:avLst/>
            <a:gdLst>
              <a:gd name="T0" fmla="*/ 153 w 311"/>
              <a:gd name="T1" fmla="*/ 0 h 404"/>
              <a:gd name="T2" fmla="*/ 0 w 311"/>
              <a:gd name="T3" fmla="*/ 404 h 404"/>
              <a:gd name="T4" fmla="*/ 311 w 311"/>
              <a:gd name="T5" fmla="*/ 327 h 404"/>
              <a:gd name="T6" fmla="*/ 153 w 311"/>
              <a:gd name="T7" fmla="*/ 0 h 404"/>
            </a:gdLst>
            <a:ahLst/>
            <a:cxnLst>
              <a:cxn ang="0">
                <a:pos x="T0" y="T1"/>
              </a:cxn>
              <a:cxn ang="0">
                <a:pos x="T2" y="T3"/>
              </a:cxn>
              <a:cxn ang="0">
                <a:pos x="T4" y="T5"/>
              </a:cxn>
              <a:cxn ang="0">
                <a:pos x="T6" y="T7"/>
              </a:cxn>
            </a:cxnLst>
            <a:rect l="0" t="0" r="r" b="b"/>
            <a:pathLst>
              <a:path w="311" h="404">
                <a:moveTo>
                  <a:pt x="153" y="0"/>
                </a:moveTo>
                <a:lnTo>
                  <a:pt x="0" y="404"/>
                </a:lnTo>
                <a:lnTo>
                  <a:pt x="311" y="327"/>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53" name="Freeform 1137">
            <a:extLst>
              <a:ext uri="{FF2B5EF4-FFF2-40B4-BE49-F238E27FC236}">
                <a16:creationId xmlns:a16="http://schemas.microsoft.com/office/drawing/2014/main" id="{1E6CBF4B-8044-41AF-87E4-BE3C986DFB4F}"/>
              </a:ext>
            </a:extLst>
          </p:cNvPr>
          <p:cNvSpPr>
            <a:spLocks/>
          </p:cNvSpPr>
          <p:nvPr userDrawn="1"/>
        </p:nvSpPr>
        <p:spPr bwMode="auto">
          <a:xfrm>
            <a:off x="3063876" y="4756150"/>
            <a:ext cx="493713" cy="641350"/>
          </a:xfrm>
          <a:custGeom>
            <a:avLst/>
            <a:gdLst>
              <a:gd name="T0" fmla="*/ 153 w 311"/>
              <a:gd name="T1" fmla="*/ 0 h 404"/>
              <a:gd name="T2" fmla="*/ 0 w 311"/>
              <a:gd name="T3" fmla="*/ 404 h 404"/>
              <a:gd name="T4" fmla="*/ 311 w 311"/>
              <a:gd name="T5" fmla="*/ 327 h 404"/>
              <a:gd name="T6" fmla="*/ 153 w 311"/>
              <a:gd name="T7" fmla="*/ 0 h 404"/>
            </a:gdLst>
            <a:ahLst/>
            <a:cxnLst>
              <a:cxn ang="0">
                <a:pos x="T0" y="T1"/>
              </a:cxn>
              <a:cxn ang="0">
                <a:pos x="T2" y="T3"/>
              </a:cxn>
              <a:cxn ang="0">
                <a:pos x="T4" y="T5"/>
              </a:cxn>
              <a:cxn ang="0">
                <a:pos x="T6" y="T7"/>
              </a:cxn>
            </a:cxnLst>
            <a:rect l="0" t="0" r="r" b="b"/>
            <a:pathLst>
              <a:path w="311" h="404">
                <a:moveTo>
                  <a:pt x="153" y="0"/>
                </a:moveTo>
                <a:lnTo>
                  <a:pt x="0" y="404"/>
                </a:lnTo>
                <a:lnTo>
                  <a:pt x="311" y="327"/>
                </a:lnTo>
                <a:lnTo>
                  <a:pt x="153" y="0"/>
                </a:lnTo>
                <a:close/>
              </a:path>
            </a:pathLst>
          </a:custGeom>
          <a:solidFill>
            <a:srgbClr val="D4F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54" name="Freeform 1138">
            <a:extLst>
              <a:ext uri="{FF2B5EF4-FFF2-40B4-BE49-F238E27FC236}">
                <a16:creationId xmlns:a16="http://schemas.microsoft.com/office/drawing/2014/main" id="{11555ABB-17C5-4EEA-8F11-3248F5EBC7D7}"/>
              </a:ext>
            </a:extLst>
          </p:cNvPr>
          <p:cNvSpPr>
            <a:spLocks/>
          </p:cNvSpPr>
          <p:nvPr userDrawn="1"/>
        </p:nvSpPr>
        <p:spPr bwMode="auto">
          <a:xfrm>
            <a:off x="3063876" y="4756150"/>
            <a:ext cx="493713" cy="641350"/>
          </a:xfrm>
          <a:custGeom>
            <a:avLst/>
            <a:gdLst>
              <a:gd name="T0" fmla="*/ 153 w 311"/>
              <a:gd name="T1" fmla="*/ 0 h 404"/>
              <a:gd name="T2" fmla="*/ 0 w 311"/>
              <a:gd name="T3" fmla="*/ 404 h 404"/>
              <a:gd name="T4" fmla="*/ 311 w 311"/>
              <a:gd name="T5" fmla="*/ 327 h 404"/>
              <a:gd name="T6" fmla="*/ 153 w 311"/>
              <a:gd name="T7" fmla="*/ 0 h 404"/>
            </a:gdLst>
            <a:ahLst/>
            <a:cxnLst>
              <a:cxn ang="0">
                <a:pos x="T0" y="T1"/>
              </a:cxn>
              <a:cxn ang="0">
                <a:pos x="T2" y="T3"/>
              </a:cxn>
              <a:cxn ang="0">
                <a:pos x="T4" y="T5"/>
              </a:cxn>
              <a:cxn ang="0">
                <a:pos x="T6" y="T7"/>
              </a:cxn>
            </a:cxnLst>
            <a:rect l="0" t="0" r="r" b="b"/>
            <a:pathLst>
              <a:path w="311" h="404">
                <a:moveTo>
                  <a:pt x="153" y="0"/>
                </a:moveTo>
                <a:lnTo>
                  <a:pt x="0" y="404"/>
                </a:lnTo>
                <a:lnTo>
                  <a:pt x="311" y="327"/>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55" name="Freeform 1139">
            <a:extLst>
              <a:ext uri="{FF2B5EF4-FFF2-40B4-BE49-F238E27FC236}">
                <a16:creationId xmlns:a16="http://schemas.microsoft.com/office/drawing/2014/main" id="{804F70E9-243C-46E5-B126-0AC4274AB4F1}"/>
              </a:ext>
            </a:extLst>
          </p:cNvPr>
          <p:cNvSpPr>
            <a:spLocks/>
          </p:cNvSpPr>
          <p:nvPr userDrawn="1"/>
        </p:nvSpPr>
        <p:spPr bwMode="auto">
          <a:xfrm>
            <a:off x="885826" y="2976563"/>
            <a:ext cx="1217613" cy="1722438"/>
          </a:xfrm>
          <a:custGeom>
            <a:avLst/>
            <a:gdLst>
              <a:gd name="T0" fmla="*/ 767 w 767"/>
              <a:gd name="T1" fmla="*/ 0 h 1085"/>
              <a:gd name="T2" fmla="*/ 0 w 767"/>
              <a:gd name="T3" fmla="*/ 582 h 1085"/>
              <a:gd name="T4" fmla="*/ 619 w 767"/>
              <a:gd name="T5" fmla="*/ 1085 h 1085"/>
              <a:gd name="T6" fmla="*/ 767 w 767"/>
              <a:gd name="T7" fmla="*/ 0 h 1085"/>
            </a:gdLst>
            <a:ahLst/>
            <a:cxnLst>
              <a:cxn ang="0">
                <a:pos x="T0" y="T1"/>
              </a:cxn>
              <a:cxn ang="0">
                <a:pos x="T2" y="T3"/>
              </a:cxn>
              <a:cxn ang="0">
                <a:pos x="T4" y="T5"/>
              </a:cxn>
              <a:cxn ang="0">
                <a:pos x="T6" y="T7"/>
              </a:cxn>
            </a:cxnLst>
            <a:rect l="0" t="0" r="r" b="b"/>
            <a:pathLst>
              <a:path w="767" h="1085">
                <a:moveTo>
                  <a:pt x="767" y="0"/>
                </a:moveTo>
                <a:lnTo>
                  <a:pt x="0" y="582"/>
                </a:lnTo>
                <a:lnTo>
                  <a:pt x="619" y="1085"/>
                </a:lnTo>
                <a:lnTo>
                  <a:pt x="767" y="0"/>
                </a:lnTo>
                <a:close/>
              </a:path>
            </a:pathLst>
          </a:custGeom>
          <a:solidFill>
            <a:srgbClr val="D7F3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56" name="Freeform 1140">
            <a:extLst>
              <a:ext uri="{FF2B5EF4-FFF2-40B4-BE49-F238E27FC236}">
                <a16:creationId xmlns:a16="http://schemas.microsoft.com/office/drawing/2014/main" id="{7775F7E6-6351-42C2-A007-25E90FADA956}"/>
              </a:ext>
            </a:extLst>
          </p:cNvPr>
          <p:cNvSpPr>
            <a:spLocks/>
          </p:cNvSpPr>
          <p:nvPr userDrawn="1"/>
        </p:nvSpPr>
        <p:spPr bwMode="auto">
          <a:xfrm>
            <a:off x="885826" y="2976563"/>
            <a:ext cx="1217613" cy="1722438"/>
          </a:xfrm>
          <a:custGeom>
            <a:avLst/>
            <a:gdLst>
              <a:gd name="T0" fmla="*/ 767 w 767"/>
              <a:gd name="T1" fmla="*/ 0 h 1085"/>
              <a:gd name="T2" fmla="*/ 0 w 767"/>
              <a:gd name="T3" fmla="*/ 582 h 1085"/>
              <a:gd name="T4" fmla="*/ 619 w 767"/>
              <a:gd name="T5" fmla="*/ 1085 h 1085"/>
              <a:gd name="T6" fmla="*/ 767 w 767"/>
              <a:gd name="T7" fmla="*/ 0 h 1085"/>
            </a:gdLst>
            <a:ahLst/>
            <a:cxnLst>
              <a:cxn ang="0">
                <a:pos x="T0" y="T1"/>
              </a:cxn>
              <a:cxn ang="0">
                <a:pos x="T2" y="T3"/>
              </a:cxn>
              <a:cxn ang="0">
                <a:pos x="T4" y="T5"/>
              </a:cxn>
              <a:cxn ang="0">
                <a:pos x="T6" y="T7"/>
              </a:cxn>
            </a:cxnLst>
            <a:rect l="0" t="0" r="r" b="b"/>
            <a:pathLst>
              <a:path w="767" h="1085">
                <a:moveTo>
                  <a:pt x="767" y="0"/>
                </a:moveTo>
                <a:lnTo>
                  <a:pt x="0" y="582"/>
                </a:lnTo>
                <a:lnTo>
                  <a:pt x="619" y="1085"/>
                </a:lnTo>
                <a:lnTo>
                  <a:pt x="7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57" name="Freeform 1141">
            <a:extLst>
              <a:ext uri="{FF2B5EF4-FFF2-40B4-BE49-F238E27FC236}">
                <a16:creationId xmlns:a16="http://schemas.microsoft.com/office/drawing/2014/main" id="{32FE4586-0C55-4D79-A494-4A37371F0718}"/>
              </a:ext>
            </a:extLst>
          </p:cNvPr>
          <p:cNvSpPr>
            <a:spLocks/>
          </p:cNvSpPr>
          <p:nvPr userDrawn="1"/>
        </p:nvSpPr>
        <p:spPr bwMode="auto">
          <a:xfrm>
            <a:off x="6438901" y="3689350"/>
            <a:ext cx="1314450" cy="1174750"/>
          </a:xfrm>
          <a:custGeom>
            <a:avLst/>
            <a:gdLst>
              <a:gd name="T0" fmla="*/ 713 w 828"/>
              <a:gd name="T1" fmla="*/ 0 h 740"/>
              <a:gd name="T2" fmla="*/ 0 w 828"/>
              <a:gd name="T3" fmla="*/ 358 h 740"/>
              <a:gd name="T4" fmla="*/ 619 w 828"/>
              <a:gd name="T5" fmla="*/ 740 h 740"/>
              <a:gd name="T6" fmla="*/ 617 w 828"/>
              <a:gd name="T7" fmla="*/ 524 h 740"/>
              <a:gd name="T8" fmla="*/ 828 w 828"/>
              <a:gd name="T9" fmla="*/ 483 h 740"/>
              <a:gd name="T10" fmla="*/ 713 w 828"/>
              <a:gd name="T11" fmla="*/ 0 h 740"/>
            </a:gdLst>
            <a:ahLst/>
            <a:cxnLst>
              <a:cxn ang="0">
                <a:pos x="T0" y="T1"/>
              </a:cxn>
              <a:cxn ang="0">
                <a:pos x="T2" y="T3"/>
              </a:cxn>
              <a:cxn ang="0">
                <a:pos x="T4" y="T5"/>
              </a:cxn>
              <a:cxn ang="0">
                <a:pos x="T6" y="T7"/>
              </a:cxn>
              <a:cxn ang="0">
                <a:pos x="T8" y="T9"/>
              </a:cxn>
              <a:cxn ang="0">
                <a:pos x="T10" y="T11"/>
              </a:cxn>
            </a:cxnLst>
            <a:rect l="0" t="0" r="r" b="b"/>
            <a:pathLst>
              <a:path w="828" h="740">
                <a:moveTo>
                  <a:pt x="713" y="0"/>
                </a:moveTo>
                <a:lnTo>
                  <a:pt x="0" y="358"/>
                </a:lnTo>
                <a:lnTo>
                  <a:pt x="619" y="740"/>
                </a:lnTo>
                <a:lnTo>
                  <a:pt x="617" y="524"/>
                </a:lnTo>
                <a:lnTo>
                  <a:pt x="828" y="483"/>
                </a:lnTo>
                <a:lnTo>
                  <a:pt x="713" y="0"/>
                </a:lnTo>
                <a:close/>
              </a:path>
            </a:pathLst>
          </a:custGeom>
          <a:solidFill>
            <a:srgbClr val="D7F3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58" name="Freeform 1142">
            <a:extLst>
              <a:ext uri="{FF2B5EF4-FFF2-40B4-BE49-F238E27FC236}">
                <a16:creationId xmlns:a16="http://schemas.microsoft.com/office/drawing/2014/main" id="{1A196F66-B87F-47D2-853B-2E8D2BCC08B8}"/>
              </a:ext>
            </a:extLst>
          </p:cNvPr>
          <p:cNvSpPr>
            <a:spLocks/>
          </p:cNvSpPr>
          <p:nvPr userDrawn="1"/>
        </p:nvSpPr>
        <p:spPr bwMode="auto">
          <a:xfrm>
            <a:off x="6438901" y="3689350"/>
            <a:ext cx="1314450" cy="1174750"/>
          </a:xfrm>
          <a:custGeom>
            <a:avLst/>
            <a:gdLst>
              <a:gd name="T0" fmla="*/ 713 w 828"/>
              <a:gd name="T1" fmla="*/ 0 h 740"/>
              <a:gd name="T2" fmla="*/ 0 w 828"/>
              <a:gd name="T3" fmla="*/ 358 h 740"/>
              <a:gd name="T4" fmla="*/ 619 w 828"/>
              <a:gd name="T5" fmla="*/ 740 h 740"/>
              <a:gd name="T6" fmla="*/ 617 w 828"/>
              <a:gd name="T7" fmla="*/ 524 h 740"/>
              <a:gd name="T8" fmla="*/ 828 w 828"/>
              <a:gd name="T9" fmla="*/ 483 h 740"/>
              <a:gd name="T10" fmla="*/ 713 w 828"/>
              <a:gd name="T11" fmla="*/ 0 h 740"/>
            </a:gdLst>
            <a:ahLst/>
            <a:cxnLst>
              <a:cxn ang="0">
                <a:pos x="T0" y="T1"/>
              </a:cxn>
              <a:cxn ang="0">
                <a:pos x="T2" y="T3"/>
              </a:cxn>
              <a:cxn ang="0">
                <a:pos x="T4" y="T5"/>
              </a:cxn>
              <a:cxn ang="0">
                <a:pos x="T6" y="T7"/>
              </a:cxn>
              <a:cxn ang="0">
                <a:pos x="T8" y="T9"/>
              </a:cxn>
              <a:cxn ang="0">
                <a:pos x="T10" y="T11"/>
              </a:cxn>
            </a:cxnLst>
            <a:rect l="0" t="0" r="r" b="b"/>
            <a:pathLst>
              <a:path w="828" h="740">
                <a:moveTo>
                  <a:pt x="713" y="0"/>
                </a:moveTo>
                <a:lnTo>
                  <a:pt x="0" y="358"/>
                </a:lnTo>
                <a:lnTo>
                  <a:pt x="619" y="740"/>
                </a:lnTo>
                <a:lnTo>
                  <a:pt x="617" y="524"/>
                </a:lnTo>
                <a:lnTo>
                  <a:pt x="828" y="483"/>
                </a:lnTo>
                <a:lnTo>
                  <a:pt x="7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59" name="Freeform 1143">
            <a:extLst>
              <a:ext uri="{FF2B5EF4-FFF2-40B4-BE49-F238E27FC236}">
                <a16:creationId xmlns:a16="http://schemas.microsoft.com/office/drawing/2014/main" id="{AED8DA0C-B929-4802-AAED-7C14FEAF9453}"/>
              </a:ext>
            </a:extLst>
          </p:cNvPr>
          <p:cNvSpPr>
            <a:spLocks/>
          </p:cNvSpPr>
          <p:nvPr userDrawn="1"/>
        </p:nvSpPr>
        <p:spPr bwMode="auto">
          <a:xfrm>
            <a:off x="7418388" y="4456113"/>
            <a:ext cx="504825" cy="719138"/>
          </a:xfrm>
          <a:custGeom>
            <a:avLst/>
            <a:gdLst>
              <a:gd name="T0" fmla="*/ 211 w 318"/>
              <a:gd name="T1" fmla="*/ 0 h 453"/>
              <a:gd name="T2" fmla="*/ 0 w 318"/>
              <a:gd name="T3" fmla="*/ 41 h 453"/>
              <a:gd name="T4" fmla="*/ 2 w 318"/>
              <a:gd name="T5" fmla="*/ 257 h 453"/>
              <a:gd name="T6" fmla="*/ 318 w 318"/>
              <a:gd name="T7" fmla="*/ 453 h 453"/>
              <a:gd name="T8" fmla="*/ 211 w 318"/>
              <a:gd name="T9" fmla="*/ 0 h 453"/>
            </a:gdLst>
            <a:ahLst/>
            <a:cxnLst>
              <a:cxn ang="0">
                <a:pos x="T0" y="T1"/>
              </a:cxn>
              <a:cxn ang="0">
                <a:pos x="T2" y="T3"/>
              </a:cxn>
              <a:cxn ang="0">
                <a:pos x="T4" y="T5"/>
              </a:cxn>
              <a:cxn ang="0">
                <a:pos x="T6" y="T7"/>
              </a:cxn>
              <a:cxn ang="0">
                <a:pos x="T8" y="T9"/>
              </a:cxn>
            </a:cxnLst>
            <a:rect l="0" t="0" r="r" b="b"/>
            <a:pathLst>
              <a:path w="318" h="453">
                <a:moveTo>
                  <a:pt x="211" y="0"/>
                </a:moveTo>
                <a:lnTo>
                  <a:pt x="0" y="41"/>
                </a:lnTo>
                <a:lnTo>
                  <a:pt x="2" y="257"/>
                </a:lnTo>
                <a:lnTo>
                  <a:pt x="318" y="453"/>
                </a:lnTo>
                <a:lnTo>
                  <a:pt x="211" y="0"/>
                </a:lnTo>
                <a:close/>
              </a:path>
            </a:pathLst>
          </a:custGeom>
          <a:solidFill>
            <a:srgbClr val="A6E2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0" name="Freeform 1144">
            <a:extLst>
              <a:ext uri="{FF2B5EF4-FFF2-40B4-BE49-F238E27FC236}">
                <a16:creationId xmlns:a16="http://schemas.microsoft.com/office/drawing/2014/main" id="{878BC893-CC8D-4F58-8048-89FE3FA3E90A}"/>
              </a:ext>
            </a:extLst>
          </p:cNvPr>
          <p:cNvSpPr>
            <a:spLocks/>
          </p:cNvSpPr>
          <p:nvPr userDrawn="1"/>
        </p:nvSpPr>
        <p:spPr bwMode="auto">
          <a:xfrm>
            <a:off x="7418388" y="4456113"/>
            <a:ext cx="504825" cy="719138"/>
          </a:xfrm>
          <a:custGeom>
            <a:avLst/>
            <a:gdLst>
              <a:gd name="T0" fmla="*/ 211 w 318"/>
              <a:gd name="T1" fmla="*/ 0 h 453"/>
              <a:gd name="T2" fmla="*/ 0 w 318"/>
              <a:gd name="T3" fmla="*/ 41 h 453"/>
              <a:gd name="T4" fmla="*/ 2 w 318"/>
              <a:gd name="T5" fmla="*/ 257 h 453"/>
              <a:gd name="T6" fmla="*/ 318 w 318"/>
              <a:gd name="T7" fmla="*/ 453 h 453"/>
              <a:gd name="T8" fmla="*/ 211 w 318"/>
              <a:gd name="T9" fmla="*/ 0 h 453"/>
            </a:gdLst>
            <a:ahLst/>
            <a:cxnLst>
              <a:cxn ang="0">
                <a:pos x="T0" y="T1"/>
              </a:cxn>
              <a:cxn ang="0">
                <a:pos x="T2" y="T3"/>
              </a:cxn>
              <a:cxn ang="0">
                <a:pos x="T4" y="T5"/>
              </a:cxn>
              <a:cxn ang="0">
                <a:pos x="T6" y="T7"/>
              </a:cxn>
              <a:cxn ang="0">
                <a:pos x="T8" y="T9"/>
              </a:cxn>
            </a:cxnLst>
            <a:rect l="0" t="0" r="r" b="b"/>
            <a:pathLst>
              <a:path w="318" h="453">
                <a:moveTo>
                  <a:pt x="211" y="0"/>
                </a:moveTo>
                <a:lnTo>
                  <a:pt x="0" y="41"/>
                </a:lnTo>
                <a:lnTo>
                  <a:pt x="2" y="257"/>
                </a:lnTo>
                <a:lnTo>
                  <a:pt x="318" y="453"/>
                </a:lnTo>
                <a:lnTo>
                  <a:pt x="2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1" name="Freeform 1145">
            <a:extLst>
              <a:ext uri="{FF2B5EF4-FFF2-40B4-BE49-F238E27FC236}">
                <a16:creationId xmlns:a16="http://schemas.microsoft.com/office/drawing/2014/main" id="{8F8E22E8-4721-4D02-BE0C-B681362DC880}"/>
              </a:ext>
            </a:extLst>
          </p:cNvPr>
          <p:cNvSpPr>
            <a:spLocks/>
          </p:cNvSpPr>
          <p:nvPr userDrawn="1"/>
        </p:nvSpPr>
        <p:spPr bwMode="auto">
          <a:xfrm>
            <a:off x="1844358" y="3833813"/>
            <a:ext cx="693738" cy="2455863"/>
          </a:xfrm>
          <a:custGeom>
            <a:avLst/>
            <a:gdLst>
              <a:gd name="T0" fmla="*/ 437 w 437"/>
              <a:gd name="T1" fmla="*/ 0 h 1547"/>
              <a:gd name="T2" fmla="*/ 0 w 437"/>
              <a:gd name="T3" fmla="*/ 1398 h 1547"/>
              <a:gd name="T4" fmla="*/ 192 w 437"/>
              <a:gd name="T5" fmla="*/ 1515 h 1547"/>
              <a:gd name="T6" fmla="*/ 301 w 437"/>
              <a:gd name="T7" fmla="*/ 1547 h 1547"/>
              <a:gd name="T8" fmla="*/ 396 w 437"/>
              <a:gd name="T9" fmla="*/ 1200 h 1547"/>
              <a:gd name="T10" fmla="*/ 437 w 437"/>
              <a:gd name="T11" fmla="*/ 0 h 1547"/>
            </a:gdLst>
            <a:ahLst/>
            <a:cxnLst>
              <a:cxn ang="0">
                <a:pos x="T0" y="T1"/>
              </a:cxn>
              <a:cxn ang="0">
                <a:pos x="T2" y="T3"/>
              </a:cxn>
              <a:cxn ang="0">
                <a:pos x="T4" y="T5"/>
              </a:cxn>
              <a:cxn ang="0">
                <a:pos x="T6" y="T7"/>
              </a:cxn>
              <a:cxn ang="0">
                <a:pos x="T8" y="T9"/>
              </a:cxn>
              <a:cxn ang="0">
                <a:pos x="T10" y="T11"/>
              </a:cxn>
            </a:cxnLst>
            <a:rect l="0" t="0" r="r" b="b"/>
            <a:pathLst>
              <a:path w="437" h="1547">
                <a:moveTo>
                  <a:pt x="437" y="0"/>
                </a:moveTo>
                <a:lnTo>
                  <a:pt x="0" y="1398"/>
                </a:lnTo>
                <a:lnTo>
                  <a:pt x="192" y="1515"/>
                </a:lnTo>
                <a:lnTo>
                  <a:pt x="301" y="1547"/>
                </a:lnTo>
                <a:lnTo>
                  <a:pt x="396" y="1200"/>
                </a:lnTo>
                <a:lnTo>
                  <a:pt x="437" y="0"/>
                </a:lnTo>
                <a:close/>
              </a:path>
            </a:pathLst>
          </a:custGeom>
          <a:solidFill>
            <a:srgbClr val="73B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2" name="Freeform 1146">
            <a:extLst>
              <a:ext uri="{FF2B5EF4-FFF2-40B4-BE49-F238E27FC236}">
                <a16:creationId xmlns:a16="http://schemas.microsoft.com/office/drawing/2014/main" id="{3E2CEE9F-B85E-42D8-A76F-F192E3360DEA}"/>
              </a:ext>
            </a:extLst>
          </p:cNvPr>
          <p:cNvSpPr>
            <a:spLocks/>
          </p:cNvSpPr>
          <p:nvPr userDrawn="1"/>
        </p:nvSpPr>
        <p:spPr bwMode="auto">
          <a:xfrm>
            <a:off x="1836738" y="3833813"/>
            <a:ext cx="693738" cy="2455863"/>
          </a:xfrm>
          <a:custGeom>
            <a:avLst/>
            <a:gdLst>
              <a:gd name="T0" fmla="*/ 437 w 437"/>
              <a:gd name="T1" fmla="*/ 0 h 1547"/>
              <a:gd name="T2" fmla="*/ 0 w 437"/>
              <a:gd name="T3" fmla="*/ 1398 h 1547"/>
              <a:gd name="T4" fmla="*/ 192 w 437"/>
              <a:gd name="T5" fmla="*/ 1515 h 1547"/>
              <a:gd name="T6" fmla="*/ 301 w 437"/>
              <a:gd name="T7" fmla="*/ 1547 h 1547"/>
              <a:gd name="T8" fmla="*/ 396 w 437"/>
              <a:gd name="T9" fmla="*/ 1200 h 1547"/>
              <a:gd name="T10" fmla="*/ 437 w 437"/>
              <a:gd name="T11" fmla="*/ 0 h 1547"/>
            </a:gdLst>
            <a:ahLst/>
            <a:cxnLst>
              <a:cxn ang="0">
                <a:pos x="T0" y="T1"/>
              </a:cxn>
              <a:cxn ang="0">
                <a:pos x="T2" y="T3"/>
              </a:cxn>
              <a:cxn ang="0">
                <a:pos x="T4" y="T5"/>
              </a:cxn>
              <a:cxn ang="0">
                <a:pos x="T6" y="T7"/>
              </a:cxn>
              <a:cxn ang="0">
                <a:pos x="T8" y="T9"/>
              </a:cxn>
              <a:cxn ang="0">
                <a:pos x="T10" y="T11"/>
              </a:cxn>
            </a:cxnLst>
            <a:rect l="0" t="0" r="r" b="b"/>
            <a:pathLst>
              <a:path w="437" h="1547">
                <a:moveTo>
                  <a:pt x="437" y="0"/>
                </a:moveTo>
                <a:lnTo>
                  <a:pt x="0" y="1398"/>
                </a:lnTo>
                <a:lnTo>
                  <a:pt x="192" y="1515"/>
                </a:lnTo>
                <a:lnTo>
                  <a:pt x="301" y="1547"/>
                </a:lnTo>
                <a:lnTo>
                  <a:pt x="396" y="1200"/>
                </a:lnTo>
                <a:lnTo>
                  <a:pt x="4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3" name="Freeform 1147">
            <a:extLst>
              <a:ext uri="{FF2B5EF4-FFF2-40B4-BE49-F238E27FC236}">
                <a16:creationId xmlns:a16="http://schemas.microsoft.com/office/drawing/2014/main" id="{1971D520-02E9-485A-812D-2432AA1CD55C}"/>
              </a:ext>
            </a:extLst>
          </p:cNvPr>
          <p:cNvSpPr>
            <a:spLocks/>
          </p:cNvSpPr>
          <p:nvPr userDrawn="1"/>
        </p:nvSpPr>
        <p:spPr bwMode="auto">
          <a:xfrm>
            <a:off x="2141538" y="6238875"/>
            <a:ext cx="173038" cy="98425"/>
          </a:xfrm>
          <a:custGeom>
            <a:avLst/>
            <a:gdLst>
              <a:gd name="T0" fmla="*/ 0 w 109"/>
              <a:gd name="T1" fmla="*/ 0 h 62"/>
              <a:gd name="T2" fmla="*/ 100 w 109"/>
              <a:gd name="T3" fmla="*/ 62 h 62"/>
              <a:gd name="T4" fmla="*/ 109 w 109"/>
              <a:gd name="T5" fmla="*/ 32 h 62"/>
              <a:gd name="T6" fmla="*/ 0 w 109"/>
              <a:gd name="T7" fmla="*/ 0 h 62"/>
            </a:gdLst>
            <a:ahLst/>
            <a:cxnLst>
              <a:cxn ang="0">
                <a:pos x="T0" y="T1"/>
              </a:cxn>
              <a:cxn ang="0">
                <a:pos x="T2" y="T3"/>
              </a:cxn>
              <a:cxn ang="0">
                <a:pos x="T4" y="T5"/>
              </a:cxn>
              <a:cxn ang="0">
                <a:pos x="T6" y="T7"/>
              </a:cxn>
            </a:cxnLst>
            <a:rect l="0" t="0" r="r" b="b"/>
            <a:pathLst>
              <a:path w="109" h="62">
                <a:moveTo>
                  <a:pt x="0" y="0"/>
                </a:moveTo>
                <a:lnTo>
                  <a:pt x="100" y="62"/>
                </a:lnTo>
                <a:lnTo>
                  <a:pt x="109" y="32"/>
                </a:lnTo>
                <a:lnTo>
                  <a:pt x="0" y="0"/>
                </a:lnTo>
                <a:close/>
              </a:path>
            </a:pathLst>
          </a:custGeom>
          <a:solidFill>
            <a:srgbClr val="81B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4" name="Freeform 1148">
            <a:extLst>
              <a:ext uri="{FF2B5EF4-FFF2-40B4-BE49-F238E27FC236}">
                <a16:creationId xmlns:a16="http://schemas.microsoft.com/office/drawing/2014/main" id="{D0E1812D-F18A-4226-BE73-AC2D4D46536B}"/>
              </a:ext>
            </a:extLst>
          </p:cNvPr>
          <p:cNvSpPr>
            <a:spLocks/>
          </p:cNvSpPr>
          <p:nvPr userDrawn="1"/>
        </p:nvSpPr>
        <p:spPr bwMode="auto">
          <a:xfrm>
            <a:off x="2141538" y="6238875"/>
            <a:ext cx="173038" cy="98425"/>
          </a:xfrm>
          <a:custGeom>
            <a:avLst/>
            <a:gdLst>
              <a:gd name="T0" fmla="*/ 0 w 109"/>
              <a:gd name="T1" fmla="*/ 0 h 62"/>
              <a:gd name="T2" fmla="*/ 100 w 109"/>
              <a:gd name="T3" fmla="*/ 62 h 62"/>
              <a:gd name="T4" fmla="*/ 109 w 109"/>
              <a:gd name="T5" fmla="*/ 32 h 62"/>
              <a:gd name="T6" fmla="*/ 0 w 109"/>
              <a:gd name="T7" fmla="*/ 0 h 62"/>
            </a:gdLst>
            <a:ahLst/>
            <a:cxnLst>
              <a:cxn ang="0">
                <a:pos x="T0" y="T1"/>
              </a:cxn>
              <a:cxn ang="0">
                <a:pos x="T2" y="T3"/>
              </a:cxn>
              <a:cxn ang="0">
                <a:pos x="T4" y="T5"/>
              </a:cxn>
              <a:cxn ang="0">
                <a:pos x="T6" y="T7"/>
              </a:cxn>
            </a:cxnLst>
            <a:rect l="0" t="0" r="r" b="b"/>
            <a:pathLst>
              <a:path w="109" h="62">
                <a:moveTo>
                  <a:pt x="0" y="0"/>
                </a:moveTo>
                <a:lnTo>
                  <a:pt x="100" y="62"/>
                </a:lnTo>
                <a:lnTo>
                  <a:pt x="109" y="3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5" name="Freeform 1149">
            <a:extLst>
              <a:ext uri="{FF2B5EF4-FFF2-40B4-BE49-F238E27FC236}">
                <a16:creationId xmlns:a16="http://schemas.microsoft.com/office/drawing/2014/main" id="{E29B2C77-2225-437D-9DD8-2F88286C128F}"/>
              </a:ext>
            </a:extLst>
          </p:cNvPr>
          <p:cNvSpPr>
            <a:spLocks/>
          </p:cNvSpPr>
          <p:nvPr userDrawn="1"/>
        </p:nvSpPr>
        <p:spPr bwMode="auto">
          <a:xfrm>
            <a:off x="387351" y="5225733"/>
            <a:ext cx="1152525" cy="1003300"/>
          </a:xfrm>
          <a:custGeom>
            <a:avLst/>
            <a:gdLst>
              <a:gd name="T0" fmla="*/ 0 w 726"/>
              <a:gd name="T1" fmla="*/ 0 h 632"/>
              <a:gd name="T2" fmla="*/ 0 w 726"/>
              <a:gd name="T3" fmla="*/ 0 h 632"/>
              <a:gd name="T4" fmla="*/ 538 w 726"/>
              <a:gd name="T5" fmla="*/ 632 h 632"/>
              <a:gd name="T6" fmla="*/ 726 w 726"/>
              <a:gd name="T7" fmla="*/ 471 h 632"/>
              <a:gd name="T8" fmla="*/ 0 w 726"/>
              <a:gd name="T9" fmla="*/ 0 h 632"/>
            </a:gdLst>
            <a:ahLst/>
            <a:cxnLst>
              <a:cxn ang="0">
                <a:pos x="T0" y="T1"/>
              </a:cxn>
              <a:cxn ang="0">
                <a:pos x="T2" y="T3"/>
              </a:cxn>
              <a:cxn ang="0">
                <a:pos x="T4" y="T5"/>
              </a:cxn>
              <a:cxn ang="0">
                <a:pos x="T6" y="T7"/>
              </a:cxn>
              <a:cxn ang="0">
                <a:pos x="T8" y="T9"/>
              </a:cxn>
            </a:cxnLst>
            <a:rect l="0" t="0" r="r" b="b"/>
            <a:pathLst>
              <a:path w="726" h="632">
                <a:moveTo>
                  <a:pt x="0" y="0"/>
                </a:moveTo>
                <a:lnTo>
                  <a:pt x="0" y="0"/>
                </a:lnTo>
                <a:lnTo>
                  <a:pt x="538" y="632"/>
                </a:lnTo>
                <a:lnTo>
                  <a:pt x="726" y="471"/>
                </a:lnTo>
                <a:lnTo>
                  <a:pt x="0" y="0"/>
                </a:lnTo>
                <a:close/>
              </a:path>
            </a:pathLst>
          </a:custGeom>
          <a:solidFill>
            <a:srgbClr val="68B6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6" name="Freeform 1150">
            <a:extLst>
              <a:ext uri="{FF2B5EF4-FFF2-40B4-BE49-F238E27FC236}">
                <a16:creationId xmlns:a16="http://schemas.microsoft.com/office/drawing/2014/main" id="{1560D5C5-5982-4EF9-AA1B-11A172F8F45D}"/>
              </a:ext>
            </a:extLst>
          </p:cNvPr>
          <p:cNvSpPr>
            <a:spLocks/>
          </p:cNvSpPr>
          <p:nvPr userDrawn="1"/>
        </p:nvSpPr>
        <p:spPr bwMode="auto">
          <a:xfrm>
            <a:off x="387351" y="5218113"/>
            <a:ext cx="1152525" cy="1003300"/>
          </a:xfrm>
          <a:custGeom>
            <a:avLst/>
            <a:gdLst>
              <a:gd name="T0" fmla="*/ 0 w 726"/>
              <a:gd name="T1" fmla="*/ 0 h 632"/>
              <a:gd name="T2" fmla="*/ 0 w 726"/>
              <a:gd name="T3" fmla="*/ 0 h 632"/>
              <a:gd name="T4" fmla="*/ 538 w 726"/>
              <a:gd name="T5" fmla="*/ 632 h 632"/>
              <a:gd name="T6" fmla="*/ 726 w 726"/>
              <a:gd name="T7" fmla="*/ 471 h 632"/>
              <a:gd name="T8" fmla="*/ 0 w 726"/>
              <a:gd name="T9" fmla="*/ 0 h 632"/>
            </a:gdLst>
            <a:ahLst/>
            <a:cxnLst>
              <a:cxn ang="0">
                <a:pos x="T0" y="T1"/>
              </a:cxn>
              <a:cxn ang="0">
                <a:pos x="T2" y="T3"/>
              </a:cxn>
              <a:cxn ang="0">
                <a:pos x="T4" y="T5"/>
              </a:cxn>
              <a:cxn ang="0">
                <a:pos x="T6" y="T7"/>
              </a:cxn>
              <a:cxn ang="0">
                <a:pos x="T8" y="T9"/>
              </a:cxn>
            </a:cxnLst>
            <a:rect l="0" t="0" r="r" b="b"/>
            <a:pathLst>
              <a:path w="726" h="632">
                <a:moveTo>
                  <a:pt x="0" y="0"/>
                </a:moveTo>
                <a:lnTo>
                  <a:pt x="0" y="0"/>
                </a:lnTo>
                <a:lnTo>
                  <a:pt x="538" y="632"/>
                </a:lnTo>
                <a:lnTo>
                  <a:pt x="726" y="47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7" name="Freeform 1151">
            <a:extLst>
              <a:ext uri="{FF2B5EF4-FFF2-40B4-BE49-F238E27FC236}">
                <a16:creationId xmlns:a16="http://schemas.microsoft.com/office/drawing/2014/main" id="{05A5E650-8A80-424C-A2AA-036513713C93}"/>
              </a:ext>
            </a:extLst>
          </p:cNvPr>
          <p:cNvSpPr>
            <a:spLocks/>
          </p:cNvSpPr>
          <p:nvPr userDrawn="1"/>
        </p:nvSpPr>
        <p:spPr bwMode="auto">
          <a:xfrm>
            <a:off x="387351" y="5218113"/>
            <a:ext cx="854075" cy="1336675"/>
          </a:xfrm>
          <a:custGeom>
            <a:avLst/>
            <a:gdLst>
              <a:gd name="T0" fmla="*/ 0 w 538"/>
              <a:gd name="T1" fmla="*/ 0 h 842"/>
              <a:gd name="T2" fmla="*/ 55 w 538"/>
              <a:gd name="T3" fmla="*/ 600 h 842"/>
              <a:gd name="T4" fmla="*/ 256 w 538"/>
              <a:gd name="T5" fmla="*/ 833 h 842"/>
              <a:gd name="T6" fmla="*/ 290 w 538"/>
              <a:gd name="T7" fmla="*/ 842 h 842"/>
              <a:gd name="T8" fmla="*/ 538 w 538"/>
              <a:gd name="T9" fmla="*/ 632 h 842"/>
              <a:gd name="T10" fmla="*/ 0 w 538"/>
              <a:gd name="T11" fmla="*/ 0 h 842"/>
            </a:gdLst>
            <a:ahLst/>
            <a:cxnLst>
              <a:cxn ang="0">
                <a:pos x="T0" y="T1"/>
              </a:cxn>
              <a:cxn ang="0">
                <a:pos x="T2" y="T3"/>
              </a:cxn>
              <a:cxn ang="0">
                <a:pos x="T4" y="T5"/>
              </a:cxn>
              <a:cxn ang="0">
                <a:pos x="T6" y="T7"/>
              </a:cxn>
              <a:cxn ang="0">
                <a:pos x="T8" y="T9"/>
              </a:cxn>
              <a:cxn ang="0">
                <a:pos x="T10" y="T11"/>
              </a:cxn>
            </a:cxnLst>
            <a:rect l="0" t="0" r="r" b="b"/>
            <a:pathLst>
              <a:path w="538" h="842">
                <a:moveTo>
                  <a:pt x="0" y="0"/>
                </a:moveTo>
                <a:lnTo>
                  <a:pt x="55" y="600"/>
                </a:lnTo>
                <a:lnTo>
                  <a:pt x="256" y="833"/>
                </a:lnTo>
                <a:lnTo>
                  <a:pt x="290" y="842"/>
                </a:lnTo>
                <a:lnTo>
                  <a:pt x="538" y="632"/>
                </a:lnTo>
                <a:lnTo>
                  <a:pt x="0" y="0"/>
                </a:lnTo>
                <a:close/>
              </a:path>
            </a:pathLst>
          </a:custGeom>
          <a:solidFill>
            <a:srgbClr val="81B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8" name="Freeform 1152">
            <a:extLst>
              <a:ext uri="{FF2B5EF4-FFF2-40B4-BE49-F238E27FC236}">
                <a16:creationId xmlns:a16="http://schemas.microsoft.com/office/drawing/2014/main" id="{37B2DAFC-2C96-4C9E-A4C2-61215727E282}"/>
              </a:ext>
            </a:extLst>
          </p:cNvPr>
          <p:cNvSpPr>
            <a:spLocks/>
          </p:cNvSpPr>
          <p:nvPr userDrawn="1"/>
        </p:nvSpPr>
        <p:spPr bwMode="auto">
          <a:xfrm>
            <a:off x="387351" y="5218113"/>
            <a:ext cx="854075" cy="1336675"/>
          </a:xfrm>
          <a:custGeom>
            <a:avLst/>
            <a:gdLst>
              <a:gd name="T0" fmla="*/ 0 w 538"/>
              <a:gd name="T1" fmla="*/ 0 h 842"/>
              <a:gd name="T2" fmla="*/ 55 w 538"/>
              <a:gd name="T3" fmla="*/ 600 h 842"/>
              <a:gd name="T4" fmla="*/ 256 w 538"/>
              <a:gd name="T5" fmla="*/ 833 h 842"/>
              <a:gd name="T6" fmla="*/ 290 w 538"/>
              <a:gd name="T7" fmla="*/ 842 h 842"/>
              <a:gd name="T8" fmla="*/ 538 w 538"/>
              <a:gd name="T9" fmla="*/ 632 h 842"/>
              <a:gd name="T10" fmla="*/ 0 w 538"/>
              <a:gd name="T11" fmla="*/ 0 h 842"/>
            </a:gdLst>
            <a:ahLst/>
            <a:cxnLst>
              <a:cxn ang="0">
                <a:pos x="T0" y="T1"/>
              </a:cxn>
              <a:cxn ang="0">
                <a:pos x="T2" y="T3"/>
              </a:cxn>
              <a:cxn ang="0">
                <a:pos x="T4" y="T5"/>
              </a:cxn>
              <a:cxn ang="0">
                <a:pos x="T6" y="T7"/>
              </a:cxn>
              <a:cxn ang="0">
                <a:pos x="T8" y="T9"/>
              </a:cxn>
              <a:cxn ang="0">
                <a:pos x="T10" y="T11"/>
              </a:cxn>
            </a:cxnLst>
            <a:rect l="0" t="0" r="r" b="b"/>
            <a:pathLst>
              <a:path w="538" h="842">
                <a:moveTo>
                  <a:pt x="0" y="0"/>
                </a:moveTo>
                <a:lnTo>
                  <a:pt x="55" y="600"/>
                </a:lnTo>
                <a:lnTo>
                  <a:pt x="256" y="833"/>
                </a:lnTo>
                <a:lnTo>
                  <a:pt x="290" y="842"/>
                </a:lnTo>
                <a:lnTo>
                  <a:pt x="538" y="63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9" name="Freeform 1153">
            <a:extLst>
              <a:ext uri="{FF2B5EF4-FFF2-40B4-BE49-F238E27FC236}">
                <a16:creationId xmlns:a16="http://schemas.microsoft.com/office/drawing/2014/main" id="{2919DD83-F164-410B-9B96-5C5AD06A0D9E}"/>
              </a:ext>
            </a:extLst>
          </p:cNvPr>
          <p:cNvSpPr>
            <a:spLocks/>
          </p:cNvSpPr>
          <p:nvPr userDrawn="1"/>
        </p:nvSpPr>
        <p:spPr bwMode="auto">
          <a:xfrm>
            <a:off x="793751" y="6540500"/>
            <a:ext cx="53975" cy="34925"/>
          </a:xfrm>
          <a:custGeom>
            <a:avLst/>
            <a:gdLst>
              <a:gd name="T0" fmla="*/ 0 w 34"/>
              <a:gd name="T1" fmla="*/ 0 h 22"/>
              <a:gd name="T2" fmla="*/ 19 w 34"/>
              <a:gd name="T3" fmla="*/ 22 h 22"/>
              <a:gd name="T4" fmla="*/ 34 w 34"/>
              <a:gd name="T5" fmla="*/ 9 h 22"/>
              <a:gd name="T6" fmla="*/ 0 w 34"/>
              <a:gd name="T7" fmla="*/ 0 h 22"/>
            </a:gdLst>
            <a:ahLst/>
            <a:cxnLst>
              <a:cxn ang="0">
                <a:pos x="T0" y="T1"/>
              </a:cxn>
              <a:cxn ang="0">
                <a:pos x="T2" y="T3"/>
              </a:cxn>
              <a:cxn ang="0">
                <a:pos x="T4" y="T5"/>
              </a:cxn>
              <a:cxn ang="0">
                <a:pos x="T6" y="T7"/>
              </a:cxn>
            </a:cxnLst>
            <a:rect l="0" t="0" r="r" b="b"/>
            <a:pathLst>
              <a:path w="34" h="22">
                <a:moveTo>
                  <a:pt x="0" y="0"/>
                </a:moveTo>
                <a:lnTo>
                  <a:pt x="19" y="22"/>
                </a:lnTo>
                <a:lnTo>
                  <a:pt x="34" y="9"/>
                </a:lnTo>
                <a:lnTo>
                  <a:pt x="0" y="0"/>
                </a:lnTo>
                <a:close/>
              </a:path>
            </a:pathLst>
          </a:custGeom>
          <a:solidFill>
            <a:srgbClr val="59B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0" name="Freeform 1154">
            <a:extLst>
              <a:ext uri="{FF2B5EF4-FFF2-40B4-BE49-F238E27FC236}">
                <a16:creationId xmlns:a16="http://schemas.microsoft.com/office/drawing/2014/main" id="{5353830A-0419-4D85-9B2F-5767E729C17C}"/>
              </a:ext>
            </a:extLst>
          </p:cNvPr>
          <p:cNvSpPr>
            <a:spLocks/>
          </p:cNvSpPr>
          <p:nvPr userDrawn="1"/>
        </p:nvSpPr>
        <p:spPr bwMode="auto">
          <a:xfrm>
            <a:off x="793751" y="6540500"/>
            <a:ext cx="53975" cy="34925"/>
          </a:xfrm>
          <a:custGeom>
            <a:avLst/>
            <a:gdLst>
              <a:gd name="T0" fmla="*/ 0 w 34"/>
              <a:gd name="T1" fmla="*/ 0 h 22"/>
              <a:gd name="T2" fmla="*/ 19 w 34"/>
              <a:gd name="T3" fmla="*/ 22 h 22"/>
              <a:gd name="T4" fmla="*/ 34 w 34"/>
              <a:gd name="T5" fmla="*/ 9 h 22"/>
              <a:gd name="T6" fmla="*/ 0 w 34"/>
              <a:gd name="T7" fmla="*/ 0 h 22"/>
            </a:gdLst>
            <a:ahLst/>
            <a:cxnLst>
              <a:cxn ang="0">
                <a:pos x="T0" y="T1"/>
              </a:cxn>
              <a:cxn ang="0">
                <a:pos x="T2" y="T3"/>
              </a:cxn>
              <a:cxn ang="0">
                <a:pos x="T4" y="T5"/>
              </a:cxn>
              <a:cxn ang="0">
                <a:pos x="T6" y="T7"/>
              </a:cxn>
            </a:cxnLst>
            <a:rect l="0" t="0" r="r" b="b"/>
            <a:pathLst>
              <a:path w="34" h="22">
                <a:moveTo>
                  <a:pt x="0" y="0"/>
                </a:moveTo>
                <a:lnTo>
                  <a:pt x="19" y="22"/>
                </a:lnTo>
                <a:lnTo>
                  <a:pt x="34"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1" name="Freeform 1155">
            <a:extLst>
              <a:ext uri="{FF2B5EF4-FFF2-40B4-BE49-F238E27FC236}">
                <a16:creationId xmlns:a16="http://schemas.microsoft.com/office/drawing/2014/main" id="{21E731F7-9039-413A-AE34-536DE582F0A9}"/>
              </a:ext>
            </a:extLst>
          </p:cNvPr>
          <p:cNvSpPr>
            <a:spLocks/>
          </p:cNvSpPr>
          <p:nvPr userDrawn="1"/>
        </p:nvSpPr>
        <p:spPr bwMode="auto">
          <a:xfrm>
            <a:off x="2465388" y="3841433"/>
            <a:ext cx="742950" cy="2436813"/>
          </a:xfrm>
          <a:custGeom>
            <a:avLst/>
            <a:gdLst>
              <a:gd name="T0" fmla="*/ 41 w 468"/>
              <a:gd name="T1" fmla="*/ 0 h 1535"/>
              <a:gd name="T2" fmla="*/ 41 w 468"/>
              <a:gd name="T3" fmla="*/ 0 h 1535"/>
              <a:gd name="T4" fmla="*/ 0 w 468"/>
              <a:gd name="T5" fmla="*/ 1200 h 1535"/>
              <a:gd name="T6" fmla="*/ 52 w 468"/>
              <a:gd name="T7" fmla="*/ 1014 h 1535"/>
              <a:gd name="T8" fmla="*/ 11 w 468"/>
              <a:gd name="T9" fmla="*/ 1535 h 1535"/>
              <a:gd name="T10" fmla="*/ 52 w 468"/>
              <a:gd name="T11" fmla="*/ 1014 h 1535"/>
              <a:gd name="T12" fmla="*/ 262 w 468"/>
              <a:gd name="T13" fmla="*/ 1411 h 1535"/>
              <a:gd name="T14" fmla="*/ 312 w 468"/>
              <a:gd name="T15" fmla="*/ 1385 h 1535"/>
              <a:gd name="T16" fmla="*/ 316 w 468"/>
              <a:gd name="T17" fmla="*/ 1494 h 1535"/>
              <a:gd name="T18" fmla="*/ 312 w 468"/>
              <a:gd name="T19" fmla="*/ 1385 h 1535"/>
              <a:gd name="T20" fmla="*/ 468 w 468"/>
              <a:gd name="T21" fmla="*/ 1336 h 1535"/>
              <a:gd name="T22" fmla="*/ 41 w 468"/>
              <a:gd name="T23"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1535">
                <a:moveTo>
                  <a:pt x="41" y="0"/>
                </a:moveTo>
                <a:lnTo>
                  <a:pt x="41" y="0"/>
                </a:lnTo>
                <a:lnTo>
                  <a:pt x="0" y="1200"/>
                </a:lnTo>
                <a:lnTo>
                  <a:pt x="52" y="1014"/>
                </a:lnTo>
                <a:lnTo>
                  <a:pt x="11" y="1535"/>
                </a:lnTo>
                <a:lnTo>
                  <a:pt x="52" y="1014"/>
                </a:lnTo>
                <a:lnTo>
                  <a:pt x="262" y="1411"/>
                </a:lnTo>
                <a:lnTo>
                  <a:pt x="312" y="1385"/>
                </a:lnTo>
                <a:lnTo>
                  <a:pt x="316" y="1494"/>
                </a:lnTo>
                <a:lnTo>
                  <a:pt x="312" y="1385"/>
                </a:lnTo>
                <a:lnTo>
                  <a:pt x="468" y="1336"/>
                </a:lnTo>
                <a:lnTo>
                  <a:pt x="41" y="0"/>
                </a:lnTo>
                <a:close/>
              </a:path>
            </a:pathLst>
          </a:custGeom>
          <a:solidFill>
            <a:srgbClr val="8AC1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2" name="Freeform 1156">
            <a:extLst>
              <a:ext uri="{FF2B5EF4-FFF2-40B4-BE49-F238E27FC236}">
                <a16:creationId xmlns:a16="http://schemas.microsoft.com/office/drawing/2014/main" id="{0E9608C0-9FBD-450C-9C25-1F03C3219C8F}"/>
              </a:ext>
            </a:extLst>
          </p:cNvPr>
          <p:cNvSpPr>
            <a:spLocks/>
          </p:cNvSpPr>
          <p:nvPr userDrawn="1"/>
        </p:nvSpPr>
        <p:spPr bwMode="auto">
          <a:xfrm>
            <a:off x="2465388" y="3833813"/>
            <a:ext cx="742950" cy="2436813"/>
          </a:xfrm>
          <a:custGeom>
            <a:avLst/>
            <a:gdLst>
              <a:gd name="T0" fmla="*/ 41 w 468"/>
              <a:gd name="T1" fmla="*/ 0 h 1535"/>
              <a:gd name="T2" fmla="*/ 41 w 468"/>
              <a:gd name="T3" fmla="*/ 0 h 1535"/>
              <a:gd name="T4" fmla="*/ 0 w 468"/>
              <a:gd name="T5" fmla="*/ 1200 h 1535"/>
              <a:gd name="T6" fmla="*/ 52 w 468"/>
              <a:gd name="T7" fmla="*/ 1014 h 1535"/>
              <a:gd name="T8" fmla="*/ 11 w 468"/>
              <a:gd name="T9" fmla="*/ 1535 h 1535"/>
              <a:gd name="T10" fmla="*/ 52 w 468"/>
              <a:gd name="T11" fmla="*/ 1014 h 1535"/>
              <a:gd name="T12" fmla="*/ 262 w 468"/>
              <a:gd name="T13" fmla="*/ 1411 h 1535"/>
              <a:gd name="T14" fmla="*/ 312 w 468"/>
              <a:gd name="T15" fmla="*/ 1385 h 1535"/>
              <a:gd name="T16" fmla="*/ 316 w 468"/>
              <a:gd name="T17" fmla="*/ 1494 h 1535"/>
              <a:gd name="T18" fmla="*/ 312 w 468"/>
              <a:gd name="T19" fmla="*/ 1385 h 1535"/>
              <a:gd name="T20" fmla="*/ 468 w 468"/>
              <a:gd name="T21" fmla="*/ 1336 h 1535"/>
              <a:gd name="T22" fmla="*/ 41 w 468"/>
              <a:gd name="T23"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1535">
                <a:moveTo>
                  <a:pt x="41" y="0"/>
                </a:moveTo>
                <a:lnTo>
                  <a:pt x="41" y="0"/>
                </a:lnTo>
                <a:lnTo>
                  <a:pt x="0" y="1200"/>
                </a:lnTo>
                <a:lnTo>
                  <a:pt x="52" y="1014"/>
                </a:lnTo>
                <a:lnTo>
                  <a:pt x="11" y="1535"/>
                </a:lnTo>
                <a:lnTo>
                  <a:pt x="52" y="1014"/>
                </a:lnTo>
                <a:lnTo>
                  <a:pt x="262" y="1411"/>
                </a:lnTo>
                <a:lnTo>
                  <a:pt x="312" y="1385"/>
                </a:lnTo>
                <a:lnTo>
                  <a:pt x="316" y="1494"/>
                </a:lnTo>
                <a:lnTo>
                  <a:pt x="312" y="1385"/>
                </a:lnTo>
                <a:lnTo>
                  <a:pt x="468" y="1336"/>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3" name="Freeform 1157">
            <a:extLst>
              <a:ext uri="{FF2B5EF4-FFF2-40B4-BE49-F238E27FC236}">
                <a16:creationId xmlns:a16="http://schemas.microsoft.com/office/drawing/2014/main" id="{D1C953EF-59EE-48AF-A240-10E2D72E0694}"/>
              </a:ext>
            </a:extLst>
          </p:cNvPr>
          <p:cNvSpPr>
            <a:spLocks/>
          </p:cNvSpPr>
          <p:nvPr userDrawn="1"/>
        </p:nvSpPr>
        <p:spPr bwMode="auto">
          <a:xfrm>
            <a:off x="3579813" y="5195888"/>
            <a:ext cx="1095375" cy="906463"/>
          </a:xfrm>
          <a:custGeom>
            <a:avLst/>
            <a:gdLst>
              <a:gd name="T0" fmla="*/ 690 w 690"/>
              <a:gd name="T1" fmla="*/ 0 h 571"/>
              <a:gd name="T2" fmla="*/ 0 w 690"/>
              <a:gd name="T3" fmla="*/ 458 h 571"/>
              <a:gd name="T4" fmla="*/ 215 w 690"/>
              <a:gd name="T5" fmla="*/ 571 h 571"/>
              <a:gd name="T6" fmla="*/ 690 w 690"/>
              <a:gd name="T7" fmla="*/ 0 h 571"/>
            </a:gdLst>
            <a:ahLst/>
            <a:cxnLst>
              <a:cxn ang="0">
                <a:pos x="T0" y="T1"/>
              </a:cxn>
              <a:cxn ang="0">
                <a:pos x="T2" y="T3"/>
              </a:cxn>
              <a:cxn ang="0">
                <a:pos x="T4" y="T5"/>
              </a:cxn>
              <a:cxn ang="0">
                <a:pos x="T6" y="T7"/>
              </a:cxn>
            </a:cxnLst>
            <a:rect l="0" t="0" r="r" b="b"/>
            <a:pathLst>
              <a:path w="690" h="571">
                <a:moveTo>
                  <a:pt x="690" y="0"/>
                </a:moveTo>
                <a:lnTo>
                  <a:pt x="0" y="458"/>
                </a:lnTo>
                <a:lnTo>
                  <a:pt x="215" y="571"/>
                </a:lnTo>
                <a:lnTo>
                  <a:pt x="690" y="0"/>
                </a:lnTo>
                <a:close/>
              </a:path>
            </a:pathLst>
          </a:custGeom>
          <a:solidFill>
            <a:srgbClr val="78B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4" name="Freeform 1158">
            <a:extLst>
              <a:ext uri="{FF2B5EF4-FFF2-40B4-BE49-F238E27FC236}">
                <a16:creationId xmlns:a16="http://schemas.microsoft.com/office/drawing/2014/main" id="{1A45C745-869B-48BE-A6F7-EB8E65B716F7}"/>
              </a:ext>
            </a:extLst>
          </p:cNvPr>
          <p:cNvSpPr>
            <a:spLocks/>
          </p:cNvSpPr>
          <p:nvPr userDrawn="1"/>
        </p:nvSpPr>
        <p:spPr bwMode="auto">
          <a:xfrm>
            <a:off x="3579813" y="5195888"/>
            <a:ext cx="1095375" cy="906463"/>
          </a:xfrm>
          <a:custGeom>
            <a:avLst/>
            <a:gdLst>
              <a:gd name="T0" fmla="*/ 690 w 690"/>
              <a:gd name="T1" fmla="*/ 0 h 571"/>
              <a:gd name="T2" fmla="*/ 0 w 690"/>
              <a:gd name="T3" fmla="*/ 458 h 571"/>
              <a:gd name="T4" fmla="*/ 215 w 690"/>
              <a:gd name="T5" fmla="*/ 571 h 571"/>
              <a:gd name="T6" fmla="*/ 690 w 690"/>
              <a:gd name="T7" fmla="*/ 0 h 571"/>
            </a:gdLst>
            <a:ahLst/>
            <a:cxnLst>
              <a:cxn ang="0">
                <a:pos x="T0" y="T1"/>
              </a:cxn>
              <a:cxn ang="0">
                <a:pos x="T2" y="T3"/>
              </a:cxn>
              <a:cxn ang="0">
                <a:pos x="T4" y="T5"/>
              </a:cxn>
              <a:cxn ang="0">
                <a:pos x="T6" y="T7"/>
              </a:cxn>
            </a:cxnLst>
            <a:rect l="0" t="0" r="r" b="b"/>
            <a:pathLst>
              <a:path w="690" h="571">
                <a:moveTo>
                  <a:pt x="690" y="0"/>
                </a:moveTo>
                <a:lnTo>
                  <a:pt x="0" y="458"/>
                </a:lnTo>
                <a:lnTo>
                  <a:pt x="215" y="571"/>
                </a:lnTo>
                <a:lnTo>
                  <a:pt x="6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5" name="Freeform 1159">
            <a:extLst>
              <a:ext uri="{FF2B5EF4-FFF2-40B4-BE49-F238E27FC236}">
                <a16:creationId xmlns:a16="http://schemas.microsoft.com/office/drawing/2014/main" id="{06938CAC-66F8-40EC-B821-C8E77932B337}"/>
              </a:ext>
            </a:extLst>
          </p:cNvPr>
          <p:cNvSpPr>
            <a:spLocks/>
          </p:cNvSpPr>
          <p:nvPr userDrawn="1"/>
        </p:nvSpPr>
        <p:spPr bwMode="auto">
          <a:xfrm>
            <a:off x="3921126" y="5195888"/>
            <a:ext cx="754063" cy="965200"/>
          </a:xfrm>
          <a:custGeom>
            <a:avLst/>
            <a:gdLst>
              <a:gd name="T0" fmla="*/ 475 w 475"/>
              <a:gd name="T1" fmla="*/ 0 h 608"/>
              <a:gd name="T2" fmla="*/ 0 w 475"/>
              <a:gd name="T3" fmla="*/ 571 h 608"/>
              <a:gd name="T4" fmla="*/ 72 w 475"/>
              <a:gd name="T5" fmla="*/ 608 h 608"/>
              <a:gd name="T6" fmla="*/ 387 w 475"/>
              <a:gd name="T7" fmla="*/ 376 h 608"/>
              <a:gd name="T8" fmla="*/ 439 w 475"/>
              <a:gd name="T9" fmla="*/ 461 h 608"/>
              <a:gd name="T10" fmla="*/ 387 w 475"/>
              <a:gd name="T11" fmla="*/ 376 h 608"/>
              <a:gd name="T12" fmla="*/ 443 w 475"/>
              <a:gd name="T13" fmla="*/ 402 h 608"/>
              <a:gd name="T14" fmla="*/ 475 w 475"/>
              <a:gd name="T15" fmla="*/ 0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608">
                <a:moveTo>
                  <a:pt x="475" y="0"/>
                </a:moveTo>
                <a:lnTo>
                  <a:pt x="0" y="571"/>
                </a:lnTo>
                <a:lnTo>
                  <a:pt x="72" y="608"/>
                </a:lnTo>
                <a:lnTo>
                  <a:pt x="387" y="376"/>
                </a:lnTo>
                <a:lnTo>
                  <a:pt x="439" y="461"/>
                </a:lnTo>
                <a:lnTo>
                  <a:pt x="387" y="376"/>
                </a:lnTo>
                <a:lnTo>
                  <a:pt x="443" y="402"/>
                </a:lnTo>
                <a:lnTo>
                  <a:pt x="475" y="0"/>
                </a:lnTo>
                <a:close/>
              </a:path>
            </a:pathLst>
          </a:custGeom>
          <a:solidFill>
            <a:srgbClr val="75B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6" name="Freeform 1160">
            <a:extLst>
              <a:ext uri="{FF2B5EF4-FFF2-40B4-BE49-F238E27FC236}">
                <a16:creationId xmlns:a16="http://schemas.microsoft.com/office/drawing/2014/main" id="{CD1FB948-AC32-4BC3-8A47-1A23700B77D4}"/>
              </a:ext>
            </a:extLst>
          </p:cNvPr>
          <p:cNvSpPr>
            <a:spLocks/>
          </p:cNvSpPr>
          <p:nvPr userDrawn="1"/>
        </p:nvSpPr>
        <p:spPr bwMode="auto">
          <a:xfrm>
            <a:off x="3921126" y="5195888"/>
            <a:ext cx="754063" cy="965200"/>
          </a:xfrm>
          <a:custGeom>
            <a:avLst/>
            <a:gdLst>
              <a:gd name="T0" fmla="*/ 475 w 475"/>
              <a:gd name="T1" fmla="*/ 0 h 608"/>
              <a:gd name="T2" fmla="*/ 0 w 475"/>
              <a:gd name="T3" fmla="*/ 571 h 608"/>
              <a:gd name="T4" fmla="*/ 72 w 475"/>
              <a:gd name="T5" fmla="*/ 608 h 608"/>
              <a:gd name="T6" fmla="*/ 387 w 475"/>
              <a:gd name="T7" fmla="*/ 376 h 608"/>
              <a:gd name="T8" fmla="*/ 439 w 475"/>
              <a:gd name="T9" fmla="*/ 461 h 608"/>
              <a:gd name="T10" fmla="*/ 387 w 475"/>
              <a:gd name="T11" fmla="*/ 376 h 608"/>
              <a:gd name="T12" fmla="*/ 443 w 475"/>
              <a:gd name="T13" fmla="*/ 402 h 608"/>
              <a:gd name="T14" fmla="*/ 475 w 475"/>
              <a:gd name="T15" fmla="*/ 0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608">
                <a:moveTo>
                  <a:pt x="475" y="0"/>
                </a:moveTo>
                <a:lnTo>
                  <a:pt x="0" y="571"/>
                </a:lnTo>
                <a:lnTo>
                  <a:pt x="72" y="608"/>
                </a:lnTo>
                <a:lnTo>
                  <a:pt x="387" y="376"/>
                </a:lnTo>
                <a:lnTo>
                  <a:pt x="439" y="461"/>
                </a:lnTo>
                <a:lnTo>
                  <a:pt x="387" y="376"/>
                </a:lnTo>
                <a:lnTo>
                  <a:pt x="443" y="402"/>
                </a:lnTo>
                <a:lnTo>
                  <a:pt x="4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7" name="Freeform 1161">
            <a:extLst>
              <a:ext uri="{FF2B5EF4-FFF2-40B4-BE49-F238E27FC236}">
                <a16:creationId xmlns:a16="http://schemas.microsoft.com/office/drawing/2014/main" id="{ABDA6B33-3AD4-409E-B42A-D5082A209DEB}"/>
              </a:ext>
            </a:extLst>
          </p:cNvPr>
          <p:cNvSpPr>
            <a:spLocks/>
          </p:cNvSpPr>
          <p:nvPr userDrawn="1"/>
        </p:nvSpPr>
        <p:spPr bwMode="auto">
          <a:xfrm>
            <a:off x="1604963" y="5911850"/>
            <a:ext cx="231775" cy="473075"/>
          </a:xfrm>
          <a:custGeom>
            <a:avLst/>
            <a:gdLst>
              <a:gd name="T0" fmla="*/ 0 w 146"/>
              <a:gd name="T1" fmla="*/ 0 h 298"/>
              <a:gd name="T2" fmla="*/ 28 w 146"/>
              <a:gd name="T3" fmla="*/ 79 h 298"/>
              <a:gd name="T4" fmla="*/ 129 w 146"/>
              <a:gd name="T5" fmla="*/ 145 h 298"/>
              <a:gd name="T6" fmla="*/ 106 w 146"/>
              <a:gd name="T7" fmla="*/ 298 h 298"/>
              <a:gd name="T8" fmla="*/ 129 w 146"/>
              <a:gd name="T9" fmla="*/ 145 h 298"/>
              <a:gd name="T10" fmla="*/ 146 w 146"/>
              <a:gd name="T11" fmla="*/ 89 h 298"/>
              <a:gd name="T12" fmla="*/ 0 w 146"/>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146" h="298">
                <a:moveTo>
                  <a:pt x="0" y="0"/>
                </a:moveTo>
                <a:lnTo>
                  <a:pt x="28" y="79"/>
                </a:lnTo>
                <a:lnTo>
                  <a:pt x="129" y="145"/>
                </a:lnTo>
                <a:lnTo>
                  <a:pt x="106" y="298"/>
                </a:lnTo>
                <a:lnTo>
                  <a:pt x="129" y="145"/>
                </a:lnTo>
                <a:lnTo>
                  <a:pt x="146" y="89"/>
                </a:lnTo>
                <a:lnTo>
                  <a:pt x="0" y="0"/>
                </a:lnTo>
                <a:close/>
              </a:path>
            </a:pathLst>
          </a:custGeom>
          <a:solidFill>
            <a:srgbClr val="68B6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8" name="Freeform 1162">
            <a:extLst>
              <a:ext uri="{FF2B5EF4-FFF2-40B4-BE49-F238E27FC236}">
                <a16:creationId xmlns:a16="http://schemas.microsoft.com/office/drawing/2014/main" id="{716F0C24-EE26-4C82-BD3B-0C438DC779A1}"/>
              </a:ext>
            </a:extLst>
          </p:cNvPr>
          <p:cNvSpPr>
            <a:spLocks/>
          </p:cNvSpPr>
          <p:nvPr userDrawn="1"/>
        </p:nvSpPr>
        <p:spPr bwMode="auto">
          <a:xfrm>
            <a:off x="1604963" y="5911850"/>
            <a:ext cx="231775" cy="473075"/>
          </a:xfrm>
          <a:custGeom>
            <a:avLst/>
            <a:gdLst>
              <a:gd name="T0" fmla="*/ 0 w 146"/>
              <a:gd name="T1" fmla="*/ 0 h 298"/>
              <a:gd name="T2" fmla="*/ 28 w 146"/>
              <a:gd name="T3" fmla="*/ 79 h 298"/>
              <a:gd name="T4" fmla="*/ 129 w 146"/>
              <a:gd name="T5" fmla="*/ 145 h 298"/>
              <a:gd name="T6" fmla="*/ 106 w 146"/>
              <a:gd name="T7" fmla="*/ 298 h 298"/>
              <a:gd name="T8" fmla="*/ 129 w 146"/>
              <a:gd name="T9" fmla="*/ 145 h 298"/>
              <a:gd name="T10" fmla="*/ 146 w 146"/>
              <a:gd name="T11" fmla="*/ 89 h 298"/>
              <a:gd name="T12" fmla="*/ 0 w 146"/>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146" h="298">
                <a:moveTo>
                  <a:pt x="0" y="0"/>
                </a:moveTo>
                <a:lnTo>
                  <a:pt x="28" y="79"/>
                </a:lnTo>
                <a:lnTo>
                  <a:pt x="129" y="145"/>
                </a:lnTo>
                <a:lnTo>
                  <a:pt x="106" y="298"/>
                </a:lnTo>
                <a:lnTo>
                  <a:pt x="129" y="145"/>
                </a:lnTo>
                <a:lnTo>
                  <a:pt x="146" y="8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9" name="Freeform 1163">
            <a:extLst>
              <a:ext uri="{FF2B5EF4-FFF2-40B4-BE49-F238E27FC236}">
                <a16:creationId xmlns:a16="http://schemas.microsoft.com/office/drawing/2014/main" id="{C0BA81A8-0C9F-4BAD-B46A-2DA76C2CA637}"/>
              </a:ext>
            </a:extLst>
          </p:cNvPr>
          <p:cNvSpPr>
            <a:spLocks/>
          </p:cNvSpPr>
          <p:nvPr userDrawn="1"/>
        </p:nvSpPr>
        <p:spPr bwMode="auto">
          <a:xfrm>
            <a:off x="1809751" y="6053138"/>
            <a:ext cx="331788" cy="185738"/>
          </a:xfrm>
          <a:custGeom>
            <a:avLst/>
            <a:gdLst>
              <a:gd name="T0" fmla="*/ 17 w 209"/>
              <a:gd name="T1" fmla="*/ 0 h 117"/>
              <a:gd name="T2" fmla="*/ 0 w 209"/>
              <a:gd name="T3" fmla="*/ 56 h 117"/>
              <a:gd name="T4" fmla="*/ 209 w 209"/>
              <a:gd name="T5" fmla="*/ 117 h 117"/>
              <a:gd name="T6" fmla="*/ 17 w 209"/>
              <a:gd name="T7" fmla="*/ 0 h 117"/>
            </a:gdLst>
            <a:ahLst/>
            <a:cxnLst>
              <a:cxn ang="0">
                <a:pos x="T0" y="T1"/>
              </a:cxn>
              <a:cxn ang="0">
                <a:pos x="T2" y="T3"/>
              </a:cxn>
              <a:cxn ang="0">
                <a:pos x="T4" y="T5"/>
              </a:cxn>
              <a:cxn ang="0">
                <a:pos x="T6" y="T7"/>
              </a:cxn>
            </a:cxnLst>
            <a:rect l="0" t="0" r="r" b="b"/>
            <a:pathLst>
              <a:path w="209" h="117">
                <a:moveTo>
                  <a:pt x="17" y="0"/>
                </a:moveTo>
                <a:lnTo>
                  <a:pt x="0" y="56"/>
                </a:lnTo>
                <a:lnTo>
                  <a:pt x="209" y="117"/>
                </a:lnTo>
                <a:lnTo>
                  <a:pt x="17" y="0"/>
                </a:lnTo>
                <a:close/>
              </a:path>
            </a:pathLst>
          </a:custGeom>
          <a:solidFill>
            <a:srgbClr val="4489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80" name="Freeform 1164">
            <a:extLst>
              <a:ext uri="{FF2B5EF4-FFF2-40B4-BE49-F238E27FC236}">
                <a16:creationId xmlns:a16="http://schemas.microsoft.com/office/drawing/2014/main" id="{ED52D56E-3A51-441D-9384-A4FE6FEF28F8}"/>
              </a:ext>
            </a:extLst>
          </p:cNvPr>
          <p:cNvSpPr>
            <a:spLocks/>
          </p:cNvSpPr>
          <p:nvPr userDrawn="1"/>
        </p:nvSpPr>
        <p:spPr bwMode="auto">
          <a:xfrm>
            <a:off x="1809751" y="6053138"/>
            <a:ext cx="331788" cy="185738"/>
          </a:xfrm>
          <a:custGeom>
            <a:avLst/>
            <a:gdLst>
              <a:gd name="T0" fmla="*/ 17 w 209"/>
              <a:gd name="T1" fmla="*/ 0 h 117"/>
              <a:gd name="T2" fmla="*/ 0 w 209"/>
              <a:gd name="T3" fmla="*/ 56 h 117"/>
              <a:gd name="T4" fmla="*/ 209 w 209"/>
              <a:gd name="T5" fmla="*/ 117 h 117"/>
              <a:gd name="T6" fmla="*/ 17 w 209"/>
              <a:gd name="T7" fmla="*/ 0 h 117"/>
            </a:gdLst>
            <a:ahLst/>
            <a:cxnLst>
              <a:cxn ang="0">
                <a:pos x="T0" y="T1"/>
              </a:cxn>
              <a:cxn ang="0">
                <a:pos x="T2" y="T3"/>
              </a:cxn>
              <a:cxn ang="0">
                <a:pos x="T4" y="T5"/>
              </a:cxn>
              <a:cxn ang="0">
                <a:pos x="T6" y="T7"/>
              </a:cxn>
            </a:cxnLst>
            <a:rect l="0" t="0" r="r" b="b"/>
            <a:pathLst>
              <a:path w="209" h="117">
                <a:moveTo>
                  <a:pt x="17" y="0"/>
                </a:moveTo>
                <a:lnTo>
                  <a:pt x="0" y="56"/>
                </a:lnTo>
                <a:lnTo>
                  <a:pt x="209" y="117"/>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81" name="Freeform 1165">
            <a:extLst>
              <a:ext uri="{FF2B5EF4-FFF2-40B4-BE49-F238E27FC236}">
                <a16:creationId xmlns:a16="http://schemas.microsoft.com/office/drawing/2014/main" id="{22488A71-E03A-485A-B574-2AB533E4F732}"/>
              </a:ext>
            </a:extLst>
          </p:cNvPr>
          <p:cNvSpPr>
            <a:spLocks/>
          </p:cNvSpPr>
          <p:nvPr userDrawn="1"/>
        </p:nvSpPr>
        <p:spPr bwMode="auto">
          <a:xfrm>
            <a:off x="1773238" y="6142038"/>
            <a:ext cx="527050" cy="468313"/>
          </a:xfrm>
          <a:custGeom>
            <a:avLst/>
            <a:gdLst>
              <a:gd name="T0" fmla="*/ 23 w 332"/>
              <a:gd name="T1" fmla="*/ 0 h 295"/>
              <a:gd name="T2" fmla="*/ 0 w 332"/>
              <a:gd name="T3" fmla="*/ 153 h 295"/>
              <a:gd name="T4" fmla="*/ 50 w 332"/>
              <a:gd name="T5" fmla="*/ 295 h 295"/>
              <a:gd name="T6" fmla="*/ 282 w 332"/>
              <a:gd name="T7" fmla="*/ 203 h 295"/>
              <a:gd name="T8" fmla="*/ 283 w 332"/>
              <a:gd name="T9" fmla="*/ 204 h 295"/>
              <a:gd name="T10" fmla="*/ 301 w 332"/>
              <a:gd name="T11" fmla="*/ 193 h 295"/>
              <a:gd name="T12" fmla="*/ 320 w 332"/>
              <a:gd name="T13" fmla="*/ 168 h 295"/>
              <a:gd name="T14" fmla="*/ 332 w 332"/>
              <a:gd name="T15" fmla="*/ 123 h 295"/>
              <a:gd name="T16" fmla="*/ 232 w 332"/>
              <a:gd name="T17" fmla="*/ 61 h 295"/>
              <a:gd name="T18" fmla="*/ 23 w 332"/>
              <a:gd name="T1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295">
                <a:moveTo>
                  <a:pt x="23" y="0"/>
                </a:moveTo>
                <a:lnTo>
                  <a:pt x="0" y="153"/>
                </a:lnTo>
                <a:lnTo>
                  <a:pt x="50" y="295"/>
                </a:lnTo>
                <a:lnTo>
                  <a:pt x="282" y="203"/>
                </a:lnTo>
                <a:lnTo>
                  <a:pt x="283" y="204"/>
                </a:lnTo>
                <a:lnTo>
                  <a:pt x="301" y="193"/>
                </a:lnTo>
                <a:lnTo>
                  <a:pt x="320" y="168"/>
                </a:lnTo>
                <a:lnTo>
                  <a:pt x="332" y="123"/>
                </a:lnTo>
                <a:lnTo>
                  <a:pt x="232" y="61"/>
                </a:lnTo>
                <a:lnTo>
                  <a:pt x="23" y="0"/>
                </a:lnTo>
                <a:close/>
              </a:path>
            </a:pathLst>
          </a:custGeom>
          <a:solidFill>
            <a:srgbClr val="478C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82" name="Freeform 1166">
            <a:extLst>
              <a:ext uri="{FF2B5EF4-FFF2-40B4-BE49-F238E27FC236}">
                <a16:creationId xmlns:a16="http://schemas.microsoft.com/office/drawing/2014/main" id="{1167EC35-D15C-4FCC-AEC3-7A06C890D017}"/>
              </a:ext>
            </a:extLst>
          </p:cNvPr>
          <p:cNvSpPr>
            <a:spLocks/>
          </p:cNvSpPr>
          <p:nvPr userDrawn="1"/>
        </p:nvSpPr>
        <p:spPr bwMode="auto">
          <a:xfrm>
            <a:off x="1773238" y="6142038"/>
            <a:ext cx="527050" cy="468313"/>
          </a:xfrm>
          <a:custGeom>
            <a:avLst/>
            <a:gdLst>
              <a:gd name="T0" fmla="*/ 23 w 332"/>
              <a:gd name="T1" fmla="*/ 0 h 295"/>
              <a:gd name="T2" fmla="*/ 0 w 332"/>
              <a:gd name="T3" fmla="*/ 153 h 295"/>
              <a:gd name="T4" fmla="*/ 50 w 332"/>
              <a:gd name="T5" fmla="*/ 295 h 295"/>
              <a:gd name="T6" fmla="*/ 282 w 332"/>
              <a:gd name="T7" fmla="*/ 203 h 295"/>
              <a:gd name="T8" fmla="*/ 283 w 332"/>
              <a:gd name="T9" fmla="*/ 204 h 295"/>
              <a:gd name="T10" fmla="*/ 301 w 332"/>
              <a:gd name="T11" fmla="*/ 193 h 295"/>
              <a:gd name="T12" fmla="*/ 320 w 332"/>
              <a:gd name="T13" fmla="*/ 168 h 295"/>
              <a:gd name="T14" fmla="*/ 332 w 332"/>
              <a:gd name="T15" fmla="*/ 123 h 295"/>
              <a:gd name="T16" fmla="*/ 232 w 332"/>
              <a:gd name="T17" fmla="*/ 61 h 295"/>
              <a:gd name="T18" fmla="*/ 23 w 332"/>
              <a:gd name="T1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295">
                <a:moveTo>
                  <a:pt x="23" y="0"/>
                </a:moveTo>
                <a:lnTo>
                  <a:pt x="0" y="153"/>
                </a:lnTo>
                <a:lnTo>
                  <a:pt x="50" y="295"/>
                </a:lnTo>
                <a:lnTo>
                  <a:pt x="282" y="203"/>
                </a:lnTo>
                <a:lnTo>
                  <a:pt x="283" y="204"/>
                </a:lnTo>
                <a:lnTo>
                  <a:pt x="301" y="193"/>
                </a:lnTo>
                <a:lnTo>
                  <a:pt x="320" y="168"/>
                </a:lnTo>
                <a:lnTo>
                  <a:pt x="332" y="123"/>
                </a:lnTo>
                <a:lnTo>
                  <a:pt x="232" y="61"/>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83" name="Freeform 1167">
            <a:extLst>
              <a:ext uri="{FF2B5EF4-FFF2-40B4-BE49-F238E27FC236}">
                <a16:creationId xmlns:a16="http://schemas.microsoft.com/office/drawing/2014/main" id="{807CF021-A334-4F1E-A493-4D967F601B72}"/>
              </a:ext>
            </a:extLst>
          </p:cNvPr>
          <p:cNvSpPr>
            <a:spLocks/>
          </p:cNvSpPr>
          <p:nvPr userDrawn="1"/>
        </p:nvSpPr>
        <p:spPr bwMode="auto">
          <a:xfrm>
            <a:off x="1649413" y="6037263"/>
            <a:ext cx="160338" cy="347663"/>
          </a:xfrm>
          <a:custGeom>
            <a:avLst/>
            <a:gdLst>
              <a:gd name="T0" fmla="*/ 0 w 101"/>
              <a:gd name="T1" fmla="*/ 0 h 219"/>
              <a:gd name="T2" fmla="*/ 78 w 101"/>
              <a:gd name="T3" fmla="*/ 219 h 219"/>
              <a:gd name="T4" fmla="*/ 101 w 101"/>
              <a:gd name="T5" fmla="*/ 66 h 219"/>
              <a:gd name="T6" fmla="*/ 0 w 101"/>
              <a:gd name="T7" fmla="*/ 0 h 219"/>
            </a:gdLst>
            <a:ahLst/>
            <a:cxnLst>
              <a:cxn ang="0">
                <a:pos x="T0" y="T1"/>
              </a:cxn>
              <a:cxn ang="0">
                <a:pos x="T2" y="T3"/>
              </a:cxn>
              <a:cxn ang="0">
                <a:pos x="T4" y="T5"/>
              </a:cxn>
              <a:cxn ang="0">
                <a:pos x="T6" y="T7"/>
              </a:cxn>
            </a:cxnLst>
            <a:rect l="0" t="0" r="r" b="b"/>
            <a:pathLst>
              <a:path w="101" h="219">
                <a:moveTo>
                  <a:pt x="0" y="0"/>
                </a:moveTo>
                <a:lnTo>
                  <a:pt x="78" y="219"/>
                </a:lnTo>
                <a:lnTo>
                  <a:pt x="101" y="66"/>
                </a:lnTo>
                <a:lnTo>
                  <a:pt x="0" y="0"/>
                </a:lnTo>
                <a:close/>
              </a:path>
            </a:pathLst>
          </a:custGeom>
          <a:solidFill>
            <a:srgbClr val="4187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84" name="Freeform 1168">
            <a:extLst>
              <a:ext uri="{FF2B5EF4-FFF2-40B4-BE49-F238E27FC236}">
                <a16:creationId xmlns:a16="http://schemas.microsoft.com/office/drawing/2014/main" id="{B9AFC6FE-2D70-4319-BE28-96F46567E791}"/>
              </a:ext>
            </a:extLst>
          </p:cNvPr>
          <p:cNvSpPr>
            <a:spLocks/>
          </p:cNvSpPr>
          <p:nvPr userDrawn="1"/>
        </p:nvSpPr>
        <p:spPr bwMode="auto">
          <a:xfrm>
            <a:off x="1649413" y="6037263"/>
            <a:ext cx="160338" cy="347663"/>
          </a:xfrm>
          <a:custGeom>
            <a:avLst/>
            <a:gdLst>
              <a:gd name="T0" fmla="*/ 0 w 101"/>
              <a:gd name="T1" fmla="*/ 0 h 219"/>
              <a:gd name="T2" fmla="*/ 78 w 101"/>
              <a:gd name="T3" fmla="*/ 219 h 219"/>
              <a:gd name="T4" fmla="*/ 101 w 101"/>
              <a:gd name="T5" fmla="*/ 66 h 219"/>
              <a:gd name="T6" fmla="*/ 0 w 101"/>
              <a:gd name="T7" fmla="*/ 0 h 219"/>
            </a:gdLst>
            <a:ahLst/>
            <a:cxnLst>
              <a:cxn ang="0">
                <a:pos x="T0" y="T1"/>
              </a:cxn>
              <a:cxn ang="0">
                <a:pos x="T2" y="T3"/>
              </a:cxn>
              <a:cxn ang="0">
                <a:pos x="T4" y="T5"/>
              </a:cxn>
              <a:cxn ang="0">
                <a:pos x="T6" y="T7"/>
              </a:cxn>
            </a:cxnLst>
            <a:rect l="0" t="0" r="r" b="b"/>
            <a:pathLst>
              <a:path w="101" h="219">
                <a:moveTo>
                  <a:pt x="0" y="0"/>
                </a:moveTo>
                <a:lnTo>
                  <a:pt x="78" y="219"/>
                </a:lnTo>
                <a:lnTo>
                  <a:pt x="101" y="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85" name="Freeform 1169">
            <a:extLst>
              <a:ext uri="{FF2B5EF4-FFF2-40B4-BE49-F238E27FC236}">
                <a16:creationId xmlns:a16="http://schemas.microsoft.com/office/drawing/2014/main" id="{44532041-DE4D-40B1-85E5-37987087B481}"/>
              </a:ext>
            </a:extLst>
          </p:cNvPr>
          <p:cNvSpPr>
            <a:spLocks/>
          </p:cNvSpPr>
          <p:nvPr userDrawn="1"/>
        </p:nvSpPr>
        <p:spPr bwMode="auto">
          <a:xfrm>
            <a:off x="2222501" y="6448425"/>
            <a:ext cx="28575" cy="26988"/>
          </a:xfrm>
          <a:custGeom>
            <a:avLst/>
            <a:gdLst>
              <a:gd name="T0" fmla="*/ 18 w 18"/>
              <a:gd name="T1" fmla="*/ 0 h 17"/>
              <a:gd name="T2" fmla="*/ 0 w 18"/>
              <a:gd name="T3" fmla="*/ 11 h 17"/>
              <a:gd name="T4" fmla="*/ 6 w 18"/>
              <a:gd name="T5" fmla="*/ 17 h 17"/>
              <a:gd name="T6" fmla="*/ 18 w 18"/>
              <a:gd name="T7" fmla="*/ 0 h 17"/>
            </a:gdLst>
            <a:ahLst/>
            <a:cxnLst>
              <a:cxn ang="0">
                <a:pos x="T0" y="T1"/>
              </a:cxn>
              <a:cxn ang="0">
                <a:pos x="T2" y="T3"/>
              </a:cxn>
              <a:cxn ang="0">
                <a:pos x="T4" y="T5"/>
              </a:cxn>
              <a:cxn ang="0">
                <a:pos x="T6" y="T7"/>
              </a:cxn>
            </a:cxnLst>
            <a:rect l="0" t="0" r="r" b="b"/>
            <a:pathLst>
              <a:path w="18" h="17">
                <a:moveTo>
                  <a:pt x="18" y="0"/>
                </a:moveTo>
                <a:lnTo>
                  <a:pt x="0" y="11"/>
                </a:lnTo>
                <a:lnTo>
                  <a:pt x="6" y="17"/>
                </a:lnTo>
                <a:lnTo>
                  <a:pt x="18" y="0"/>
                </a:lnTo>
                <a:close/>
              </a:path>
            </a:pathLst>
          </a:custGeom>
          <a:solidFill>
            <a:srgbClr val="4187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86" name="Freeform 1170">
            <a:extLst>
              <a:ext uri="{FF2B5EF4-FFF2-40B4-BE49-F238E27FC236}">
                <a16:creationId xmlns:a16="http://schemas.microsoft.com/office/drawing/2014/main" id="{734EA446-0042-4F75-A7E6-F2C1C33BC3F0}"/>
              </a:ext>
            </a:extLst>
          </p:cNvPr>
          <p:cNvSpPr>
            <a:spLocks/>
          </p:cNvSpPr>
          <p:nvPr userDrawn="1"/>
        </p:nvSpPr>
        <p:spPr bwMode="auto">
          <a:xfrm>
            <a:off x="2222501" y="6448425"/>
            <a:ext cx="28575" cy="26988"/>
          </a:xfrm>
          <a:custGeom>
            <a:avLst/>
            <a:gdLst>
              <a:gd name="T0" fmla="*/ 18 w 18"/>
              <a:gd name="T1" fmla="*/ 0 h 17"/>
              <a:gd name="T2" fmla="*/ 0 w 18"/>
              <a:gd name="T3" fmla="*/ 11 h 17"/>
              <a:gd name="T4" fmla="*/ 6 w 18"/>
              <a:gd name="T5" fmla="*/ 17 h 17"/>
              <a:gd name="T6" fmla="*/ 18 w 18"/>
              <a:gd name="T7" fmla="*/ 0 h 17"/>
            </a:gdLst>
            <a:ahLst/>
            <a:cxnLst>
              <a:cxn ang="0">
                <a:pos x="T0" y="T1"/>
              </a:cxn>
              <a:cxn ang="0">
                <a:pos x="T2" y="T3"/>
              </a:cxn>
              <a:cxn ang="0">
                <a:pos x="T4" y="T5"/>
              </a:cxn>
              <a:cxn ang="0">
                <a:pos x="T6" y="T7"/>
              </a:cxn>
            </a:cxnLst>
            <a:rect l="0" t="0" r="r" b="b"/>
            <a:pathLst>
              <a:path w="18" h="17">
                <a:moveTo>
                  <a:pt x="18" y="0"/>
                </a:moveTo>
                <a:lnTo>
                  <a:pt x="0" y="11"/>
                </a:lnTo>
                <a:lnTo>
                  <a:pt x="6" y="17"/>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87" name="Freeform 1171">
            <a:extLst>
              <a:ext uri="{FF2B5EF4-FFF2-40B4-BE49-F238E27FC236}">
                <a16:creationId xmlns:a16="http://schemas.microsoft.com/office/drawing/2014/main" id="{678FB0F4-810A-4E35-8DE0-21263A6434D0}"/>
              </a:ext>
            </a:extLst>
          </p:cNvPr>
          <p:cNvSpPr>
            <a:spLocks/>
          </p:cNvSpPr>
          <p:nvPr userDrawn="1"/>
        </p:nvSpPr>
        <p:spPr bwMode="auto">
          <a:xfrm>
            <a:off x="2881313" y="6032500"/>
            <a:ext cx="85725" cy="176213"/>
          </a:xfrm>
          <a:custGeom>
            <a:avLst/>
            <a:gdLst>
              <a:gd name="T0" fmla="*/ 50 w 54"/>
              <a:gd name="T1" fmla="*/ 0 h 111"/>
              <a:gd name="T2" fmla="*/ 0 w 54"/>
              <a:gd name="T3" fmla="*/ 26 h 111"/>
              <a:gd name="T4" fmla="*/ 44 w 54"/>
              <a:gd name="T5" fmla="*/ 111 h 111"/>
              <a:gd name="T6" fmla="*/ 54 w 54"/>
              <a:gd name="T7" fmla="*/ 109 h 111"/>
              <a:gd name="T8" fmla="*/ 50 w 54"/>
              <a:gd name="T9" fmla="*/ 0 h 111"/>
            </a:gdLst>
            <a:ahLst/>
            <a:cxnLst>
              <a:cxn ang="0">
                <a:pos x="T0" y="T1"/>
              </a:cxn>
              <a:cxn ang="0">
                <a:pos x="T2" y="T3"/>
              </a:cxn>
              <a:cxn ang="0">
                <a:pos x="T4" y="T5"/>
              </a:cxn>
              <a:cxn ang="0">
                <a:pos x="T6" y="T7"/>
              </a:cxn>
              <a:cxn ang="0">
                <a:pos x="T8" y="T9"/>
              </a:cxn>
            </a:cxnLst>
            <a:rect l="0" t="0" r="r" b="b"/>
            <a:pathLst>
              <a:path w="54" h="111">
                <a:moveTo>
                  <a:pt x="50" y="0"/>
                </a:moveTo>
                <a:lnTo>
                  <a:pt x="0" y="26"/>
                </a:lnTo>
                <a:lnTo>
                  <a:pt x="44" y="111"/>
                </a:lnTo>
                <a:lnTo>
                  <a:pt x="54" y="109"/>
                </a:lnTo>
                <a:lnTo>
                  <a:pt x="50" y="0"/>
                </a:lnTo>
                <a:close/>
              </a:path>
            </a:pathLst>
          </a:custGeom>
          <a:solidFill>
            <a:srgbClr val="5D9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88" name="Freeform 1172">
            <a:extLst>
              <a:ext uri="{FF2B5EF4-FFF2-40B4-BE49-F238E27FC236}">
                <a16:creationId xmlns:a16="http://schemas.microsoft.com/office/drawing/2014/main" id="{841AC6EB-451D-44E8-9EFA-393669B992E7}"/>
              </a:ext>
            </a:extLst>
          </p:cNvPr>
          <p:cNvSpPr>
            <a:spLocks/>
          </p:cNvSpPr>
          <p:nvPr userDrawn="1"/>
        </p:nvSpPr>
        <p:spPr bwMode="auto">
          <a:xfrm>
            <a:off x="2881313" y="6032500"/>
            <a:ext cx="85725" cy="176213"/>
          </a:xfrm>
          <a:custGeom>
            <a:avLst/>
            <a:gdLst>
              <a:gd name="T0" fmla="*/ 50 w 54"/>
              <a:gd name="T1" fmla="*/ 0 h 111"/>
              <a:gd name="T2" fmla="*/ 0 w 54"/>
              <a:gd name="T3" fmla="*/ 26 h 111"/>
              <a:gd name="T4" fmla="*/ 44 w 54"/>
              <a:gd name="T5" fmla="*/ 111 h 111"/>
              <a:gd name="T6" fmla="*/ 54 w 54"/>
              <a:gd name="T7" fmla="*/ 109 h 111"/>
              <a:gd name="T8" fmla="*/ 50 w 54"/>
              <a:gd name="T9" fmla="*/ 0 h 111"/>
            </a:gdLst>
            <a:ahLst/>
            <a:cxnLst>
              <a:cxn ang="0">
                <a:pos x="T0" y="T1"/>
              </a:cxn>
              <a:cxn ang="0">
                <a:pos x="T2" y="T3"/>
              </a:cxn>
              <a:cxn ang="0">
                <a:pos x="T4" y="T5"/>
              </a:cxn>
              <a:cxn ang="0">
                <a:pos x="T6" y="T7"/>
              </a:cxn>
              <a:cxn ang="0">
                <a:pos x="T8" y="T9"/>
              </a:cxn>
            </a:cxnLst>
            <a:rect l="0" t="0" r="r" b="b"/>
            <a:pathLst>
              <a:path w="54" h="111">
                <a:moveTo>
                  <a:pt x="50" y="0"/>
                </a:moveTo>
                <a:lnTo>
                  <a:pt x="0" y="26"/>
                </a:lnTo>
                <a:lnTo>
                  <a:pt x="44" y="111"/>
                </a:lnTo>
                <a:lnTo>
                  <a:pt x="54" y="109"/>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89" name="Freeform 1173">
            <a:extLst>
              <a:ext uri="{FF2B5EF4-FFF2-40B4-BE49-F238E27FC236}">
                <a16:creationId xmlns:a16="http://schemas.microsoft.com/office/drawing/2014/main" id="{4CC34B79-7DE8-481A-9E08-B036274D80E4}"/>
              </a:ext>
            </a:extLst>
          </p:cNvPr>
          <p:cNvSpPr>
            <a:spLocks/>
          </p:cNvSpPr>
          <p:nvPr userDrawn="1"/>
        </p:nvSpPr>
        <p:spPr bwMode="auto">
          <a:xfrm>
            <a:off x="2951163" y="6205538"/>
            <a:ext cx="15875" cy="33338"/>
          </a:xfrm>
          <a:custGeom>
            <a:avLst/>
            <a:gdLst>
              <a:gd name="T0" fmla="*/ 10 w 10"/>
              <a:gd name="T1" fmla="*/ 0 h 21"/>
              <a:gd name="T2" fmla="*/ 0 w 10"/>
              <a:gd name="T3" fmla="*/ 2 h 21"/>
              <a:gd name="T4" fmla="*/ 10 w 10"/>
              <a:gd name="T5" fmla="*/ 21 h 21"/>
              <a:gd name="T6" fmla="*/ 10 w 10"/>
              <a:gd name="T7" fmla="*/ 0 h 21"/>
            </a:gdLst>
            <a:ahLst/>
            <a:cxnLst>
              <a:cxn ang="0">
                <a:pos x="T0" y="T1"/>
              </a:cxn>
              <a:cxn ang="0">
                <a:pos x="T2" y="T3"/>
              </a:cxn>
              <a:cxn ang="0">
                <a:pos x="T4" y="T5"/>
              </a:cxn>
              <a:cxn ang="0">
                <a:pos x="T6" y="T7"/>
              </a:cxn>
            </a:cxnLst>
            <a:rect l="0" t="0" r="r" b="b"/>
            <a:pathLst>
              <a:path w="10" h="21">
                <a:moveTo>
                  <a:pt x="10" y="0"/>
                </a:moveTo>
                <a:lnTo>
                  <a:pt x="0" y="2"/>
                </a:lnTo>
                <a:lnTo>
                  <a:pt x="10" y="21"/>
                </a:lnTo>
                <a:lnTo>
                  <a:pt x="10" y="0"/>
                </a:lnTo>
                <a:close/>
              </a:path>
            </a:pathLst>
          </a:custGeom>
          <a:solidFill>
            <a:srgbClr val="4D9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90" name="Freeform 1174">
            <a:extLst>
              <a:ext uri="{FF2B5EF4-FFF2-40B4-BE49-F238E27FC236}">
                <a16:creationId xmlns:a16="http://schemas.microsoft.com/office/drawing/2014/main" id="{7991F3F8-CBE8-42AA-AFC1-D27BE300C92F}"/>
              </a:ext>
            </a:extLst>
          </p:cNvPr>
          <p:cNvSpPr>
            <a:spLocks/>
          </p:cNvSpPr>
          <p:nvPr userDrawn="1"/>
        </p:nvSpPr>
        <p:spPr bwMode="auto">
          <a:xfrm>
            <a:off x="2951163" y="6205538"/>
            <a:ext cx="15875" cy="33338"/>
          </a:xfrm>
          <a:custGeom>
            <a:avLst/>
            <a:gdLst>
              <a:gd name="T0" fmla="*/ 10 w 10"/>
              <a:gd name="T1" fmla="*/ 0 h 21"/>
              <a:gd name="T2" fmla="*/ 0 w 10"/>
              <a:gd name="T3" fmla="*/ 2 h 21"/>
              <a:gd name="T4" fmla="*/ 10 w 10"/>
              <a:gd name="T5" fmla="*/ 21 h 21"/>
              <a:gd name="T6" fmla="*/ 10 w 10"/>
              <a:gd name="T7" fmla="*/ 0 h 21"/>
            </a:gdLst>
            <a:ahLst/>
            <a:cxnLst>
              <a:cxn ang="0">
                <a:pos x="T0" y="T1"/>
              </a:cxn>
              <a:cxn ang="0">
                <a:pos x="T2" y="T3"/>
              </a:cxn>
              <a:cxn ang="0">
                <a:pos x="T4" y="T5"/>
              </a:cxn>
              <a:cxn ang="0">
                <a:pos x="T6" y="T7"/>
              </a:cxn>
            </a:cxnLst>
            <a:rect l="0" t="0" r="r" b="b"/>
            <a:pathLst>
              <a:path w="10" h="21">
                <a:moveTo>
                  <a:pt x="10" y="0"/>
                </a:moveTo>
                <a:lnTo>
                  <a:pt x="0" y="2"/>
                </a:lnTo>
                <a:lnTo>
                  <a:pt x="10" y="21"/>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91" name="Freeform 1175">
            <a:extLst>
              <a:ext uri="{FF2B5EF4-FFF2-40B4-BE49-F238E27FC236}">
                <a16:creationId xmlns:a16="http://schemas.microsoft.com/office/drawing/2014/main" id="{02536D6F-34A4-4087-A0F2-1CBB82BB239E}"/>
              </a:ext>
            </a:extLst>
          </p:cNvPr>
          <p:cNvSpPr>
            <a:spLocks/>
          </p:cNvSpPr>
          <p:nvPr userDrawn="1"/>
        </p:nvSpPr>
        <p:spPr bwMode="auto">
          <a:xfrm>
            <a:off x="2251076" y="6408738"/>
            <a:ext cx="30163" cy="39688"/>
          </a:xfrm>
          <a:custGeom>
            <a:avLst/>
            <a:gdLst>
              <a:gd name="T0" fmla="*/ 19 w 19"/>
              <a:gd name="T1" fmla="*/ 0 h 25"/>
              <a:gd name="T2" fmla="*/ 0 w 19"/>
              <a:gd name="T3" fmla="*/ 25 h 25"/>
              <a:gd name="T4" fmla="*/ 14 w 19"/>
              <a:gd name="T5" fmla="*/ 17 h 25"/>
              <a:gd name="T6" fmla="*/ 19 w 19"/>
              <a:gd name="T7" fmla="*/ 0 h 25"/>
            </a:gdLst>
            <a:ahLst/>
            <a:cxnLst>
              <a:cxn ang="0">
                <a:pos x="T0" y="T1"/>
              </a:cxn>
              <a:cxn ang="0">
                <a:pos x="T2" y="T3"/>
              </a:cxn>
              <a:cxn ang="0">
                <a:pos x="T4" y="T5"/>
              </a:cxn>
              <a:cxn ang="0">
                <a:pos x="T6" y="T7"/>
              </a:cxn>
            </a:cxnLst>
            <a:rect l="0" t="0" r="r" b="b"/>
            <a:pathLst>
              <a:path w="19" h="25">
                <a:moveTo>
                  <a:pt x="19" y="0"/>
                </a:moveTo>
                <a:lnTo>
                  <a:pt x="0" y="25"/>
                </a:lnTo>
                <a:lnTo>
                  <a:pt x="14" y="17"/>
                </a:lnTo>
                <a:lnTo>
                  <a:pt x="19" y="0"/>
                </a:lnTo>
                <a:close/>
              </a:path>
            </a:pathLst>
          </a:custGeom>
          <a:solidFill>
            <a:srgbClr val="4D8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92" name="Freeform 1176">
            <a:extLst>
              <a:ext uri="{FF2B5EF4-FFF2-40B4-BE49-F238E27FC236}">
                <a16:creationId xmlns:a16="http://schemas.microsoft.com/office/drawing/2014/main" id="{3241EB0E-9A4E-41C1-85F5-9D4BF3CFB345}"/>
              </a:ext>
            </a:extLst>
          </p:cNvPr>
          <p:cNvSpPr>
            <a:spLocks/>
          </p:cNvSpPr>
          <p:nvPr userDrawn="1"/>
        </p:nvSpPr>
        <p:spPr bwMode="auto">
          <a:xfrm>
            <a:off x="2251076" y="6408738"/>
            <a:ext cx="30163" cy="39688"/>
          </a:xfrm>
          <a:custGeom>
            <a:avLst/>
            <a:gdLst>
              <a:gd name="T0" fmla="*/ 19 w 19"/>
              <a:gd name="T1" fmla="*/ 0 h 25"/>
              <a:gd name="T2" fmla="*/ 0 w 19"/>
              <a:gd name="T3" fmla="*/ 25 h 25"/>
              <a:gd name="T4" fmla="*/ 14 w 19"/>
              <a:gd name="T5" fmla="*/ 17 h 25"/>
              <a:gd name="T6" fmla="*/ 19 w 19"/>
              <a:gd name="T7" fmla="*/ 0 h 25"/>
            </a:gdLst>
            <a:ahLst/>
            <a:cxnLst>
              <a:cxn ang="0">
                <a:pos x="T0" y="T1"/>
              </a:cxn>
              <a:cxn ang="0">
                <a:pos x="T2" y="T3"/>
              </a:cxn>
              <a:cxn ang="0">
                <a:pos x="T4" y="T5"/>
              </a:cxn>
              <a:cxn ang="0">
                <a:pos x="T6" y="T7"/>
              </a:cxn>
            </a:cxnLst>
            <a:rect l="0" t="0" r="r" b="b"/>
            <a:pathLst>
              <a:path w="19" h="25">
                <a:moveTo>
                  <a:pt x="19" y="0"/>
                </a:moveTo>
                <a:lnTo>
                  <a:pt x="0" y="25"/>
                </a:lnTo>
                <a:lnTo>
                  <a:pt x="14" y="17"/>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93" name="Freeform 1177">
            <a:extLst>
              <a:ext uri="{FF2B5EF4-FFF2-40B4-BE49-F238E27FC236}">
                <a16:creationId xmlns:a16="http://schemas.microsoft.com/office/drawing/2014/main" id="{0CADBC52-D8FB-4C7B-BB07-D5DB360EAE08}"/>
              </a:ext>
            </a:extLst>
          </p:cNvPr>
          <p:cNvSpPr>
            <a:spLocks/>
          </p:cNvSpPr>
          <p:nvPr userDrawn="1"/>
        </p:nvSpPr>
        <p:spPr bwMode="auto">
          <a:xfrm>
            <a:off x="2232026" y="6435725"/>
            <a:ext cx="41275" cy="63500"/>
          </a:xfrm>
          <a:custGeom>
            <a:avLst/>
            <a:gdLst>
              <a:gd name="T0" fmla="*/ 26 w 26"/>
              <a:gd name="T1" fmla="*/ 0 h 40"/>
              <a:gd name="T2" fmla="*/ 12 w 26"/>
              <a:gd name="T3" fmla="*/ 8 h 40"/>
              <a:gd name="T4" fmla="*/ 0 w 26"/>
              <a:gd name="T5" fmla="*/ 25 h 40"/>
              <a:gd name="T6" fmla="*/ 15 w 26"/>
              <a:gd name="T7" fmla="*/ 40 h 40"/>
              <a:gd name="T8" fmla="*/ 26 w 26"/>
              <a:gd name="T9" fmla="*/ 0 h 40"/>
            </a:gdLst>
            <a:ahLst/>
            <a:cxnLst>
              <a:cxn ang="0">
                <a:pos x="T0" y="T1"/>
              </a:cxn>
              <a:cxn ang="0">
                <a:pos x="T2" y="T3"/>
              </a:cxn>
              <a:cxn ang="0">
                <a:pos x="T4" y="T5"/>
              </a:cxn>
              <a:cxn ang="0">
                <a:pos x="T6" y="T7"/>
              </a:cxn>
              <a:cxn ang="0">
                <a:pos x="T8" y="T9"/>
              </a:cxn>
            </a:cxnLst>
            <a:rect l="0" t="0" r="r" b="b"/>
            <a:pathLst>
              <a:path w="26" h="40">
                <a:moveTo>
                  <a:pt x="26" y="0"/>
                </a:moveTo>
                <a:lnTo>
                  <a:pt x="12" y="8"/>
                </a:lnTo>
                <a:lnTo>
                  <a:pt x="0" y="25"/>
                </a:lnTo>
                <a:lnTo>
                  <a:pt x="15" y="40"/>
                </a:lnTo>
                <a:lnTo>
                  <a:pt x="26" y="0"/>
                </a:lnTo>
                <a:close/>
              </a:path>
            </a:pathLst>
          </a:custGeom>
          <a:solidFill>
            <a:srgbClr val="458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94" name="Freeform 1178">
            <a:extLst>
              <a:ext uri="{FF2B5EF4-FFF2-40B4-BE49-F238E27FC236}">
                <a16:creationId xmlns:a16="http://schemas.microsoft.com/office/drawing/2014/main" id="{15F930B7-890F-42A7-9A28-76BD983F76E9}"/>
              </a:ext>
            </a:extLst>
          </p:cNvPr>
          <p:cNvSpPr>
            <a:spLocks/>
          </p:cNvSpPr>
          <p:nvPr userDrawn="1"/>
        </p:nvSpPr>
        <p:spPr bwMode="auto">
          <a:xfrm>
            <a:off x="2232026" y="6435725"/>
            <a:ext cx="41275" cy="63500"/>
          </a:xfrm>
          <a:custGeom>
            <a:avLst/>
            <a:gdLst>
              <a:gd name="T0" fmla="*/ 26 w 26"/>
              <a:gd name="T1" fmla="*/ 0 h 40"/>
              <a:gd name="T2" fmla="*/ 12 w 26"/>
              <a:gd name="T3" fmla="*/ 8 h 40"/>
              <a:gd name="T4" fmla="*/ 0 w 26"/>
              <a:gd name="T5" fmla="*/ 25 h 40"/>
              <a:gd name="T6" fmla="*/ 15 w 26"/>
              <a:gd name="T7" fmla="*/ 40 h 40"/>
              <a:gd name="T8" fmla="*/ 26 w 26"/>
              <a:gd name="T9" fmla="*/ 0 h 40"/>
            </a:gdLst>
            <a:ahLst/>
            <a:cxnLst>
              <a:cxn ang="0">
                <a:pos x="T0" y="T1"/>
              </a:cxn>
              <a:cxn ang="0">
                <a:pos x="T2" y="T3"/>
              </a:cxn>
              <a:cxn ang="0">
                <a:pos x="T4" y="T5"/>
              </a:cxn>
              <a:cxn ang="0">
                <a:pos x="T6" y="T7"/>
              </a:cxn>
              <a:cxn ang="0">
                <a:pos x="T8" y="T9"/>
              </a:cxn>
            </a:cxnLst>
            <a:rect l="0" t="0" r="r" b="b"/>
            <a:pathLst>
              <a:path w="26" h="40">
                <a:moveTo>
                  <a:pt x="26" y="0"/>
                </a:moveTo>
                <a:lnTo>
                  <a:pt x="12" y="8"/>
                </a:lnTo>
                <a:lnTo>
                  <a:pt x="0" y="25"/>
                </a:lnTo>
                <a:lnTo>
                  <a:pt x="15" y="40"/>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95" name="Freeform 1179">
            <a:extLst>
              <a:ext uri="{FF2B5EF4-FFF2-40B4-BE49-F238E27FC236}">
                <a16:creationId xmlns:a16="http://schemas.microsoft.com/office/drawing/2014/main" id="{C9F9E992-F178-48FE-99E1-10B217B217A1}"/>
              </a:ext>
            </a:extLst>
          </p:cNvPr>
          <p:cNvSpPr>
            <a:spLocks/>
          </p:cNvSpPr>
          <p:nvPr userDrawn="1"/>
        </p:nvSpPr>
        <p:spPr bwMode="auto">
          <a:xfrm>
            <a:off x="3208338" y="5870575"/>
            <a:ext cx="268288" cy="330200"/>
          </a:xfrm>
          <a:custGeom>
            <a:avLst/>
            <a:gdLst>
              <a:gd name="T0" fmla="*/ 169 w 169"/>
              <a:gd name="T1" fmla="*/ 0 h 208"/>
              <a:gd name="T2" fmla="*/ 0 w 169"/>
              <a:gd name="T3" fmla="*/ 53 h 208"/>
              <a:gd name="T4" fmla="*/ 36 w 169"/>
              <a:gd name="T5" fmla="*/ 166 h 208"/>
              <a:gd name="T6" fmla="*/ 43 w 169"/>
              <a:gd name="T7" fmla="*/ 208 h 208"/>
              <a:gd name="T8" fmla="*/ 36 w 169"/>
              <a:gd name="T9" fmla="*/ 166 h 208"/>
              <a:gd name="T10" fmla="*/ 91 w 169"/>
              <a:gd name="T11" fmla="*/ 129 h 208"/>
              <a:gd name="T12" fmla="*/ 169 w 169"/>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169" h="208">
                <a:moveTo>
                  <a:pt x="169" y="0"/>
                </a:moveTo>
                <a:lnTo>
                  <a:pt x="0" y="53"/>
                </a:lnTo>
                <a:lnTo>
                  <a:pt x="36" y="166"/>
                </a:lnTo>
                <a:lnTo>
                  <a:pt x="43" y="208"/>
                </a:lnTo>
                <a:lnTo>
                  <a:pt x="36" y="166"/>
                </a:lnTo>
                <a:lnTo>
                  <a:pt x="91" y="129"/>
                </a:lnTo>
                <a:lnTo>
                  <a:pt x="169" y="0"/>
                </a:lnTo>
                <a:close/>
              </a:path>
            </a:pathLst>
          </a:custGeom>
          <a:solidFill>
            <a:srgbClr val="8CC1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96" name="Freeform 1180">
            <a:extLst>
              <a:ext uri="{FF2B5EF4-FFF2-40B4-BE49-F238E27FC236}">
                <a16:creationId xmlns:a16="http://schemas.microsoft.com/office/drawing/2014/main" id="{B409AAC6-07F6-4023-B043-14DE6F62AB30}"/>
              </a:ext>
            </a:extLst>
          </p:cNvPr>
          <p:cNvSpPr>
            <a:spLocks/>
          </p:cNvSpPr>
          <p:nvPr userDrawn="1"/>
        </p:nvSpPr>
        <p:spPr bwMode="auto">
          <a:xfrm>
            <a:off x="3208338" y="5870575"/>
            <a:ext cx="268288" cy="330200"/>
          </a:xfrm>
          <a:custGeom>
            <a:avLst/>
            <a:gdLst>
              <a:gd name="T0" fmla="*/ 169 w 169"/>
              <a:gd name="T1" fmla="*/ 0 h 208"/>
              <a:gd name="T2" fmla="*/ 0 w 169"/>
              <a:gd name="T3" fmla="*/ 53 h 208"/>
              <a:gd name="T4" fmla="*/ 36 w 169"/>
              <a:gd name="T5" fmla="*/ 166 h 208"/>
              <a:gd name="T6" fmla="*/ 43 w 169"/>
              <a:gd name="T7" fmla="*/ 208 h 208"/>
              <a:gd name="T8" fmla="*/ 36 w 169"/>
              <a:gd name="T9" fmla="*/ 166 h 208"/>
              <a:gd name="T10" fmla="*/ 91 w 169"/>
              <a:gd name="T11" fmla="*/ 129 h 208"/>
              <a:gd name="T12" fmla="*/ 169 w 169"/>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169" h="208">
                <a:moveTo>
                  <a:pt x="169" y="0"/>
                </a:moveTo>
                <a:lnTo>
                  <a:pt x="0" y="53"/>
                </a:lnTo>
                <a:lnTo>
                  <a:pt x="36" y="166"/>
                </a:lnTo>
                <a:lnTo>
                  <a:pt x="43" y="208"/>
                </a:lnTo>
                <a:lnTo>
                  <a:pt x="36" y="166"/>
                </a:lnTo>
                <a:lnTo>
                  <a:pt x="91" y="129"/>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97" name="Freeform 1181">
            <a:extLst>
              <a:ext uri="{FF2B5EF4-FFF2-40B4-BE49-F238E27FC236}">
                <a16:creationId xmlns:a16="http://schemas.microsoft.com/office/drawing/2014/main" id="{06E5624D-E5AA-40E8-B859-32829FAD700A}"/>
              </a:ext>
            </a:extLst>
          </p:cNvPr>
          <p:cNvSpPr>
            <a:spLocks/>
          </p:cNvSpPr>
          <p:nvPr userDrawn="1"/>
        </p:nvSpPr>
        <p:spPr bwMode="auto">
          <a:xfrm>
            <a:off x="2960688" y="5954713"/>
            <a:ext cx="304800" cy="250825"/>
          </a:xfrm>
          <a:custGeom>
            <a:avLst/>
            <a:gdLst>
              <a:gd name="T0" fmla="*/ 156 w 192"/>
              <a:gd name="T1" fmla="*/ 0 h 158"/>
              <a:gd name="T2" fmla="*/ 0 w 192"/>
              <a:gd name="T3" fmla="*/ 49 h 158"/>
              <a:gd name="T4" fmla="*/ 4 w 192"/>
              <a:gd name="T5" fmla="*/ 158 h 158"/>
              <a:gd name="T6" fmla="*/ 192 w 192"/>
              <a:gd name="T7" fmla="*/ 113 h 158"/>
              <a:gd name="T8" fmla="*/ 156 w 192"/>
              <a:gd name="T9" fmla="*/ 0 h 158"/>
            </a:gdLst>
            <a:ahLst/>
            <a:cxnLst>
              <a:cxn ang="0">
                <a:pos x="T0" y="T1"/>
              </a:cxn>
              <a:cxn ang="0">
                <a:pos x="T2" y="T3"/>
              </a:cxn>
              <a:cxn ang="0">
                <a:pos x="T4" y="T5"/>
              </a:cxn>
              <a:cxn ang="0">
                <a:pos x="T6" y="T7"/>
              </a:cxn>
              <a:cxn ang="0">
                <a:pos x="T8" y="T9"/>
              </a:cxn>
            </a:cxnLst>
            <a:rect l="0" t="0" r="r" b="b"/>
            <a:pathLst>
              <a:path w="192" h="158">
                <a:moveTo>
                  <a:pt x="156" y="0"/>
                </a:moveTo>
                <a:lnTo>
                  <a:pt x="0" y="49"/>
                </a:lnTo>
                <a:lnTo>
                  <a:pt x="4" y="158"/>
                </a:lnTo>
                <a:lnTo>
                  <a:pt x="192" y="113"/>
                </a:lnTo>
                <a:lnTo>
                  <a:pt x="156" y="0"/>
                </a:lnTo>
                <a:close/>
              </a:path>
            </a:pathLst>
          </a:custGeom>
          <a:solidFill>
            <a:srgbClr val="599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98" name="Freeform 1182">
            <a:extLst>
              <a:ext uri="{FF2B5EF4-FFF2-40B4-BE49-F238E27FC236}">
                <a16:creationId xmlns:a16="http://schemas.microsoft.com/office/drawing/2014/main" id="{3632AB4A-A684-4E9E-ADA8-0B4E8B8BEF32}"/>
              </a:ext>
            </a:extLst>
          </p:cNvPr>
          <p:cNvSpPr>
            <a:spLocks/>
          </p:cNvSpPr>
          <p:nvPr userDrawn="1"/>
        </p:nvSpPr>
        <p:spPr bwMode="auto">
          <a:xfrm>
            <a:off x="2960688" y="5954713"/>
            <a:ext cx="304800" cy="250825"/>
          </a:xfrm>
          <a:custGeom>
            <a:avLst/>
            <a:gdLst>
              <a:gd name="T0" fmla="*/ 156 w 192"/>
              <a:gd name="T1" fmla="*/ 0 h 158"/>
              <a:gd name="T2" fmla="*/ 0 w 192"/>
              <a:gd name="T3" fmla="*/ 49 h 158"/>
              <a:gd name="T4" fmla="*/ 4 w 192"/>
              <a:gd name="T5" fmla="*/ 158 h 158"/>
              <a:gd name="T6" fmla="*/ 192 w 192"/>
              <a:gd name="T7" fmla="*/ 113 h 158"/>
              <a:gd name="T8" fmla="*/ 156 w 192"/>
              <a:gd name="T9" fmla="*/ 0 h 158"/>
            </a:gdLst>
            <a:ahLst/>
            <a:cxnLst>
              <a:cxn ang="0">
                <a:pos x="T0" y="T1"/>
              </a:cxn>
              <a:cxn ang="0">
                <a:pos x="T2" y="T3"/>
              </a:cxn>
              <a:cxn ang="0">
                <a:pos x="T4" y="T5"/>
              </a:cxn>
              <a:cxn ang="0">
                <a:pos x="T6" y="T7"/>
              </a:cxn>
              <a:cxn ang="0">
                <a:pos x="T8" y="T9"/>
              </a:cxn>
            </a:cxnLst>
            <a:rect l="0" t="0" r="r" b="b"/>
            <a:pathLst>
              <a:path w="192" h="158">
                <a:moveTo>
                  <a:pt x="156" y="0"/>
                </a:moveTo>
                <a:lnTo>
                  <a:pt x="0" y="49"/>
                </a:lnTo>
                <a:lnTo>
                  <a:pt x="4" y="158"/>
                </a:lnTo>
                <a:lnTo>
                  <a:pt x="192" y="113"/>
                </a:lnTo>
                <a:lnTo>
                  <a:pt x="1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99" name="Freeform 1183">
            <a:extLst>
              <a:ext uri="{FF2B5EF4-FFF2-40B4-BE49-F238E27FC236}">
                <a16:creationId xmlns:a16="http://schemas.microsoft.com/office/drawing/2014/main" id="{FCFAC5D2-D14A-4949-AD52-346187D23DB6}"/>
              </a:ext>
            </a:extLst>
          </p:cNvPr>
          <p:cNvSpPr>
            <a:spLocks/>
          </p:cNvSpPr>
          <p:nvPr userDrawn="1"/>
        </p:nvSpPr>
        <p:spPr bwMode="auto">
          <a:xfrm>
            <a:off x="2967038" y="6134100"/>
            <a:ext cx="309563" cy="346075"/>
          </a:xfrm>
          <a:custGeom>
            <a:avLst/>
            <a:gdLst>
              <a:gd name="T0" fmla="*/ 188 w 195"/>
              <a:gd name="T1" fmla="*/ 0 h 218"/>
              <a:gd name="T2" fmla="*/ 188 w 195"/>
              <a:gd name="T3" fmla="*/ 0 h 218"/>
              <a:gd name="T4" fmla="*/ 0 w 195"/>
              <a:gd name="T5" fmla="*/ 45 h 218"/>
              <a:gd name="T6" fmla="*/ 0 w 195"/>
              <a:gd name="T7" fmla="*/ 66 h 218"/>
              <a:gd name="T8" fmla="*/ 81 w 195"/>
              <a:gd name="T9" fmla="*/ 218 h 218"/>
              <a:gd name="T10" fmla="*/ 94 w 195"/>
              <a:gd name="T11" fmla="*/ 207 h 218"/>
              <a:gd name="T12" fmla="*/ 195 w 195"/>
              <a:gd name="T13" fmla="*/ 42 h 218"/>
              <a:gd name="T14" fmla="*/ 188 w 195"/>
              <a:gd name="T15" fmla="*/ 0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218">
                <a:moveTo>
                  <a:pt x="188" y="0"/>
                </a:moveTo>
                <a:lnTo>
                  <a:pt x="188" y="0"/>
                </a:lnTo>
                <a:lnTo>
                  <a:pt x="0" y="45"/>
                </a:lnTo>
                <a:lnTo>
                  <a:pt x="0" y="66"/>
                </a:lnTo>
                <a:lnTo>
                  <a:pt x="81" y="218"/>
                </a:lnTo>
                <a:lnTo>
                  <a:pt x="94" y="207"/>
                </a:lnTo>
                <a:lnTo>
                  <a:pt x="195" y="42"/>
                </a:lnTo>
                <a:lnTo>
                  <a:pt x="188" y="0"/>
                </a:lnTo>
                <a:close/>
              </a:path>
            </a:pathLst>
          </a:custGeom>
          <a:solidFill>
            <a:srgbClr val="4A8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00" name="Freeform 1184">
            <a:extLst>
              <a:ext uri="{FF2B5EF4-FFF2-40B4-BE49-F238E27FC236}">
                <a16:creationId xmlns:a16="http://schemas.microsoft.com/office/drawing/2014/main" id="{83FB7DDD-979B-4AF2-95CA-6942BDFE6AF9}"/>
              </a:ext>
            </a:extLst>
          </p:cNvPr>
          <p:cNvSpPr>
            <a:spLocks/>
          </p:cNvSpPr>
          <p:nvPr userDrawn="1"/>
        </p:nvSpPr>
        <p:spPr bwMode="auto">
          <a:xfrm>
            <a:off x="2967038" y="6134100"/>
            <a:ext cx="309563" cy="346075"/>
          </a:xfrm>
          <a:custGeom>
            <a:avLst/>
            <a:gdLst>
              <a:gd name="T0" fmla="*/ 188 w 195"/>
              <a:gd name="T1" fmla="*/ 0 h 218"/>
              <a:gd name="T2" fmla="*/ 188 w 195"/>
              <a:gd name="T3" fmla="*/ 0 h 218"/>
              <a:gd name="T4" fmla="*/ 0 w 195"/>
              <a:gd name="T5" fmla="*/ 45 h 218"/>
              <a:gd name="T6" fmla="*/ 0 w 195"/>
              <a:gd name="T7" fmla="*/ 66 h 218"/>
              <a:gd name="T8" fmla="*/ 81 w 195"/>
              <a:gd name="T9" fmla="*/ 218 h 218"/>
              <a:gd name="T10" fmla="*/ 94 w 195"/>
              <a:gd name="T11" fmla="*/ 207 h 218"/>
              <a:gd name="T12" fmla="*/ 195 w 195"/>
              <a:gd name="T13" fmla="*/ 42 h 218"/>
              <a:gd name="T14" fmla="*/ 188 w 195"/>
              <a:gd name="T15" fmla="*/ 0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218">
                <a:moveTo>
                  <a:pt x="188" y="0"/>
                </a:moveTo>
                <a:lnTo>
                  <a:pt x="188" y="0"/>
                </a:lnTo>
                <a:lnTo>
                  <a:pt x="0" y="45"/>
                </a:lnTo>
                <a:lnTo>
                  <a:pt x="0" y="66"/>
                </a:lnTo>
                <a:lnTo>
                  <a:pt x="81" y="218"/>
                </a:lnTo>
                <a:lnTo>
                  <a:pt x="94" y="207"/>
                </a:lnTo>
                <a:lnTo>
                  <a:pt x="195" y="42"/>
                </a:lnTo>
                <a:lnTo>
                  <a:pt x="1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01" name="Freeform 1185">
            <a:extLst>
              <a:ext uri="{FF2B5EF4-FFF2-40B4-BE49-F238E27FC236}">
                <a16:creationId xmlns:a16="http://schemas.microsoft.com/office/drawing/2014/main" id="{724D7A77-FB24-4938-9DE8-832F846D2A19}"/>
              </a:ext>
            </a:extLst>
          </p:cNvPr>
          <p:cNvSpPr>
            <a:spLocks/>
          </p:cNvSpPr>
          <p:nvPr userDrawn="1"/>
        </p:nvSpPr>
        <p:spPr bwMode="auto">
          <a:xfrm>
            <a:off x="3265488" y="6075363"/>
            <a:ext cx="87313" cy="125413"/>
          </a:xfrm>
          <a:custGeom>
            <a:avLst/>
            <a:gdLst>
              <a:gd name="T0" fmla="*/ 55 w 55"/>
              <a:gd name="T1" fmla="*/ 0 h 79"/>
              <a:gd name="T2" fmla="*/ 0 w 55"/>
              <a:gd name="T3" fmla="*/ 37 h 79"/>
              <a:gd name="T4" fmla="*/ 7 w 55"/>
              <a:gd name="T5" fmla="*/ 79 h 79"/>
              <a:gd name="T6" fmla="*/ 55 w 55"/>
              <a:gd name="T7" fmla="*/ 0 h 79"/>
            </a:gdLst>
            <a:ahLst/>
            <a:cxnLst>
              <a:cxn ang="0">
                <a:pos x="T0" y="T1"/>
              </a:cxn>
              <a:cxn ang="0">
                <a:pos x="T2" y="T3"/>
              </a:cxn>
              <a:cxn ang="0">
                <a:pos x="T4" y="T5"/>
              </a:cxn>
              <a:cxn ang="0">
                <a:pos x="T6" y="T7"/>
              </a:cxn>
            </a:cxnLst>
            <a:rect l="0" t="0" r="r" b="b"/>
            <a:pathLst>
              <a:path w="55" h="79">
                <a:moveTo>
                  <a:pt x="55" y="0"/>
                </a:moveTo>
                <a:lnTo>
                  <a:pt x="0" y="37"/>
                </a:lnTo>
                <a:lnTo>
                  <a:pt x="7" y="79"/>
                </a:lnTo>
                <a:lnTo>
                  <a:pt x="55" y="0"/>
                </a:lnTo>
                <a:close/>
              </a:path>
            </a:pathLst>
          </a:custGeom>
          <a:solidFill>
            <a:srgbClr val="5191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02" name="Freeform 1186">
            <a:extLst>
              <a:ext uri="{FF2B5EF4-FFF2-40B4-BE49-F238E27FC236}">
                <a16:creationId xmlns:a16="http://schemas.microsoft.com/office/drawing/2014/main" id="{6A1E6E2E-8B2B-4D63-9F00-451730C3EB03}"/>
              </a:ext>
            </a:extLst>
          </p:cNvPr>
          <p:cNvSpPr>
            <a:spLocks/>
          </p:cNvSpPr>
          <p:nvPr userDrawn="1"/>
        </p:nvSpPr>
        <p:spPr bwMode="auto">
          <a:xfrm>
            <a:off x="3265488" y="6075363"/>
            <a:ext cx="87313" cy="125413"/>
          </a:xfrm>
          <a:custGeom>
            <a:avLst/>
            <a:gdLst>
              <a:gd name="T0" fmla="*/ 55 w 55"/>
              <a:gd name="T1" fmla="*/ 0 h 79"/>
              <a:gd name="T2" fmla="*/ 0 w 55"/>
              <a:gd name="T3" fmla="*/ 37 h 79"/>
              <a:gd name="T4" fmla="*/ 7 w 55"/>
              <a:gd name="T5" fmla="*/ 79 h 79"/>
              <a:gd name="T6" fmla="*/ 55 w 55"/>
              <a:gd name="T7" fmla="*/ 0 h 79"/>
            </a:gdLst>
            <a:ahLst/>
            <a:cxnLst>
              <a:cxn ang="0">
                <a:pos x="T0" y="T1"/>
              </a:cxn>
              <a:cxn ang="0">
                <a:pos x="T2" y="T3"/>
              </a:cxn>
              <a:cxn ang="0">
                <a:pos x="T4" y="T5"/>
              </a:cxn>
              <a:cxn ang="0">
                <a:pos x="T6" y="T7"/>
              </a:cxn>
            </a:cxnLst>
            <a:rect l="0" t="0" r="r" b="b"/>
            <a:pathLst>
              <a:path w="55" h="79">
                <a:moveTo>
                  <a:pt x="55" y="0"/>
                </a:moveTo>
                <a:lnTo>
                  <a:pt x="0" y="37"/>
                </a:lnTo>
                <a:lnTo>
                  <a:pt x="7" y="79"/>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03" name="Freeform 1187">
            <a:extLst>
              <a:ext uri="{FF2B5EF4-FFF2-40B4-BE49-F238E27FC236}">
                <a16:creationId xmlns:a16="http://schemas.microsoft.com/office/drawing/2014/main" id="{6F0B35C4-769C-44A0-A86A-6F7D0C58DAD8}"/>
              </a:ext>
            </a:extLst>
          </p:cNvPr>
          <p:cNvSpPr>
            <a:spLocks/>
          </p:cNvSpPr>
          <p:nvPr userDrawn="1"/>
        </p:nvSpPr>
        <p:spPr bwMode="auto">
          <a:xfrm>
            <a:off x="3476626" y="5870575"/>
            <a:ext cx="103188" cy="88900"/>
          </a:xfrm>
          <a:custGeom>
            <a:avLst/>
            <a:gdLst>
              <a:gd name="T0" fmla="*/ 0 w 65"/>
              <a:gd name="T1" fmla="*/ 0 h 56"/>
              <a:gd name="T2" fmla="*/ 31 w 65"/>
              <a:gd name="T3" fmla="*/ 56 h 56"/>
              <a:gd name="T4" fmla="*/ 65 w 65"/>
              <a:gd name="T5" fmla="*/ 33 h 56"/>
              <a:gd name="T6" fmla="*/ 0 w 65"/>
              <a:gd name="T7" fmla="*/ 0 h 56"/>
            </a:gdLst>
            <a:ahLst/>
            <a:cxnLst>
              <a:cxn ang="0">
                <a:pos x="T0" y="T1"/>
              </a:cxn>
              <a:cxn ang="0">
                <a:pos x="T2" y="T3"/>
              </a:cxn>
              <a:cxn ang="0">
                <a:pos x="T4" y="T5"/>
              </a:cxn>
              <a:cxn ang="0">
                <a:pos x="T6" y="T7"/>
              </a:cxn>
            </a:cxnLst>
            <a:rect l="0" t="0" r="r" b="b"/>
            <a:pathLst>
              <a:path w="65" h="56">
                <a:moveTo>
                  <a:pt x="0" y="0"/>
                </a:moveTo>
                <a:lnTo>
                  <a:pt x="31" y="56"/>
                </a:lnTo>
                <a:lnTo>
                  <a:pt x="65" y="33"/>
                </a:lnTo>
                <a:lnTo>
                  <a:pt x="0" y="0"/>
                </a:lnTo>
                <a:close/>
              </a:path>
            </a:pathLst>
          </a:custGeom>
          <a:solidFill>
            <a:srgbClr val="75B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04" name="Freeform 1188">
            <a:extLst>
              <a:ext uri="{FF2B5EF4-FFF2-40B4-BE49-F238E27FC236}">
                <a16:creationId xmlns:a16="http://schemas.microsoft.com/office/drawing/2014/main" id="{F173D1A0-88C4-4083-989A-A0543D193B78}"/>
              </a:ext>
            </a:extLst>
          </p:cNvPr>
          <p:cNvSpPr>
            <a:spLocks/>
          </p:cNvSpPr>
          <p:nvPr userDrawn="1"/>
        </p:nvSpPr>
        <p:spPr bwMode="auto">
          <a:xfrm>
            <a:off x="3476626" y="5870575"/>
            <a:ext cx="103188" cy="88900"/>
          </a:xfrm>
          <a:custGeom>
            <a:avLst/>
            <a:gdLst>
              <a:gd name="T0" fmla="*/ 0 w 65"/>
              <a:gd name="T1" fmla="*/ 0 h 56"/>
              <a:gd name="T2" fmla="*/ 31 w 65"/>
              <a:gd name="T3" fmla="*/ 56 h 56"/>
              <a:gd name="T4" fmla="*/ 65 w 65"/>
              <a:gd name="T5" fmla="*/ 33 h 56"/>
              <a:gd name="T6" fmla="*/ 0 w 65"/>
              <a:gd name="T7" fmla="*/ 0 h 56"/>
            </a:gdLst>
            <a:ahLst/>
            <a:cxnLst>
              <a:cxn ang="0">
                <a:pos x="T0" y="T1"/>
              </a:cxn>
              <a:cxn ang="0">
                <a:pos x="T2" y="T3"/>
              </a:cxn>
              <a:cxn ang="0">
                <a:pos x="T4" y="T5"/>
              </a:cxn>
              <a:cxn ang="0">
                <a:pos x="T6" y="T7"/>
              </a:cxn>
            </a:cxnLst>
            <a:rect l="0" t="0" r="r" b="b"/>
            <a:pathLst>
              <a:path w="65" h="56">
                <a:moveTo>
                  <a:pt x="0" y="0"/>
                </a:moveTo>
                <a:lnTo>
                  <a:pt x="31" y="56"/>
                </a:lnTo>
                <a:lnTo>
                  <a:pt x="65"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05" name="Freeform 1189">
            <a:extLst>
              <a:ext uri="{FF2B5EF4-FFF2-40B4-BE49-F238E27FC236}">
                <a16:creationId xmlns:a16="http://schemas.microsoft.com/office/drawing/2014/main" id="{319FDF08-0469-4341-9B5D-4F2B6A24D7CC}"/>
              </a:ext>
            </a:extLst>
          </p:cNvPr>
          <p:cNvSpPr>
            <a:spLocks/>
          </p:cNvSpPr>
          <p:nvPr userDrawn="1"/>
        </p:nvSpPr>
        <p:spPr bwMode="auto">
          <a:xfrm>
            <a:off x="3525838" y="5922963"/>
            <a:ext cx="395288" cy="365125"/>
          </a:xfrm>
          <a:custGeom>
            <a:avLst/>
            <a:gdLst>
              <a:gd name="T0" fmla="*/ 34 w 249"/>
              <a:gd name="T1" fmla="*/ 0 h 230"/>
              <a:gd name="T2" fmla="*/ 0 w 249"/>
              <a:gd name="T3" fmla="*/ 23 h 230"/>
              <a:gd name="T4" fmla="*/ 117 w 249"/>
              <a:gd name="T5" fmla="*/ 230 h 230"/>
              <a:gd name="T6" fmla="*/ 157 w 249"/>
              <a:gd name="T7" fmla="*/ 224 h 230"/>
              <a:gd name="T8" fmla="*/ 249 w 249"/>
              <a:gd name="T9" fmla="*/ 113 h 230"/>
              <a:gd name="T10" fmla="*/ 34 w 249"/>
              <a:gd name="T11" fmla="*/ 0 h 230"/>
            </a:gdLst>
            <a:ahLst/>
            <a:cxnLst>
              <a:cxn ang="0">
                <a:pos x="T0" y="T1"/>
              </a:cxn>
              <a:cxn ang="0">
                <a:pos x="T2" y="T3"/>
              </a:cxn>
              <a:cxn ang="0">
                <a:pos x="T4" y="T5"/>
              </a:cxn>
              <a:cxn ang="0">
                <a:pos x="T6" y="T7"/>
              </a:cxn>
              <a:cxn ang="0">
                <a:pos x="T8" y="T9"/>
              </a:cxn>
              <a:cxn ang="0">
                <a:pos x="T10" y="T11"/>
              </a:cxn>
            </a:cxnLst>
            <a:rect l="0" t="0" r="r" b="b"/>
            <a:pathLst>
              <a:path w="249" h="230">
                <a:moveTo>
                  <a:pt x="34" y="0"/>
                </a:moveTo>
                <a:lnTo>
                  <a:pt x="0" y="23"/>
                </a:lnTo>
                <a:lnTo>
                  <a:pt x="117" y="230"/>
                </a:lnTo>
                <a:lnTo>
                  <a:pt x="157" y="224"/>
                </a:lnTo>
                <a:lnTo>
                  <a:pt x="249" y="113"/>
                </a:lnTo>
                <a:lnTo>
                  <a:pt x="34" y="0"/>
                </a:lnTo>
                <a:close/>
              </a:path>
            </a:pathLst>
          </a:custGeom>
          <a:solidFill>
            <a:srgbClr val="498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06" name="Freeform 1190">
            <a:extLst>
              <a:ext uri="{FF2B5EF4-FFF2-40B4-BE49-F238E27FC236}">
                <a16:creationId xmlns:a16="http://schemas.microsoft.com/office/drawing/2014/main" id="{729641C2-36D6-461D-BFD0-DC6C5D2A9EA0}"/>
              </a:ext>
            </a:extLst>
          </p:cNvPr>
          <p:cNvSpPr>
            <a:spLocks/>
          </p:cNvSpPr>
          <p:nvPr userDrawn="1"/>
        </p:nvSpPr>
        <p:spPr bwMode="auto">
          <a:xfrm>
            <a:off x="3525838" y="5922963"/>
            <a:ext cx="395288" cy="365125"/>
          </a:xfrm>
          <a:custGeom>
            <a:avLst/>
            <a:gdLst>
              <a:gd name="T0" fmla="*/ 34 w 249"/>
              <a:gd name="T1" fmla="*/ 0 h 230"/>
              <a:gd name="T2" fmla="*/ 0 w 249"/>
              <a:gd name="T3" fmla="*/ 23 h 230"/>
              <a:gd name="T4" fmla="*/ 117 w 249"/>
              <a:gd name="T5" fmla="*/ 230 h 230"/>
              <a:gd name="T6" fmla="*/ 157 w 249"/>
              <a:gd name="T7" fmla="*/ 224 h 230"/>
              <a:gd name="T8" fmla="*/ 249 w 249"/>
              <a:gd name="T9" fmla="*/ 113 h 230"/>
              <a:gd name="T10" fmla="*/ 34 w 249"/>
              <a:gd name="T11" fmla="*/ 0 h 230"/>
            </a:gdLst>
            <a:ahLst/>
            <a:cxnLst>
              <a:cxn ang="0">
                <a:pos x="T0" y="T1"/>
              </a:cxn>
              <a:cxn ang="0">
                <a:pos x="T2" y="T3"/>
              </a:cxn>
              <a:cxn ang="0">
                <a:pos x="T4" y="T5"/>
              </a:cxn>
              <a:cxn ang="0">
                <a:pos x="T6" y="T7"/>
              </a:cxn>
              <a:cxn ang="0">
                <a:pos x="T8" y="T9"/>
              </a:cxn>
              <a:cxn ang="0">
                <a:pos x="T10" y="T11"/>
              </a:cxn>
            </a:cxnLst>
            <a:rect l="0" t="0" r="r" b="b"/>
            <a:pathLst>
              <a:path w="249" h="230">
                <a:moveTo>
                  <a:pt x="34" y="0"/>
                </a:moveTo>
                <a:lnTo>
                  <a:pt x="0" y="23"/>
                </a:lnTo>
                <a:lnTo>
                  <a:pt x="117" y="230"/>
                </a:lnTo>
                <a:lnTo>
                  <a:pt x="157" y="224"/>
                </a:lnTo>
                <a:lnTo>
                  <a:pt x="249" y="113"/>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07" name="Freeform 1191">
            <a:extLst>
              <a:ext uri="{FF2B5EF4-FFF2-40B4-BE49-F238E27FC236}">
                <a16:creationId xmlns:a16="http://schemas.microsoft.com/office/drawing/2014/main" id="{6FEEE859-57D9-40E8-ADAF-DEF724FCB5AC}"/>
              </a:ext>
            </a:extLst>
          </p:cNvPr>
          <p:cNvSpPr>
            <a:spLocks/>
          </p:cNvSpPr>
          <p:nvPr userDrawn="1"/>
        </p:nvSpPr>
        <p:spPr bwMode="auto">
          <a:xfrm>
            <a:off x="3775076" y="6102350"/>
            <a:ext cx="300038" cy="474663"/>
          </a:xfrm>
          <a:custGeom>
            <a:avLst/>
            <a:gdLst>
              <a:gd name="T0" fmla="*/ 92 w 189"/>
              <a:gd name="T1" fmla="*/ 0 h 299"/>
              <a:gd name="T2" fmla="*/ 0 w 189"/>
              <a:gd name="T3" fmla="*/ 111 h 299"/>
              <a:gd name="T4" fmla="*/ 82 w 189"/>
              <a:gd name="T5" fmla="*/ 98 h 299"/>
              <a:gd name="T6" fmla="*/ 189 w 189"/>
              <a:gd name="T7" fmla="*/ 299 h 299"/>
              <a:gd name="T8" fmla="*/ 82 w 189"/>
              <a:gd name="T9" fmla="*/ 98 h 299"/>
              <a:gd name="T10" fmla="*/ 164 w 189"/>
              <a:gd name="T11" fmla="*/ 37 h 299"/>
              <a:gd name="T12" fmla="*/ 92 w 189"/>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89" h="299">
                <a:moveTo>
                  <a:pt x="92" y="0"/>
                </a:moveTo>
                <a:lnTo>
                  <a:pt x="0" y="111"/>
                </a:lnTo>
                <a:lnTo>
                  <a:pt x="82" y="98"/>
                </a:lnTo>
                <a:lnTo>
                  <a:pt x="189" y="299"/>
                </a:lnTo>
                <a:lnTo>
                  <a:pt x="82" y="98"/>
                </a:lnTo>
                <a:lnTo>
                  <a:pt x="164" y="37"/>
                </a:lnTo>
                <a:lnTo>
                  <a:pt x="92" y="0"/>
                </a:lnTo>
                <a:close/>
              </a:path>
            </a:pathLst>
          </a:custGeom>
          <a:solidFill>
            <a:srgbClr val="498C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08" name="Freeform 1192">
            <a:extLst>
              <a:ext uri="{FF2B5EF4-FFF2-40B4-BE49-F238E27FC236}">
                <a16:creationId xmlns:a16="http://schemas.microsoft.com/office/drawing/2014/main" id="{619F426F-9B2F-4AC8-9DE8-144300206B33}"/>
              </a:ext>
            </a:extLst>
          </p:cNvPr>
          <p:cNvSpPr>
            <a:spLocks/>
          </p:cNvSpPr>
          <p:nvPr userDrawn="1"/>
        </p:nvSpPr>
        <p:spPr bwMode="auto">
          <a:xfrm>
            <a:off x="3775076" y="6102350"/>
            <a:ext cx="300038" cy="474663"/>
          </a:xfrm>
          <a:custGeom>
            <a:avLst/>
            <a:gdLst>
              <a:gd name="T0" fmla="*/ 92 w 189"/>
              <a:gd name="T1" fmla="*/ 0 h 299"/>
              <a:gd name="T2" fmla="*/ 0 w 189"/>
              <a:gd name="T3" fmla="*/ 111 h 299"/>
              <a:gd name="T4" fmla="*/ 82 w 189"/>
              <a:gd name="T5" fmla="*/ 98 h 299"/>
              <a:gd name="T6" fmla="*/ 189 w 189"/>
              <a:gd name="T7" fmla="*/ 299 h 299"/>
              <a:gd name="T8" fmla="*/ 82 w 189"/>
              <a:gd name="T9" fmla="*/ 98 h 299"/>
              <a:gd name="T10" fmla="*/ 164 w 189"/>
              <a:gd name="T11" fmla="*/ 37 h 299"/>
              <a:gd name="T12" fmla="*/ 92 w 189"/>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89" h="299">
                <a:moveTo>
                  <a:pt x="92" y="0"/>
                </a:moveTo>
                <a:lnTo>
                  <a:pt x="0" y="111"/>
                </a:lnTo>
                <a:lnTo>
                  <a:pt x="82" y="98"/>
                </a:lnTo>
                <a:lnTo>
                  <a:pt x="189" y="299"/>
                </a:lnTo>
                <a:lnTo>
                  <a:pt x="82" y="98"/>
                </a:lnTo>
                <a:lnTo>
                  <a:pt x="164" y="37"/>
                </a:lnTo>
                <a:lnTo>
                  <a:pt x="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09" name="Freeform 1193">
            <a:extLst>
              <a:ext uri="{FF2B5EF4-FFF2-40B4-BE49-F238E27FC236}">
                <a16:creationId xmlns:a16="http://schemas.microsoft.com/office/drawing/2014/main" id="{6F372AEA-B2B5-4FC3-8B1B-9E151FBFA523}"/>
              </a:ext>
            </a:extLst>
          </p:cNvPr>
          <p:cNvSpPr>
            <a:spLocks/>
          </p:cNvSpPr>
          <p:nvPr userDrawn="1"/>
        </p:nvSpPr>
        <p:spPr bwMode="auto">
          <a:xfrm>
            <a:off x="3352801" y="5870575"/>
            <a:ext cx="173038" cy="204788"/>
          </a:xfrm>
          <a:custGeom>
            <a:avLst/>
            <a:gdLst>
              <a:gd name="T0" fmla="*/ 78 w 109"/>
              <a:gd name="T1" fmla="*/ 0 h 129"/>
              <a:gd name="T2" fmla="*/ 78 w 109"/>
              <a:gd name="T3" fmla="*/ 0 h 129"/>
              <a:gd name="T4" fmla="*/ 0 w 109"/>
              <a:gd name="T5" fmla="*/ 129 h 129"/>
              <a:gd name="T6" fmla="*/ 109 w 109"/>
              <a:gd name="T7" fmla="*/ 56 h 129"/>
              <a:gd name="T8" fmla="*/ 78 w 109"/>
              <a:gd name="T9" fmla="*/ 0 h 129"/>
            </a:gdLst>
            <a:ahLst/>
            <a:cxnLst>
              <a:cxn ang="0">
                <a:pos x="T0" y="T1"/>
              </a:cxn>
              <a:cxn ang="0">
                <a:pos x="T2" y="T3"/>
              </a:cxn>
              <a:cxn ang="0">
                <a:pos x="T4" y="T5"/>
              </a:cxn>
              <a:cxn ang="0">
                <a:pos x="T6" y="T7"/>
              </a:cxn>
              <a:cxn ang="0">
                <a:pos x="T8" y="T9"/>
              </a:cxn>
            </a:cxnLst>
            <a:rect l="0" t="0" r="r" b="b"/>
            <a:pathLst>
              <a:path w="109" h="129">
                <a:moveTo>
                  <a:pt x="78" y="0"/>
                </a:moveTo>
                <a:lnTo>
                  <a:pt x="78" y="0"/>
                </a:lnTo>
                <a:lnTo>
                  <a:pt x="0" y="129"/>
                </a:lnTo>
                <a:lnTo>
                  <a:pt x="109" y="56"/>
                </a:lnTo>
                <a:lnTo>
                  <a:pt x="78" y="0"/>
                </a:lnTo>
                <a:close/>
              </a:path>
            </a:pathLst>
          </a:custGeom>
          <a:solidFill>
            <a:srgbClr val="A6C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10" name="Freeform 1194">
            <a:extLst>
              <a:ext uri="{FF2B5EF4-FFF2-40B4-BE49-F238E27FC236}">
                <a16:creationId xmlns:a16="http://schemas.microsoft.com/office/drawing/2014/main" id="{50D833E2-FDC9-4997-81CD-40EB618833C5}"/>
              </a:ext>
            </a:extLst>
          </p:cNvPr>
          <p:cNvSpPr>
            <a:spLocks/>
          </p:cNvSpPr>
          <p:nvPr userDrawn="1"/>
        </p:nvSpPr>
        <p:spPr bwMode="auto">
          <a:xfrm>
            <a:off x="3352801" y="5870575"/>
            <a:ext cx="173038" cy="204788"/>
          </a:xfrm>
          <a:custGeom>
            <a:avLst/>
            <a:gdLst>
              <a:gd name="T0" fmla="*/ 78 w 109"/>
              <a:gd name="T1" fmla="*/ 0 h 129"/>
              <a:gd name="T2" fmla="*/ 78 w 109"/>
              <a:gd name="T3" fmla="*/ 0 h 129"/>
              <a:gd name="T4" fmla="*/ 0 w 109"/>
              <a:gd name="T5" fmla="*/ 129 h 129"/>
              <a:gd name="T6" fmla="*/ 109 w 109"/>
              <a:gd name="T7" fmla="*/ 56 h 129"/>
              <a:gd name="T8" fmla="*/ 78 w 109"/>
              <a:gd name="T9" fmla="*/ 0 h 129"/>
            </a:gdLst>
            <a:ahLst/>
            <a:cxnLst>
              <a:cxn ang="0">
                <a:pos x="T0" y="T1"/>
              </a:cxn>
              <a:cxn ang="0">
                <a:pos x="T2" y="T3"/>
              </a:cxn>
              <a:cxn ang="0">
                <a:pos x="T4" y="T5"/>
              </a:cxn>
              <a:cxn ang="0">
                <a:pos x="T6" y="T7"/>
              </a:cxn>
              <a:cxn ang="0">
                <a:pos x="T8" y="T9"/>
              </a:cxn>
            </a:cxnLst>
            <a:rect l="0" t="0" r="r" b="b"/>
            <a:pathLst>
              <a:path w="109" h="129">
                <a:moveTo>
                  <a:pt x="78" y="0"/>
                </a:moveTo>
                <a:lnTo>
                  <a:pt x="78" y="0"/>
                </a:lnTo>
                <a:lnTo>
                  <a:pt x="0" y="129"/>
                </a:lnTo>
                <a:lnTo>
                  <a:pt x="109" y="56"/>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11" name="Freeform 1195">
            <a:extLst>
              <a:ext uri="{FF2B5EF4-FFF2-40B4-BE49-F238E27FC236}">
                <a16:creationId xmlns:a16="http://schemas.microsoft.com/office/drawing/2014/main" id="{360B5000-876B-4FEB-94D2-3C0774409FB4}"/>
              </a:ext>
            </a:extLst>
          </p:cNvPr>
          <p:cNvSpPr>
            <a:spLocks/>
          </p:cNvSpPr>
          <p:nvPr userDrawn="1"/>
        </p:nvSpPr>
        <p:spPr bwMode="auto">
          <a:xfrm>
            <a:off x="3116263" y="6200775"/>
            <a:ext cx="223838" cy="396875"/>
          </a:xfrm>
          <a:custGeom>
            <a:avLst/>
            <a:gdLst>
              <a:gd name="T0" fmla="*/ 101 w 141"/>
              <a:gd name="T1" fmla="*/ 0 h 250"/>
              <a:gd name="T2" fmla="*/ 0 w 141"/>
              <a:gd name="T3" fmla="*/ 165 h 250"/>
              <a:gd name="T4" fmla="*/ 77 w 141"/>
              <a:gd name="T5" fmla="*/ 101 h 250"/>
              <a:gd name="T6" fmla="*/ 141 w 141"/>
              <a:gd name="T7" fmla="*/ 250 h 250"/>
              <a:gd name="T8" fmla="*/ 77 w 141"/>
              <a:gd name="T9" fmla="*/ 101 h 250"/>
              <a:gd name="T10" fmla="*/ 116 w 141"/>
              <a:gd name="T11" fmla="*/ 95 h 250"/>
              <a:gd name="T12" fmla="*/ 101 w 141"/>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141" h="250">
                <a:moveTo>
                  <a:pt x="101" y="0"/>
                </a:moveTo>
                <a:lnTo>
                  <a:pt x="0" y="165"/>
                </a:lnTo>
                <a:lnTo>
                  <a:pt x="77" y="101"/>
                </a:lnTo>
                <a:lnTo>
                  <a:pt x="141" y="250"/>
                </a:lnTo>
                <a:lnTo>
                  <a:pt x="77" y="101"/>
                </a:lnTo>
                <a:lnTo>
                  <a:pt x="116" y="95"/>
                </a:lnTo>
                <a:lnTo>
                  <a:pt x="101" y="0"/>
                </a:lnTo>
                <a:close/>
              </a:path>
            </a:pathLst>
          </a:custGeom>
          <a:solidFill>
            <a:srgbClr val="519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12" name="Freeform 1196">
            <a:extLst>
              <a:ext uri="{FF2B5EF4-FFF2-40B4-BE49-F238E27FC236}">
                <a16:creationId xmlns:a16="http://schemas.microsoft.com/office/drawing/2014/main" id="{BBD5DB13-9DDD-4D01-9CD0-FF5BC6EE8FB7}"/>
              </a:ext>
            </a:extLst>
          </p:cNvPr>
          <p:cNvSpPr>
            <a:spLocks/>
          </p:cNvSpPr>
          <p:nvPr userDrawn="1"/>
        </p:nvSpPr>
        <p:spPr bwMode="auto">
          <a:xfrm>
            <a:off x="3116263" y="6200775"/>
            <a:ext cx="223838" cy="396875"/>
          </a:xfrm>
          <a:custGeom>
            <a:avLst/>
            <a:gdLst>
              <a:gd name="T0" fmla="*/ 101 w 141"/>
              <a:gd name="T1" fmla="*/ 0 h 250"/>
              <a:gd name="T2" fmla="*/ 0 w 141"/>
              <a:gd name="T3" fmla="*/ 165 h 250"/>
              <a:gd name="T4" fmla="*/ 77 w 141"/>
              <a:gd name="T5" fmla="*/ 101 h 250"/>
              <a:gd name="T6" fmla="*/ 141 w 141"/>
              <a:gd name="T7" fmla="*/ 250 h 250"/>
              <a:gd name="T8" fmla="*/ 77 w 141"/>
              <a:gd name="T9" fmla="*/ 101 h 250"/>
              <a:gd name="T10" fmla="*/ 116 w 141"/>
              <a:gd name="T11" fmla="*/ 95 h 250"/>
              <a:gd name="T12" fmla="*/ 101 w 141"/>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141" h="250">
                <a:moveTo>
                  <a:pt x="101" y="0"/>
                </a:moveTo>
                <a:lnTo>
                  <a:pt x="0" y="165"/>
                </a:lnTo>
                <a:lnTo>
                  <a:pt x="77" y="101"/>
                </a:lnTo>
                <a:lnTo>
                  <a:pt x="141" y="250"/>
                </a:lnTo>
                <a:lnTo>
                  <a:pt x="77" y="101"/>
                </a:lnTo>
                <a:lnTo>
                  <a:pt x="116" y="95"/>
                </a:lnTo>
                <a:lnTo>
                  <a:pt x="1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13" name="Freeform 1197">
            <a:extLst>
              <a:ext uri="{FF2B5EF4-FFF2-40B4-BE49-F238E27FC236}">
                <a16:creationId xmlns:a16="http://schemas.microsoft.com/office/drawing/2014/main" id="{6E214DDC-158D-4433-A6B0-1DD558048E42}"/>
              </a:ext>
            </a:extLst>
          </p:cNvPr>
          <p:cNvSpPr>
            <a:spLocks/>
          </p:cNvSpPr>
          <p:nvPr userDrawn="1"/>
        </p:nvSpPr>
        <p:spPr bwMode="auto">
          <a:xfrm>
            <a:off x="3276601" y="5959475"/>
            <a:ext cx="434975" cy="392113"/>
          </a:xfrm>
          <a:custGeom>
            <a:avLst/>
            <a:gdLst>
              <a:gd name="T0" fmla="*/ 157 w 274"/>
              <a:gd name="T1" fmla="*/ 0 h 247"/>
              <a:gd name="T2" fmla="*/ 48 w 274"/>
              <a:gd name="T3" fmla="*/ 73 h 247"/>
              <a:gd name="T4" fmla="*/ 0 w 274"/>
              <a:gd name="T5" fmla="*/ 152 h 247"/>
              <a:gd name="T6" fmla="*/ 15 w 274"/>
              <a:gd name="T7" fmla="*/ 247 h 247"/>
              <a:gd name="T8" fmla="*/ 274 w 274"/>
              <a:gd name="T9" fmla="*/ 207 h 247"/>
              <a:gd name="T10" fmla="*/ 157 w 274"/>
              <a:gd name="T11" fmla="*/ 0 h 247"/>
            </a:gdLst>
            <a:ahLst/>
            <a:cxnLst>
              <a:cxn ang="0">
                <a:pos x="T0" y="T1"/>
              </a:cxn>
              <a:cxn ang="0">
                <a:pos x="T2" y="T3"/>
              </a:cxn>
              <a:cxn ang="0">
                <a:pos x="T4" y="T5"/>
              </a:cxn>
              <a:cxn ang="0">
                <a:pos x="T6" y="T7"/>
              </a:cxn>
              <a:cxn ang="0">
                <a:pos x="T8" y="T9"/>
              </a:cxn>
              <a:cxn ang="0">
                <a:pos x="T10" y="T11"/>
              </a:cxn>
            </a:cxnLst>
            <a:rect l="0" t="0" r="r" b="b"/>
            <a:pathLst>
              <a:path w="274" h="247">
                <a:moveTo>
                  <a:pt x="157" y="0"/>
                </a:moveTo>
                <a:lnTo>
                  <a:pt x="48" y="73"/>
                </a:lnTo>
                <a:lnTo>
                  <a:pt x="0" y="152"/>
                </a:lnTo>
                <a:lnTo>
                  <a:pt x="15" y="247"/>
                </a:lnTo>
                <a:lnTo>
                  <a:pt x="274" y="207"/>
                </a:lnTo>
                <a:lnTo>
                  <a:pt x="157" y="0"/>
                </a:lnTo>
                <a:close/>
              </a:path>
            </a:pathLst>
          </a:custGeom>
          <a:solidFill>
            <a:srgbClr val="5A99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14" name="Freeform 1198">
            <a:extLst>
              <a:ext uri="{FF2B5EF4-FFF2-40B4-BE49-F238E27FC236}">
                <a16:creationId xmlns:a16="http://schemas.microsoft.com/office/drawing/2014/main" id="{A8BADEDA-717C-4F24-ACA5-9EE42A1412AF}"/>
              </a:ext>
            </a:extLst>
          </p:cNvPr>
          <p:cNvSpPr>
            <a:spLocks/>
          </p:cNvSpPr>
          <p:nvPr userDrawn="1"/>
        </p:nvSpPr>
        <p:spPr bwMode="auto">
          <a:xfrm>
            <a:off x="3276601" y="5959475"/>
            <a:ext cx="434975" cy="392113"/>
          </a:xfrm>
          <a:custGeom>
            <a:avLst/>
            <a:gdLst>
              <a:gd name="T0" fmla="*/ 157 w 274"/>
              <a:gd name="T1" fmla="*/ 0 h 247"/>
              <a:gd name="T2" fmla="*/ 48 w 274"/>
              <a:gd name="T3" fmla="*/ 73 h 247"/>
              <a:gd name="T4" fmla="*/ 0 w 274"/>
              <a:gd name="T5" fmla="*/ 152 h 247"/>
              <a:gd name="T6" fmla="*/ 15 w 274"/>
              <a:gd name="T7" fmla="*/ 247 h 247"/>
              <a:gd name="T8" fmla="*/ 274 w 274"/>
              <a:gd name="T9" fmla="*/ 207 h 247"/>
              <a:gd name="T10" fmla="*/ 157 w 274"/>
              <a:gd name="T11" fmla="*/ 0 h 247"/>
            </a:gdLst>
            <a:ahLst/>
            <a:cxnLst>
              <a:cxn ang="0">
                <a:pos x="T0" y="T1"/>
              </a:cxn>
              <a:cxn ang="0">
                <a:pos x="T2" y="T3"/>
              </a:cxn>
              <a:cxn ang="0">
                <a:pos x="T4" y="T5"/>
              </a:cxn>
              <a:cxn ang="0">
                <a:pos x="T6" y="T7"/>
              </a:cxn>
              <a:cxn ang="0">
                <a:pos x="T8" y="T9"/>
              </a:cxn>
              <a:cxn ang="0">
                <a:pos x="T10" y="T11"/>
              </a:cxn>
            </a:cxnLst>
            <a:rect l="0" t="0" r="r" b="b"/>
            <a:pathLst>
              <a:path w="274" h="247">
                <a:moveTo>
                  <a:pt x="157" y="0"/>
                </a:moveTo>
                <a:lnTo>
                  <a:pt x="48" y="73"/>
                </a:lnTo>
                <a:lnTo>
                  <a:pt x="0" y="152"/>
                </a:lnTo>
                <a:lnTo>
                  <a:pt x="15" y="247"/>
                </a:lnTo>
                <a:lnTo>
                  <a:pt x="274" y="207"/>
                </a:lnTo>
                <a:lnTo>
                  <a:pt x="1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15" name="Freeform 1199">
            <a:extLst>
              <a:ext uri="{FF2B5EF4-FFF2-40B4-BE49-F238E27FC236}">
                <a16:creationId xmlns:a16="http://schemas.microsoft.com/office/drawing/2014/main" id="{6A1A0E7B-9AC5-48D7-A707-89A778DFD949}"/>
              </a:ext>
            </a:extLst>
          </p:cNvPr>
          <p:cNvSpPr>
            <a:spLocks/>
          </p:cNvSpPr>
          <p:nvPr userDrawn="1"/>
        </p:nvSpPr>
        <p:spPr bwMode="auto">
          <a:xfrm>
            <a:off x="5976938" y="4817247"/>
            <a:ext cx="1260475" cy="1162050"/>
          </a:xfrm>
          <a:custGeom>
            <a:avLst/>
            <a:gdLst>
              <a:gd name="T0" fmla="*/ 87 w 794"/>
              <a:gd name="T1" fmla="*/ 0 h 732"/>
              <a:gd name="T2" fmla="*/ 0 w 794"/>
              <a:gd name="T3" fmla="*/ 732 h 732"/>
              <a:gd name="T4" fmla="*/ 645 w 794"/>
              <a:gd name="T5" fmla="*/ 495 h 732"/>
              <a:gd name="T6" fmla="*/ 794 w 794"/>
              <a:gd name="T7" fmla="*/ 599 h 732"/>
              <a:gd name="T8" fmla="*/ 87 w 794"/>
              <a:gd name="T9" fmla="*/ 0 h 732"/>
            </a:gdLst>
            <a:ahLst/>
            <a:cxnLst>
              <a:cxn ang="0">
                <a:pos x="T0" y="T1"/>
              </a:cxn>
              <a:cxn ang="0">
                <a:pos x="T2" y="T3"/>
              </a:cxn>
              <a:cxn ang="0">
                <a:pos x="T4" y="T5"/>
              </a:cxn>
              <a:cxn ang="0">
                <a:pos x="T6" y="T7"/>
              </a:cxn>
              <a:cxn ang="0">
                <a:pos x="T8" y="T9"/>
              </a:cxn>
            </a:cxnLst>
            <a:rect l="0" t="0" r="r" b="b"/>
            <a:pathLst>
              <a:path w="794" h="732">
                <a:moveTo>
                  <a:pt x="87" y="0"/>
                </a:moveTo>
                <a:lnTo>
                  <a:pt x="0" y="732"/>
                </a:lnTo>
                <a:lnTo>
                  <a:pt x="645" y="495"/>
                </a:lnTo>
                <a:lnTo>
                  <a:pt x="794" y="599"/>
                </a:lnTo>
                <a:lnTo>
                  <a:pt x="87" y="0"/>
                </a:lnTo>
                <a:close/>
              </a:path>
            </a:pathLst>
          </a:custGeom>
          <a:solidFill>
            <a:srgbClr val="7DBD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16" name="Freeform 1200">
            <a:extLst>
              <a:ext uri="{FF2B5EF4-FFF2-40B4-BE49-F238E27FC236}">
                <a16:creationId xmlns:a16="http://schemas.microsoft.com/office/drawing/2014/main" id="{E35401D4-6049-43C7-B18C-D7DDD67FA419}"/>
              </a:ext>
            </a:extLst>
          </p:cNvPr>
          <p:cNvSpPr>
            <a:spLocks/>
          </p:cNvSpPr>
          <p:nvPr userDrawn="1"/>
        </p:nvSpPr>
        <p:spPr bwMode="auto">
          <a:xfrm>
            <a:off x="5976938" y="4808538"/>
            <a:ext cx="1260475" cy="1162050"/>
          </a:xfrm>
          <a:custGeom>
            <a:avLst/>
            <a:gdLst>
              <a:gd name="T0" fmla="*/ 87 w 794"/>
              <a:gd name="T1" fmla="*/ 0 h 732"/>
              <a:gd name="T2" fmla="*/ 0 w 794"/>
              <a:gd name="T3" fmla="*/ 732 h 732"/>
              <a:gd name="T4" fmla="*/ 645 w 794"/>
              <a:gd name="T5" fmla="*/ 495 h 732"/>
              <a:gd name="T6" fmla="*/ 794 w 794"/>
              <a:gd name="T7" fmla="*/ 599 h 732"/>
              <a:gd name="T8" fmla="*/ 87 w 794"/>
              <a:gd name="T9" fmla="*/ 0 h 732"/>
            </a:gdLst>
            <a:ahLst/>
            <a:cxnLst>
              <a:cxn ang="0">
                <a:pos x="T0" y="T1"/>
              </a:cxn>
              <a:cxn ang="0">
                <a:pos x="T2" y="T3"/>
              </a:cxn>
              <a:cxn ang="0">
                <a:pos x="T4" y="T5"/>
              </a:cxn>
              <a:cxn ang="0">
                <a:pos x="T6" y="T7"/>
              </a:cxn>
              <a:cxn ang="0">
                <a:pos x="T8" y="T9"/>
              </a:cxn>
            </a:cxnLst>
            <a:rect l="0" t="0" r="r" b="b"/>
            <a:pathLst>
              <a:path w="794" h="732">
                <a:moveTo>
                  <a:pt x="87" y="0"/>
                </a:moveTo>
                <a:lnTo>
                  <a:pt x="0" y="732"/>
                </a:lnTo>
                <a:lnTo>
                  <a:pt x="645" y="495"/>
                </a:lnTo>
                <a:lnTo>
                  <a:pt x="794" y="599"/>
                </a:lnTo>
                <a:lnTo>
                  <a:pt x="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17" name="Freeform 1201">
            <a:extLst>
              <a:ext uri="{FF2B5EF4-FFF2-40B4-BE49-F238E27FC236}">
                <a16:creationId xmlns:a16="http://schemas.microsoft.com/office/drawing/2014/main" id="{30C86A06-7D68-41D4-B889-29E86F6B0BB8}"/>
              </a:ext>
            </a:extLst>
          </p:cNvPr>
          <p:cNvSpPr>
            <a:spLocks/>
          </p:cNvSpPr>
          <p:nvPr userDrawn="1"/>
        </p:nvSpPr>
        <p:spPr bwMode="auto">
          <a:xfrm>
            <a:off x="4910910" y="4817247"/>
            <a:ext cx="1212850" cy="1438275"/>
          </a:xfrm>
          <a:custGeom>
            <a:avLst/>
            <a:gdLst>
              <a:gd name="T0" fmla="*/ 764 w 764"/>
              <a:gd name="T1" fmla="*/ 0 h 906"/>
              <a:gd name="T2" fmla="*/ 0 w 764"/>
              <a:gd name="T3" fmla="*/ 730 h 906"/>
              <a:gd name="T4" fmla="*/ 87 w 764"/>
              <a:gd name="T5" fmla="*/ 773 h 906"/>
              <a:gd name="T6" fmla="*/ 184 w 764"/>
              <a:gd name="T7" fmla="*/ 688 h 906"/>
              <a:gd name="T8" fmla="*/ 270 w 764"/>
              <a:gd name="T9" fmla="*/ 862 h 906"/>
              <a:gd name="T10" fmla="*/ 294 w 764"/>
              <a:gd name="T11" fmla="*/ 873 h 906"/>
              <a:gd name="T12" fmla="*/ 292 w 764"/>
              <a:gd name="T13" fmla="*/ 906 h 906"/>
              <a:gd name="T14" fmla="*/ 294 w 764"/>
              <a:gd name="T15" fmla="*/ 873 h 906"/>
              <a:gd name="T16" fmla="*/ 350 w 764"/>
              <a:gd name="T17" fmla="*/ 853 h 906"/>
              <a:gd name="T18" fmla="*/ 764 w 764"/>
              <a:gd name="T19"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906">
                <a:moveTo>
                  <a:pt x="764" y="0"/>
                </a:moveTo>
                <a:lnTo>
                  <a:pt x="0" y="730"/>
                </a:lnTo>
                <a:lnTo>
                  <a:pt x="87" y="773"/>
                </a:lnTo>
                <a:lnTo>
                  <a:pt x="184" y="688"/>
                </a:lnTo>
                <a:lnTo>
                  <a:pt x="270" y="862"/>
                </a:lnTo>
                <a:lnTo>
                  <a:pt x="294" y="873"/>
                </a:lnTo>
                <a:lnTo>
                  <a:pt x="292" y="906"/>
                </a:lnTo>
                <a:lnTo>
                  <a:pt x="294" y="873"/>
                </a:lnTo>
                <a:lnTo>
                  <a:pt x="350" y="853"/>
                </a:lnTo>
                <a:lnTo>
                  <a:pt x="764" y="0"/>
                </a:lnTo>
                <a:close/>
              </a:path>
            </a:pathLst>
          </a:custGeom>
          <a:solidFill>
            <a:srgbClr val="9EC9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18" name="Freeform 1202">
            <a:extLst>
              <a:ext uri="{FF2B5EF4-FFF2-40B4-BE49-F238E27FC236}">
                <a16:creationId xmlns:a16="http://schemas.microsoft.com/office/drawing/2014/main" id="{AC8FC4C0-FEDA-40CC-B82D-240AF2268267}"/>
              </a:ext>
            </a:extLst>
          </p:cNvPr>
          <p:cNvSpPr>
            <a:spLocks/>
          </p:cNvSpPr>
          <p:nvPr userDrawn="1"/>
        </p:nvSpPr>
        <p:spPr bwMode="auto">
          <a:xfrm>
            <a:off x="4902201" y="4808538"/>
            <a:ext cx="1212850" cy="1438275"/>
          </a:xfrm>
          <a:custGeom>
            <a:avLst/>
            <a:gdLst>
              <a:gd name="T0" fmla="*/ 764 w 764"/>
              <a:gd name="T1" fmla="*/ 0 h 906"/>
              <a:gd name="T2" fmla="*/ 0 w 764"/>
              <a:gd name="T3" fmla="*/ 730 h 906"/>
              <a:gd name="T4" fmla="*/ 87 w 764"/>
              <a:gd name="T5" fmla="*/ 773 h 906"/>
              <a:gd name="T6" fmla="*/ 184 w 764"/>
              <a:gd name="T7" fmla="*/ 688 h 906"/>
              <a:gd name="T8" fmla="*/ 270 w 764"/>
              <a:gd name="T9" fmla="*/ 862 h 906"/>
              <a:gd name="T10" fmla="*/ 294 w 764"/>
              <a:gd name="T11" fmla="*/ 873 h 906"/>
              <a:gd name="T12" fmla="*/ 292 w 764"/>
              <a:gd name="T13" fmla="*/ 906 h 906"/>
              <a:gd name="T14" fmla="*/ 294 w 764"/>
              <a:gd name="T15" fmla="*/ 873 h 906"/>
              <a:gd name="T16" fmla="*/ 350 w 764"/>
              <a:gd name="T17" fmla="*/ 853 h 906"/>
              <a:gd name="T18" fmla="*/ 764 w 764"/>
              <a:gd name="T19"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906">
                <a:moveTo>
                  <a:pt x="764" y="0"/>
                </a:moveTo>
                <a:lnTo>
                  <a:pt x="0" y="730"/>
                </a:lnTo>
                <a:lnTo>
                  <a:pt x="87" y="773"/>
                </a:lnTo>
                <a:lnTo>
                  <a:pt x="184" y="688"/>
                </a:lnTo>
                <a:lnTo>
                  <a:pt x="270" y="862"/>
                </a:lnTo>
                <a:lnTo>
                  <a:pt x="294" y="873"/>
                </a:lnTo>
                <a:lnTo>
                  <a:pt x="292" y="906"/>
                </a:lnTo>
                <a:lnTo>
                  <a:pt x="294" y="873"/>
                </a:lnTo>
                <a:lnTo>
                  <a:pt x="350" y="853"/>
                </a:lnTo>
                <a:lnTo>
                  <a:pt x="7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19" name="Freeform 1203">
            <a:extLst>
              <a:ext uri="{FF2B5EF4-FFF2-40B4-BE49-F238E27FC236}">
                <a16:creationId xmlns:a16="http://schemas.microsoft.com/office/drawing/2014/main" id="{4C8F4BB0-B551-41A6-91CA-43DFE2507279}"/>
              </a:ext>
            </a:extLst>
          </p:cNvPr>
          <p:cNvSpPr>
            <a:spLocks/>
          </p:cNvSpPr>
          <p:nvPr userDrawn="1"/>
        </p:nvSpPr>
        <p:spPr bwMode="auto">
          <a:xfrm>
            <a:off x="5040313" y="5900738"/>
            <a:ext cx="290513" cy="276225"/>
          </a:xfrm>
          <a:custGeom>
            <a:avLst/>
            <a:gdLst>
              <a:gd name="T0" fmla="*/ 97 w 183"/>
              <a:gd name="T1" fmla="*/ 0 h 174"/>
              <a:gd name="T2" fmla="*/ 0 w 183"/>
              <a:gd name="T3" fmla="*/ 85 h 174"/>
              <a:gd name="T4" fmla="*/ 183 w 183"/>
              <a:gd name="T5" fmla="*/ 174 h 174"/>
              <a:gd name="T6" fmla="*/ 97 w 183"/>
              <a:gd name="T7" fmla="*/ 0 h 174"/>
            </a:gdLst>
            <a:ahLst/>
            <a:cxnLst>
              <a:cxn ang="0">
                <a:pos x="T0" y="T1"/>
              </a:cxn>
              <a:cxn ang="0">
                <a:pos x="T2" y="T3"/>
              </a:cxn>
              <a:cxn ang="0">
                <a:pos x="T4" y="T5"/>
              </a:cxn>
              <a:cxn ang="0">
                <a:pos x="T6" y="T7"/>
              </a:cxn>
            </a:cxnLst>
            <a:rect l="0" t="0" r="r" b="b"/>
            <a:pathLst>
              <a:path w="183" h="174">
                <a:moveTo>
                  <a:pt x="97" y="0"/>
                </a:moveTo>
                <a:lnTo>
                  <a:pt x="0" y="85"/>
                </a:lnTo>
                <a:lnTo>
                  <a:pt x="183" y="174"/>
                </a:lnTo>
                <a:lnTo>
                  <a:pt x="97" y="0"/>
                </a:lnTo>
                <a:close/>
              </a:path>
            </a:pathLst>
          </a:custGeom>
          <a:solidFill>
            <a:srgbClr val="6BA2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20" name="Freeform 1204">
            <a:extLst>
              <a:ext uri="{FF2B5EF4-FFF2-40B4-BE49-F238E27FC236}">
                <a16:creationId xmlns:a16="http://schemas.microsoft.com/office/drawing/2014/main" id="{AC7E63B2-831D-421C-9F4D-12142303B80F}"/>
              </a:ext>
            </a:extLst>
          </p:cNvPr>
          <p:cNvSpPr>
            <a:spLocks/>
          </p:cNvSpPr>
          <p:nvPr userDrawn="1"/>
        </p:nvSpPr>
        <p:spPr bwMode="auto">
          <a:xfrm>
            <a:off x="5040313" y="5900738"/>
            <a:ext cx="290513" cy="276225"/>
          </a:xfrm>
          <a:custGeom>
            <a:avLst/>
            <a:gdLst>
              <a:gd name="T0" fmla="*/ 97 w 183"/>
              <a:gd name="T1" fmla="*/ 0 h 174"/>
              <a:gd name="T2" fmla="*/ 0 w 183"/>
              <a:gd name="T3" fmla="*/ 85 h 174"/>
              <a:gd name="T4" fmla="*/ 183 w 183"/>
              <a:gd name="T5" fmla="*/ 174 h 174"/>
              <a:gd name="T6" fmla="*/ 97 w 183"/>
              <a:gd name="T7" fmla="*/ 0 h 174"/>
            </a:gdLst>
            <a:ahLst/>
            <a:cxnLst>
              <a:cxn ang="0">
                <a:pos x="T0" y="T1"/>
              </a:cxn>
              <a:cxn ang="0">
                <a:pos x="T2" y="T3"/>
              </a:cxn>
              <a:cxn ang="0">
                <a:pos x="T4" y="T5"/>
              </a:cxn>
              <a:cxn ang="0">
                <a:pos x="T6" y="T7"/>
              </a:cxn>
            </a:cxnLst>
            <a:rect l="0" t="0" r="r" b="b"/>
            <a:pathLst>
              <a:path w="183" h="174">
                <a:moveTo>
                  <a:pt x="97" y="0"/>
                </a:moveTo>
                <a:lnTo>
                  <a:pt x="0" y="85"/>
                </a:lnTo>
                <a:lnTo>
                  <a:pt x="183" y="174"/>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21" name="Freeform 1205">
            <a:extLst>
              <a:ext uri="{FF2B5EF4-FFF2-40B4-BE49-F238E27FC236}">
                <a16:creationId xmlns:a16="http://schemas.microsoft.com/office/drawing/2014/main" id="{C2390BFC-0AE7-48CC-A887-271D3D53C4AA}"/>
              </a:ext>
            </a:extLst>
          </p:cNvPr>
          <p:cNvSpPr>
            <a:spLocks/>
          </p:cNvSpPr>
          <p:nvPr userDrawn="1"/>
        </p:nvSpPr>
        <p:spPr bwMode="auto">
          <a:xfrm>
            <a:off x="5457826" y="4825956"/>
            <a:ext cx="657225" cy="1354138"/>
          </a:xfrm>
          <a:custGeom>
            <a:avLst/>
            <a:gdLst>
              <a:gd name="T0" fmla="*/ 414 w 414"/>
              <a:gd name="T1" fmla="*/ 0 h 853"/>
              <a:gd name="T2" fmla="*/ 0 w 414"/>
              <a:gd name="T3" fmla="*/ 853 h 853"/>
              <a:gd name="T4" fmla="*/ 327 w 414"/>
              <a:gd name="T5" fmla="*/ 732 h 853"/>
              <a:gd name="T6" fmla="*/ 414 w 414"/>
              <a:gd name="T7" fmla="*/ 0 h 853"/>
            </a:gdLst>
            <a:ahLst/>
            <a:cxnLst>
              <a:cxn ang="0">
                <a:pos x="T0" y="T1"/>
              </a:cxn>
              <a:cxn ang="0">
                <a:pos x="T2" y="T3"/>
              </a:cxn>
              <a:cxn ang="0">
                <a:pos x="T4" y="T5"/>
              </a:cxn>
              <a:cxn ang="0">
                <a:pos x="T6" y="T7"/>
              </a:cxn>
            </a:cxnLst>
            <a:rect l="0" t="0" r="r" b="b"/>
            <a:pathLst>
              <a:path w="414" h="853">
                <a:moveTo>
                  <a:pt x="414" y="0"/>
                </a:moveTo>
                <a:lnTo>
                  <a:pt x="0" y="853"/>
                </a:lnTo>
                <a:lnTo>
                  <a:pt x="327" y="732"/>
                </a:lnTo>
                <a:lnTo>
                  <a:pt x="414" y="0"/>
                </a:lnTo>
                <a:close/>
              </a:path>
            </a:pathLst>
          </a:custGeom>
          <a:solidFill>
            <a:srgbClr val="6EB8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22" name="Freeform 1206">
            <a:extLst>
              <a:ext uri="{FF2B5EF4-FFF2-40B4-BE49-F238E27FC236}">
                <a16:creationId xmlns:a16="http://schemas.microsoft.com/office/drawing/2014/main" id="{FE34B159-667F-487F-963A-0C140F316058}"/>
              </a:ext>
            </a:extLst>
          </p:cNvPr>
          <p:cNvSpPr>
            <a:spLocks/>
          </p:cNvSpPr>
          <p:nvPr userDrawn="1"/>
        </p:nvSpPr>
        <p:spPr bwMode="auto">
          <a:xfrm>
            <a:off x="5457826" y="4808538"/>
            <a:ext cx="657225" cy="1354138"/>
          </a:xfrm>
          <a:custGeom>
            <a:avLst/>
            <a:gdLst>
              <a:gd name="T0" fmla="*/ 414 w 414"/>
              <a:gd name="T1" fmla="*/ 0 h 853"/>
              <a:gd name="T2" fmla="*/ 0 w 414"/>
              <a:gd name="T3" fmla="*/ 853 h 853"/>
              <a:gd name="T4" fmla="*/ 327 w 414"/>
              <a:gd name="T5" fmla="*/ 732 h 853"/>
              <a:gd name="T6" fmla="*/ 414 w 414"/>
              <a:gd name="T7" fmla="*/ 0 h 853"/>
            </a:gdLst>
            <a:ahLst/>
            <a:cxnLst>
              <a:cxn ang="0">
                <a:pos x="T0" y="T1"/>
              </a:cxn>
              <a:cxn ang="0">
                <a:pos x="T2" y="T3"/>
              </a:cxn>
              <a:cxn ang="0">
                <a:pos x="T4" y="T5"/>
              </a:cxn>
              <a:cxn ang="0">
                <a:pos x="T6" y="T7"/>
              </a:cxn>
            </a:cxnLst>
            <a:rect l="0" t="0" r="r" b="b"/>
            <a:pathLst>
              <a:path w="414" h="853">
                <a:moveTo>
                  <a:pt x="414" y="0"/>
                </a:moveTo>
                <a:lnTo>
                  <a:pt x="0" y="853"/>
                </a:lnTo>
                <a:lnTo>
                  <a:pt x="327" y="732"/>
                </a:lnTo>
                <a:lnTo>
                  <a:pt x="4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23" name="Freeform 1207">
            <a:extLst>
              <a:ext uri="{FF2B5EF4-FFF2-40B4-BE49-F238E27FC236}">
                <a16:creationId xmlns:a16="http://schemas.microsoft.com/office/drawing/2014/main" id="{85FB322A-7B0F-44FF-A910-3CF7A5CB032F}"/>
              </a:ext>
            </a:extLst>
          </p:cNvPr>
          <p:cNvSpPr>
            <a:spLocks/>
          </p:cNvSpPr>
          <p:nvPr userDrawn="1"/>
        </p:nvSpPr>
        <p:spPr bwMode="auto">
          <a:xfrm>
            <a:off x="8145463" y="5710238"/>
            <a:ext cx="663575" cy="1166813"/>
          </a:xfrm>
          <a:custGeom>
            <a:avLst/>
            <a:gdLst>
              <a:gd name="T0" fmla="*/ 418 w 418"/>
              <a:gd name="T1" fmla="*/ 0 h 735"/>
              <a:gd name="T2" fmla="*/ 17 w 418"/>
              <a:gd name="T3" fmla="*/ 440 h 735"/>
              <a:gd name="T4" fmla="*/ 145 w 418"/>
              <a:gd name="T5" fmla="*/ 529 h 735"/>
              <a:gd name="T6" fmla="*/ 0 w 418"/>
              <a:gd name="T7" fmla="*/ 735 h 735"/>
              <a:gd name="T8" fmla="*/ 145 w 418"/>
              <a:gd name="T9" fmla="*/ 529 h 735"/>
              <a:gd name="T10" fmla="*/ 253 w 418"/>
              <a:gd name="T11" fmla="*/ 531 h 735"/>
              <a:gd name="T12" fmla="*/ 418 w 418"/>
              <a:gd name="T13" fmla="*/ 0 h 735"/>
            </a:gdLst>
            <a:ahLst/>
            <a:cxnLst>
              <a:cxn ang="0">
                <a:pos x="T0" y="T1"/>
              </a:cxn>
              <a:cxn ang="0">
                <a:pos x="T2" y="T3"/>
              </a:cxn>
              <a:cxn ang="0">
                <a:pos x="T4" y="T5"/>
              </a:cxn>
              <a:cxn ang="0">
                <a:pos x="T6" y="T7"/>
              </a:cxn>
              <a:cxn ang="0">
                <a:pos x="T8" y="T9"/>
              </a:cxn>
              <a:cxn ang="0">
                <a:pos x="T10" y="T11"/>
              </a:cxn>
              <a:cxn ang="0">
                <a:pos x="T12" y="T13"/>
              </a:cxn>
            </a:cxnLst>
            <a:rect l="0" t="0" r="r" b="b"/>
            <a:pathLst>
              <a:path w="418" h="735">
                <a:moveTo>
                  <a:pt x="418" y="0"/>
                </a:moveTo>
                <a:lnTo>
                  <a:pt x="17" y="440"/>
                </a:lnTo>
                <a:lnTo>
                  <a:pt x="145" y="529"/>
                </a:lnTo>
                <a:lnTo>
                  <a:pt x="0" y="735"/>
                </a:lnTo>
                <a:lnTo>
                  <a:pt x="145" y="529"/>
                </a:lnTo>
                <a:lnTo>
                  <a:pt x="253" y="531"/>
                </a:lnTo>
                <a:lnTo>
                  <a:pt x="418" y="0"/>
                </a:lnTo>
                <a:close/>
              </a:path>
            </a:pathLst>
          </a:custGeom>
          <a:solidFill>
            <a:srgbClr val="D3E4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24" name="Freeform 1208">
            <a:extLst>
              <a:ext uri="{FF2B5EF4-FFF2-40B4-BE49-F238E27FC236}">
                <a16:creationId xmlns:a16="http://schemas.microsoft.com/office/drawing/2014/main" id="{05779A3D-F80B-4A16-BEB0-FBD831F32A09}"/>
              </a:ext>
            </a:extLst>
          </p:cNvPr>
          <p:cNvSpPr>
            <a:spLocks/>
          </p:cNvSpPr>
          <p:nvPr userDrawn="1"/>
        </p:nvSpPr>
        <p:spPr bwMode="auto">
          <a:xfrm>
            <a:off x="8145463" y="5710238"/>
            <a:ext cx="663575" cy="1166813"/>
          </a:xfrm>
          <a:custGeom>
            <a:avLst/>
            <a:gdLst>
              <a:gd name="T0" fmla="*/ 418 w 418"/>
              <a:gd name="T1" fmla="*/ 0 h 735"/>
              <a:gd name="T2" fmla="*/ 17 w 418"/>
              <a:gd name="T3" fmla="*/ 440 h 735"/>
              <a:gd name="T4" fmla="*/ 145 w 418"/>
              <a:gd name="T5" fmla="*/ 529 h 735"/>
              <a:gd name="T6" fmla="*/ 0 w 418"/>
              <a:gd name="T7" fmla="*/ 735 h 735"/>
              <a:gd name="T8" fmla="*/ 145 w 418"/>
              <a:gd name="T9" fmla="*/ 529 h 735"/>
              <a:gd name="T10" fmla="*/ 253 w 418"/>
              <a:gd name="T11" fmla="*/ 531 h 735"/>
              <a:gd name="T12" fmla="*/ 418 w 418"/>
              <a:gd name="T13" fmla="*/ 0 h 735"/>
            </a:gdLst>
            <a:ahLst/>
            <a:cxnLst>
              <a:cxn ang="0">
                <a:pos x="T0" y="T1"/>
              </a:cxn>
              <a:cxn ang="0">
                <a:pos x="T2" y="T3"/>
              </a:cxn>
              <a:cxn ang="0">
                <a:pos x="T4" y="T5"/>
              </a:cxn>
              <a:cxn ang="0">
                <a:pos x="T6" y="T7"/>
              </a:cxn>
              <a:cxn ang="0">
                <a:pos x="T8" y="T9"/>
              </a:cxn>
              <a:cxn ang="0">
                <a:pos x="T10" y="T11"/>
              </a:cxn>
              <a:cxn ang="0">
                <a:pos x="T12" y="T13"/>
              </a:cxn>
            </a:cxnLst>
            <a:rect l="0" t="0" r="r" b="b"/>
            <a:pathLst>
              <a:path w="418" h="735">
                <a:moveTo>
                  <a:pt x="418" y="0"/>
                </a:moveTo>
                <a:lnTo>
                  <a:pt x="17" y="440"/>
                </a:lnTo>
                <a:lnTo>
                  <a:pt x="145" y="529"/>
                </a:lnTo>
                <a:lnTo>
                  <a:pt x="0" y="735"/>
                </a:lnTo>
                <a:lnTo>
                  <a:pt x="145" y="529"/>
                </a:lnTo>
                <a:lnTo>
                  <a:pt x="253" y="531"/>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25" name="Freeform 1209">
            <a:extLst>
              <a:ext uri="{FF2B5EF4-FFF2-40B4-BE49-F238E27FC236}">
                <a16:creationId xmlns:a16="http://schemas.microsoft.com/office/drawing/2014/main" id="{82562505-A769-4DCA-9D00-955C18D612B8}"/>
              </a:ext>
            </a:extLst>
          </p:cNvPr>
          <p:cNvSpPr>
            <a:spLocks/>
          </p:cNvSpPr>
          <p:nvPr userDrawn="1"/>
        </p:nvSpPr>
        <p:spPr bwMode="auto">
          <a:xfrm>
            <a:off x="7656513" y="5710238"/>
            <a:ext cx="1152525" cy="698500"/>
          </a:xfrm>
          <a:custGeom>
            <a:avLst/>
            <a:gdLst>
              <a:gd name="T0" fmla="*/ 726 w 726"/>
              <a:gd name="T1" fmla="*/ 0 h 440"/>
              <a:gd name="T2" fmla="*/ 0 w 726"/>
              <a:gd name="T3" fmla="*/ 214 h 440"/>
              <a:gd name="T4" fmla="*/ 325 w 726"/>
              <a:gd name="T5" fmla="*/ 440 h 440"/>
              <a:gd name="T6" fmla="*/ 726 w 726"/>
              <a:gd name="T7" fmla="*/ 0 h 440"/>
            </a:gdLst>
            <a:ahLst/>
            <a:cxnLst>
              <a:cxn ang="0">
                <a:pos x="T0" y="T1"/>
              </a:cxn>
              <a:cxn ang="0">
                <a:pos x="T2" y="T3"/>
              </a:cxn>
              <a:cxn ang="0">
                <a:pos x="T4" y="T5"/>
              </a:cxn>
              <a:cxn ang="0">
                <a:pos x="T6" y="T7"/>
              </a:cxn>
            </a:cxnLst>
            <a:rect l="0" t="0" r="r" b="b"/>
            <a:pathLst>
              <a:path w="726" h="440">
                <a:moveTo>
                  <a:pt x="726" y="0"/>
                </a:moveTo>
                <a:lnTo>
                  <a:pt x="0" y="214"/>
                </a:lnTo>
                <a:lnTo>
                  <a:pt x="325" y="440"/>
                </a:lnTo>
                <a:lnTo>
                  <a:pt x="726" y="0"/>
                </a:lnTo>
                <a:close/>
              </a:path>
            </a:pathLst>
          </a:custGeom>
          <a:solidFill>
            <a:srgbClr val="B9D7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26" name="Freeform 1210">
            <a:extLst>
              <a:ext uri="{FF2B5EF4-FFF2-40B4-BE49-F238E27FC236}">
                <a16:creationId xmlns:a16="http://schemas.microsoft.com/office/drawing/2014/main" id="{8A8BB1BD-69E2-4049-A3C0-BDDB9E0F6D55}"/>
              </a:ext>
            </a:extLst>
          </p:cNvPr>
          <p:cNvSpPr>
            <a:spLocks/>
          </p:cNvSpPr>
          <p:nvPr userDrawn="1"/>
        </p:nvSpPr>
        <p:spPr bwMode="auto">
          <a:xfrm>
            <a:off x="7656513" y="5710238"/>
            <a:ext cx="1152525" cy="698500"/>
          </a:xfrm>
          <a:custGeom>
            <a:avLst/>
            <a:gdLst>
              <a:gd name="T0" fmla="*/ 726 w 726"/>
              <a:gd name="T1" fmla="*/ 0 h 440"/>
              <a:gd name="T2" fmla="*/ 0 w 726"/>
              <a:gd name="T3" fmla="*/ 214 h 440"/>
              <a:gd name="T4" fmla="*/ 325 w 726"/>
              <a:gd name="T5" fmla="*/ 440 h 440"/>
              <a:gd name="T6" fmla="*/ 726 w 726"/>
              <a:gd name="T7" fmla="*/ 0 h 440"/>
            </a:gdLst>
            <a:ahLst/>
            <a:cxnLst>
              <a:cxn ang="0">
                <a:pos x="T0" y="T1"/>
              </a:cxn>
              <a:cxn ang="0">
                <a:pos x="T2" y="T3"/>
              </a:cxn>
              <a:cxn ang="0">
                <a:pos x="T4" y="T5"/>
              </a:cxn>
              <a:cxn ang="0">
                <a:pos x="T6" y="T7"/>
              </a:cxn>
            </a:cxnLst>
            <a:rect l="0" t="0" r="r" b="b"/>
            <a:pathLst>
              <a:path w="726" h="440">
                <a:moveTo>
                  <a:pt x="726" y="0"/>
                </a:moveTo>
                <a:lnTo>
                  <a:pt x="0" y="214"/>
                </a:lnTo>
                <a:lnTo>
                  <a:pt x="325" y="440"/>
                </a:lnTo>
                <a:lnTo>
                  <a:pt x="7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27" name="Freeform 1211">
            <a:extLst>
              <a:ext uri="{FF2B5EF4-FFF2-40B4-BE49-F238E27FC236}">
                <a16:creationId xmlns:a16="http://schemas.microsoft.com/office/drawing/2014/main" id="{A312FEC0-EF26-42D8-82D0-D925C4C2FB48}"/>
              </a:ext>
            </a:extLst>
          </p:cNvPr>
          <p:cNvSpPr>
            <a:spLocks/>
          </p:cNvSpPr>
          <p:nvPr userDrawn="1"/>
        </p:nvSpPr>
        <p:spPr bwMode="auto">
          <a:xfrm>
            <a:off x="1539876" y="5911850"/>
            <a:ext cx="109538" cy="125413"/>
          </a:xfrm>
          <a:custGeom>
            <a:avLst/>
            <a:gdLst>
              <a:gd name="T0" fmla="*/ 41 w 69"/>
              <a:gd name="T1" fmla="*/ 0 h 79"/>
              <a:gd name="T2" fmla="*/ 0 w 69"/>
              <a:gd name="T3" fmla="*/ 34 h 79"/>
              <a:gd name="T4" fmla="*/ 69 w 69"/>
              <a:gd name="T5" fmla="*/ 79 h 79"/>
              <a:gd name="T6" fmla="*/ 41 w 69"/>
              <a:gd name="T7" fmla="*/ 0 h 79"/>
            </a:gdLst>
            <a:ahLst/>
            <a:cxnLst>
              <a:cxn ang="0">
                <a:pos x="T0" y="T1"/>
              </a:cxn>
              <a:cxn ang="0">
                <a:pos x="T2" y="T3"/>
              </a:cxn>
              <a:cxn ang="0">
                <a:pos x="T4" y="T5"/>
              </a:cxn>
              <a:cxn ang="0">
                <a:pos x="T6" y="T7"/>
              </a:cxn>
            </a:cxnLst>
            <a:rect l="0" t="0" r="r" b="b"/>
            <a:pathLst>
              <a:path w="69" h="79">
                <a:moveTo>
                  <a:pt x="41" y="0"/>
                </a:moveTo>
                <a:lnTo>
                  <a:pt x="0" y="34"/>
                </a:lnTo>
                <a:lnTo>
                  <a:pt x="69" y="79"/>
                </a:lnTo>
                <a:lnTo>
                  <a:pt x="41" y="0"/>
                </a:lnTo>
                <a:close/>
              </a:path>
            </a:pathLst>
          </a:custGeom>
          <a:solidFill>
            <a:srgbClr val="8AC1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28" name="Freeform 1212">
            <a:extLst>
              <a:ext uri="{FF2B5EF4-FFF2-40B4-BE49-F238E27FC236}">
                <a16:creationId xmlns:a16="http://schemas.microsoft.com/office/drawing/2014/main" id="{C09057E9-FF60-45F5-A12D-1C6734F240B1}"/>
              </a:ext>
            </a:extLst>
          </p:cNvPr>
          <p:cNvSpPr>
            <a:spLocks/>
          </p:cNvSpPr>
          <p:nvPr userDrawn="1"/>
        </p:nvSpPr>
        <p:spPr bwMode="auto">
          <a:xfrm>
            <a:off x="1539876" y="5911850"/>
            <a:ext cx="109538" cy="125413"/>
          </a:xfrm>
          <a:custGeom>
            <a:avLst/>
            <a:gdLst>
              <a:gd name="T0" fmla="*/ 41 w 69"/>
              <a:gd name="T1" fmla="*/ 0 h 79"/>
              <a:gd name="T2" fmla="*/ 0 w 69"/>
              <a:gd name="T3" fmla="*/ 34 h 79"/>
              <a:gd name="T4" fmla="*/ 69 w 69"/>
              <a:gd name="T5" fmla="*/ 79 h 79"/>
              <a:gd name="T6" fmla="*/ 41 w 69"/>
              <a:gd name="T7" fmla="*/ 0 h 79"/>
            </a:gdLst>
            <a:ahLst/>
            <a:cxnLst>
              <a:cxn ang="0">
                <a:pos x="T0" y="T1"/>
              </a:cxn>
              <a:cxn ang="0">
                <a:pos x="T2" y="T3"/>
              </a:cxn>
              <a:cxn ang="0">
                <a:pos x="T4" y="T5"/>
              </a:cxn>
              <a:cxn ang="0">
                <a:pos x="T6" y="T7"/>
              </a:cxn>
            </a:cxnLst>
            <a:rect l="0" t="0" r="r" b="b"/>
            <a:pathLst>
              <a:path w="69" h="79">
                <a:moveTo>
                  <a:pt x="41" y="0"/>
                </a:moveTo>
                <a:lnTo>
                  <a:pt x="0" y="34"/>
                </a:lnTo>
                <a:lnTo>
                  <a:pt x="69" y="79"/>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29" name="Freeform 1213">
            <a:extLst>
              <a:ext uri="{FF2B5EF4-FFF2-40B4-BE49-F238E27FC236}">
                <a16:creationId xmlns:a16="http://schemas.microsoft.com/office/drawing/2014/main" id="{F11EDE8E-20F8-4D97-83D2-7632FA6BA7BB}"/>
              </a:ext>
            </a:extLst>
          </p:cNvPr>
          <p:cNvSpPr>
            <a:spLocks/>
          </p:cNvSpPr>
          <p:nvPr userDrawn="1"/>
        </p:nvSpPr>
        <p:spPr bwMode="auto">
          <a:xfrm>
            <a:off x="1736726" y="6384925"/>
            <a:ext cx="115888" cy="255588"/>
          </a:xfrm>
          <a:custGeom>
            <a:avLst/>
            <a:gdLst>
              <a:gd name="T0" fmla="*/ 23 w 73"/>
              <a:gd name="T1" fmla="*/ 0 h 161"/>
              <a:gd name="T2" fmla="*/ 0 w 73"/>
              <a:gd name="T3" fmla="*/ 155 h 161"/>
              <a:gd name="T4" fmla="*/ 23 w 73"/>
              <a:gd name="T5" fmla="*/ 161 h 161"/>
              <a:gd name="T6" fmla="*/ 73 w 73"/>
              <a:gd name="T7" fmla="*/ 142 h 161"/>
              <a:gd name="T8" fmla="*/ 23 w 73"/>
              <a:gd name="T9" fmla="*/ 0 h 161"/>
            </a:gdLst>
            <a:ahLst/>
            <a:cxnLst>
              <a:cxn ang="0">
                <a:pos x="T0" y="T1"/>
              </a:cxn>
              <a:cxn ang="0">
                <a:pos x="T2" y="T3"/>
              </a:cxn>
              <a:cxn ang="0">
                <a:pos x="T4" y="T5"/>
              </a:cxn>
              <a:cxn ang="0">
                <a:pos x="T6" y="T7"/>
              </a:cxn>
              <a:cxn ang="0">
                <a:pos x="T8" y="T9"/>
              </a:cxn>
            </a:cxnLst>
            <a:rect l="0" t="0" r="r" b="b"/>
            <a:pathLst>
              <a:path w="73" h="161">
                <a:moveTo>
                  <a:pt x="23" y="0"/>
                </a:moveTo>
                <a:lnTo>
                  <a:pt x="0" y="155"/>
                </a:lnTo>
                <a:lnTo>
                  <a:pt x="23" y="161"/>
                </a:lnTo>
                <a:lnTo>
                  <a:pt x="73" y="142"/>
                </a:lnTo>
                <a:lnTo>
                  <a:pt x="23" y="0"/>
                </a:lnTo>
                <a:close/>
              </a:path>
            </a:pathLst>
          </a:custGeom>
          <a:solidFill>
            <a:srgbClr val="559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30" name="Freeform 1214">
            <a:extLst>
              <a:ext uri="{FF2B5EF4-FFF2-40B4-BE49-F238E27FC236}">
                <a16:creationId xmlns:a16="http://schemas.microsoft.com/office/drawing/2014/main" id="{3C43E90A-293A-44FC-8BB4-4C83DE07CCAC}"/>
              </a:ext>
            </a:extLst>
          </p:cNvPr>
          <p:cNvSpPr>
            <a:spLocks/>
          </p:cNvSpPr>
          <p:nvPr userDrawn="1"/>
        </p:nvSpPr>
        <p:spPr bwMode="auto">
          <a:xfrm>
            <a:off x="1736726" y="6384925"/>
            <a:ext cx="115888" cy="255588"/>
          </a:xfrm>
          <a:custGeom>
            <a:avLst/>
            <a:gdLst>
              <a:gd name="T0" fmla="*/ 23 w 73"/>
              <a:gd name="T1" fmla="*/ 0 h 161"/>
              <a:gd name="T2" fmla="*/ 0 w 73"/>
              <a:gd name="T3" fmla="*/ 155 h 161"/>
              <a:gd name="T4" fmla="*/ 23 w 73"/>
              <a:gd name="T5" fmla="*/ 161 h 161"/>
              <a:gd name="T6" fmla="*/ 73 w 73"/>
              <a:gd name="T7" fmla="*/ 142 h 161"/>
              <a:gd name="T8" fmla="*/ 23 w 73"/>
              <a:gd name="T9" fmla="*/ 0 h 161"/>
            </a:gdLst>
            <a:ahLst/>
            <a:cxnLst>
              <a:cxn ang="0">
                <a:pos x="T0" y="T1"/>
              </a:cxn>
              <a:cxn ang="0">
                <a:pos x="T2" y="T3"/>
              </a:cxn>
              <a:cxn ang="0">
                <a:pos x="T4" y="T5"/>
              </a:cxn>
              <a:cxn ang="0">
                <a:pos x="T6" y="T7"/>
              </a:cxn>
              <a:cxn ang="0">
                <a:pos x="T8" y="T9"/>
              </a:cxn>
            </a:cxnLst>
            <a:rect l="0" t="0" r="r" b="b"/>
            <a:pathLst>
              <a:path w="73" h="161">
                <a:moveTo>
                  <a:pt x="23" y="0"/>
                </a:moveTo>
                <a:lnTo>
                  <a:pt x="0" y="155"/>
                </a:lnTo>
                <a:lnTo>
                  <a:pt x="23" y="161"/>
                </a:lnTo>
                <a:lnTo>
                  <a:pt x="73" y="142"/>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31" name="Freeform 1215">
            <a:extLst>
              <a:ext uri="{FF2B5EF4-FFF2-40B4-BE49-F238E27FC236}">
                <a16:creationId xmlns:a16="http://schemas.microsoft.com/office/drawing/2014/main" id="{8DB7EDA4-CD9D-438B-82D0-AE023C1C0B64}"/>
              </a:ext>
            </a:extLst>
          </p:cNvPr>
          <p:cNvSpPr>
            <a:spLocks/>
          </p:cNvSpPr>
          <p:nvPr userDrawn="1"/>
        </p:nvSpPr>
        <p:spPr bwMode="auto">
          <a:xfrm>
            <a:off x="1241426" y="5965825"/>
            <a:ext cx="531813" cy="665163"/>
          </a:xfrm>
          <a:custGeom>
            <a:avLst/>
            <a:gdLst>
              <a:gd name="T0" fmla="*/ 188 w 335"/>
              <a:gd name="T1" fmla="*/ 0 h 419"/>
              <a:gd name="T2" fmla="*/ 0 w 335"/>
              <a:gd name="T3" fmla="*/ 161 h 419"/>
              <a:gd name="T4" fmla="*/ 192 w 335"/>
              <a:gd name="T5" fmla="*/ 386 h 419"/>
              <a:gd name="T6" fmla="*/ 312 w 335"/>
              <a:gd name="T7" fmla="*/ 419 h 419"/>
              <a:gd name="T8" fmla="*/ 335 w 335"/>
              <a:gd name="T9" fmla="*/ 264 h 419"/>
              <a:gd name="T10" fmla="*/ 257 w 335"/>
              <a:gd name="T11" fmla="*/ 45 h 419"/>
              <a:gd name="T12" fmla="*/ 188 w 335"/>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335" h="419">
                <a:moveTo>
                  <a:pt x="188" y="0"/>
                </a:moveTo>
                <a:lnTo>
                  <a:pt x="0" y="161"/>
                </a:lnTo>
                <a:lnTo>
                  <a:pt x="192" y="386"/>
                </a:lnTo>
                <a:lnTo>
                  <a:pt x="312" y="419"/>
                </a:lnTo>
                <a:lnTo>
                  <a:pt x="335" y="264"/>
                </a:lnTo>
                <a:lnTo>
                  <a:pt x="257" y="45"/>
                </a:lnTo>
                <a:lnTo>
                  <a:pt x="188" y="0"/>
                </a:lnTo>
                <a:close/>
              </a:path>
            </a:pathLst>
          </a:custGeom>
          <a:solidFill>
            <a:srgbClr val="498E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32" name="Freeform 1216">
            <a:extLst>
              <a:ext uri="{FF2B5EF4-FFF2-40B4-BE49-F238E27FC236}">
                <a16:creationId xmlns:a16="http://schemas.microsoft.com/office/drawing/2014/main" id="{FF9BAAD0-FD54-4D2C-8B6E-38C1FFDA3D6F}"/>
              </a:ext>
            </a:extLst>
          </p:cNvPr>
          <p:cNvSpPr>
            <a:spLocks/>
          </p:cNvSpPr>
          <p:nvPr userDrawn="1"/>
        </p:nvSpPr>
        <p:spPr bwMode="auto">
          <a:xfrm>
            <a:off x="1241426" y="5965825"/>
            <a:ext cx="531813" cy="665163"/>
          </a:xfrm>
          <a:custGeom>
            <a:avLst/>
            <a:gdLst>
              <a:gd name="T0" fmla="*/ 188 w 335"/>
              <a:gd name="T1" fmla="*/ 0 h 419"/>
              <a:gd name="T2" fmla="*/ 0 w 335"/>
              <a:gd name="T3" fmla="*/ 161 h 419"/>
              <a:gd name="T4" fmla="*/ 192 w 335"/>
              <a:gd name="T5" fmla="*/ 386 h 419"/>
              <a:gd name="T6" fmla="*/ 312 w 335"/>
              <a:gd name="T7" fmla="*/ 419 h 419"/>
              <a:gd name="T8" fmla="*/ 335 w 335"/>
              <a:gd name="T9" fmla="*/ 264 h 419"/>
              <a:gd name="T10" fmla="*/ 257 w 335"/>
              <a:gd name="T11" fmla="*/ 45 h 419"/>
              <a:gd name="T12" fmla="*/ 188 w 335"/>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335" h="419">
                <a:moveTo>
                  <a:pt x="188" y="0"/>
                </a:moveTo>
                <a:lnTo>
                  <a:pt x="0" y="161"/>
                </a:lnTo>
                <a:lnTo>
                  <a:pt x="192" y="386"/>
                </a:lnTo>
                <a:lnTo>
                  <a:pt x="312" y="419"/>
                </a:lnTo>
                <a:lnTo>
                  <a:pt x="335" y="264"/>
                </a:lnTo>
                <a:lnTo>
                  <a:pt x="257" y="45"/>
                </a:lnTo>
                <a:lnTo>
                  <a:pt x="1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33" name="Freeform 1217">
            <a:extLst>
              <a:ext uri="{FF2B5EF4-FFF2-40B4-BE49-F238E27FC236}">
                <a16:creationId xmlns:a16="http://schemas.microsoft.com/office/drawing/2014/main" id="{E2BA42FA-E907-4765-90D6-2FF6426EE493}"/>
              </a:ext>
            </a:extLst>
          </p:cNvPr>
          <p:cNvSpPr>
            <a:spLocks/>
          </p:cNvSpPr>
          <p:nvPr userDrawn="1"/>
        </p:nvSpPr>
        <p:spPr bwMode="auto">
          <a:xfrm>
            <a:off x="847726" y="6221413"/>
            <a:ext cx="698500" cy="442913"/>
          </a:xfrm>
          <a:custGeom>
            <a:avLst/>
            <a:gdLst>
              <a:gd name="T0" fmla="*/ 248 w 440"/>
              <a:gd name="T1" fmla="*/ 0 h 279"/>
              <a:gd name="T2" fmla="*/ 0 w 440"/>
              <a:gd name="T3" fmla="*/ 210 h 279"/>
              <a:gd name="T4" fmla="*/ 82 w 440"/>
              <a:gd name="T5" fmla="*/ 231 h 279"/>
              <a:gd name="T6" fmla="*/ 274 w 440"/>
              <a:gd name="T7" fmla="*/ 179 h 279"/>
              <a:gd name="T8" fmla="*/ 272 w 440"/>
              <a:gd name="T9" fmla="*/ 279 h 279"/>
              <a:gd name="T10" fmla="*/ 272 w 440"/>
              <a:gd name="T11" fmla="*/ 279 h 279"/>
              <a:gd name="T12" fmla="*/ 274 w 440"/>
              <a:gd name="T13" fmla="*/ 179 h 279"/>
              <a:gd name="T14" fmla="*/ 440 w 440"/>
              <a:gd name="T15" fmla="*/ 225 h 279"/>
              <a:gd name="T16" fmla="*/ 248 w 440"/>
              <a:gd name="T1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279">
                <a:moveTo>
                  <a:pt x="248" y="0"/>
                </a:moveTo>
                <a:lnTo>
                  <a:pt x="0" y="210"/>
                </a:lnTo>
                <a:lnTo>
                  <a:pt x="82" y="231"/>
                </a:lnTo>
                <a:lnTo>
                  <a:pt x="274" y="179"/>
                </a:lnTo>
                <a:lnTo>
                  <a:pt x="272" y="279"/>
                </a:lnTo>
                <a:lnTo>
                  <a:pt x="272" y="279"/>
                </a:lnTo>
                <a:lnTo>
                  <a:pt x="274" y="179"/>
                </a:lnTo>
                <a:lnTo>
                  <a:pt x="440" y="225"/>
                </a:lnTo>
                <a:lnTo>
                  <a:pt x="248" y="0"/>
                </a:lnTo>
                <a:close/>
              </a:path>
            </a:pathLst>
          </a:custGeom>
          <a:solidFill>
            <a:srgbClr val="559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34" name="Freeform 1218">
            <a:extLst>
              <a:ext uri="{FF2B5EF4-FFF2-40B4-BE49-F238E27FC236}">
                <a16:creationId xmlns:a16="http://schemas.microsoft.com/office/drawing/2014/main" id="{D79CE900-3F86-46F6-9A4A-07BE6AC69B72}"/>
              </a:ext>
            </a:extLst>
          </p:cNvPr>
          <p:cNvSpPr>
            <a:spLocks/>
          </p:cNvSpPr>
          <p:nvPr userDrawn="1"/>
        </p:nvSpPr>
        <p:spPr bwMode="auto">
          <a:xfrm>
            <a:off x="847726" y="6221413"/>
            <a:ext cx="698500" cy="442913"/>
          </a:xfrm>
          <a:custGeom>
            <a:avLst/>
            <a:gdLst>
              <a:gd name="T0" fmla="*/ 248 w 440"/>
              <a:gd name="T1" fmla="*/ 0 h 279"/>
              <a:gd name="T2" fmla="*/ 0 w 440"/>
              <a:gd name="T3" fmla="*/ 210 h 279"/>
              <a:gd name="T4" fmla="*/ 82 w 440"/>
              <a:gd name="T5" fmla="*/ 231 h 279"/>
              <a:gd name="T6" fmla="*/ 274 w 440"/>
              <a:gd name="T7" fmla="*/ 179 h 279"/>
              <a:gd name="T8" fmla="*/ 272 w 440"/>
              <a:gd name="T9" fmla="*/ 279 h 279"/>
              <a:gd name="T10" fmla="*/ 272 w 440"/>
              <a:gd name="T11" fmla="*/ 279 h 279"/>
              <a:gd name="T12" fmla="*/ 274 w 440"/>
              <a:gd name="T13" fmla="*/ 179 h 279"/>
              <a:gd name="T14" fmla="*/ 440 w 440"/>
              <a:gd name="T15" fmla="*/ 225 h 279"/>
              <a:gd name="T16" fmla="*/ 248 w 440"/>
              <a:gd name="T1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279">
                <a:moveTo>
                  <a:pt x="248" y="0"/>
                </a:moveTo>
                <a:lnTo>
                  <a:pt x="0" y="210"/>
                </a:lnTo>
                <a:lnTo>
                  <a:pt x="82" y="231"/>
                </a:lnTo>
                <a:lnTo>
                  <a:pt x="274" y="179"/>
                </a:lnTo>
                <a:lnTo>
                  <a:pt x="272" y="279"/>
                </a:lnTo>
                <a:lnTo>
                  <a:pt x="272" y="279"/>
                </a:lnTo>
                <a:lnTo>
                  <a:pt x="274" y="179"/>
                </a:lnTo>
                <a:lnTo>
                  <a:pt x="440" y="225"/>
                </a:lnTo>
                <a:lnTo>
                  <a:pt x="2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35" name="Freeform 1219">
            <a:extLst>
              <a:ext uri="{FF2B5EF4-FFF2-40B4-BE49-F238E27FC236}">
                <a16:creationId xmlns:a16="http://schemas.microsoft.com/office/drawing/2014/main" id="{C9BE29E4-2977-463E-9DF3-D55900672938}"/>
              </a:ext>
            </a:extLst>
          </p:cNvPr>
          <p:cNvSpPr>
            <a:spLocks noEditPoints="1"/>
          </p:cNvSpPr>
          <p:nvPr userDrawn="1"/>
        </p:nvSpPr>
        <p:spPr bwMode="auto">
          <a:xfrm>
            <a:off x="823913" y="6554788"/>
            <a:ext cx="455613" cy="125413"/>
          </a:xfrm>
          <a:custGeom>
            <a:avLst/>
            <a:gdLst>
              <a:gd name="T0" fmla="*/ 287 w 287"/>
              <a:gd name="T1" fmla="*/ 69 h 79"/>
              <a:gd name="T2" fmla="*/ 287 w 287"/>
              <a:gd name="T3" fmla="*/ 79 h 79"/>
              <a:gd name="T4" fmla="*/ 287 w 287"/>
              <a:gd name="T5" fmla="*/ 79 h 79"/>
              <a:gd name="T6" fmla="*/ 287 w 287"/>
              <a:gd name="T7" fmla="*/ 69 h 79"/>
              <a:gd name="T8" fmla="*/ 287 w 287"/>
              <a:gd name="T9" fmla="*/ 69 h 79"/>
              <a:gd name="T10" fmla="*/ 15 w 287"/>
              <a:gd name="T11" fmla="*/ 0 h 79"/>
              <a:gd name="T12" fmla="*/ 0 w 287"/>
              <a:gd name="T13" fmla="*/ 13 h 79"/>
              <a:gd name="T14" fmla="*/ 24 w 287"/>
              <a:gd name="T15" fmla="*/ 41 h 79"/>
              <a:gd name="T16" fmla="*/ 97 w 287"/>
              <a:gd name="T17" fmla="*/ 21 h 79"/>
              <a:gd name="T18" fmla="*/ 15 w 287"/>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79">
                <a:moveTo>
                  <a:pt x="287" y="69"/>
                </a:moveTo>
                <a:lnTo>
                  <a:pt x="287" y="79"/>
                </a:lnTo>
                <a:lnTo>
                  <a:pt x="287" y="79"/>
                </a:lnTo>
                <a:lnTo>
                  <a:pt x="287" y="69"/>
                </a:lnTo>
                <a:lnTo>
                  <a:pt x="287" y="69"/>
                </a:lnTo>
                <a:close/>
                <a:moveTo>
                  <a:pt x="15" y="0"/>
                </a:moveTo>
                <a:lnTo>
                  <a:pt x="0" y="13"/>
                </a:lnTo>
                <a:lnTo>
                  <a:pt x="24" y="41"/>
                </a:lnTo>
                <a:lnTo>
                  <a:pt x="97" y="21"/>
                </a:lnTo>
                <a:lnTo>
                  <a:pt x="15" y="0"/>
                </a:lnTo>
                <a:close/>
              </a:path>
            </a:pathLst>
          </a:custGeom>
          <a:solidFill>
            <a:srgbClr val="438C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36" name="Freeform 1220">
            <a:extLst>
              <a:ext uri="{FF2B5EF4-FFF2-40B4-BE49-F238E27FC236}">
                <a16:creationId xmlns:a16="http://schemas.microsoft.com/office/drawing/2014/main" id="{18BED146-2EF7-40D4-B8F3-1B8E8FD5A120}"/>
              </a:ext>
            </a:extLst>
          </p:cNvPr>
          <p:cNvSpPr>
            <a:spLocks noEditPoints="1"/>
          </p:cNvSpPr>
          <p:nvPr userDrawn="1"/>
        </p:nvSpPr>
        <p:spPr bwMode="auto">
          <a:xfrm>
            <a:off x="823913" y="6554788"/>
            <a:ext cx="455613" cy="125413"/>
          </a:xfrm>
          <a:custGeom>
            <a:avLst/>
            <a:gdLst>
              <a:gd name="T0" fmla="*/ 287 w 287"/>
              <a:gd name="T1" fmla="*/ 69 h 79"/>
              <a:gd name="T2" fmla="*/ 287 w 287"/>
              <a:gd name="T3" fmla="*/ 79 h 79"/>
              <a:gd name="T4" fmla="*/ 287 w 287"/>
              <a:gd name="T5" fmla="*/ 79 h 79"/>
              <a:gd name="T6" fmla="*/ 287 w 287"/>
              <a:gd name="T7" fmla="*/ 69 h 79"/>
              <a:gd name="T8" fmla="*/ 287 w 287"/>
              <a:gd name="T9" fmla="*/ 69 h 79"/>
              <a:gd name="T10" fmla="*/ 15 w 287"/>
              <a:gd name="T11" fmla="*/ 0 h 79"/>
              <a:gd name="T12" fmla="*/ 0 w 287"/>
              <a:gd name="T13" fmla="*/ 13 h 79"/>
              <a:gd name="T14" fmla="*/ 24 w 287"/>
              <a:gd name="T15" fmla="*/ 41 h 79"/>
              <a:gd name="T16" fmla="*/ 97 w 287"/>
              <a:gd name="T17" fmla="*/ 21 h 79"/>
              <a:gd name="T18" fmla="*/ 15 w 287"/>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79">
                <a:moveTo>
                  <a:pt x="287" y="69"/>
                </a:moveTo>
                <a:lnTo>
                  <a:pt x="287" y="79"/>
                </a:lnTo>
                <a:lnTo>
                  <a:pt x="287" y="79"/>
                </a:lnTo>
                <a:lnTo>
                  <a:pt x="287" y="69"/>
                </a:lnTo>
                <a:lnTo>
                  <a:pt x="287" y="69"/>
                </a:lnTo>
                <a:moveTo>
                  <a:pt x="15" y="0"/>
                </a:moveTo>
                <a:lnTo>
                  <a:pt x="0" y="13"/>
                </a:lnTo>
                <a:lnTo>
                  <a:pt x="24" y="41"/>
                </a:lnTo>
                <a:lnTo>
                  <a:pt x="97" y="21"/>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37" name="Freeform 1221">
            <a:extLst>
              <a:ext uri="{FF2B5EF4-FFF2-40B4-BE49-F238E27FC236}">
                <a16:creationId xmlns:a16="http://schemas.microsoft.com/office/drawing/2014/main" id="{AA73EA44-F725-4ED4-BDE7-58372264C796}"/>
              </a:ext>
            </a:extLst>
          </p:cNvPr>
          <p:cNvSpPr>
            <a:spLocks/>
          </p:cNvSpPr>
          <p:nvPr userDrawn="1"/>
        </p:nvSpPr>
        <p:spPr bwMode="auto">
          <a:xfrm>
            <a:off x="11617326" y="6338888"/>
            <a:ext cx="33338" cy="17463"/>
          </a:xfrm>
          <a:custGeom>
            <a:avLst/>
            <a:gdLst>
              <a:gd name="T0" fmla="*/ 5 w 21"/>
              <a:gd name="T1" fmla="*/ 0 h 11"/>
              <a:gd name="T2" fmla="*/ 0 w 21"/>
              <a:gd name="T3" fmla="*/ 6 h 11"/>
              <a:gd name="T4" fmla="*/ 17 w 21"/>
              <a:gd name="T5" fmla="*/ 11 h 11"/>
              <a:gd name="T6" fmla="*/ 21 w 21"/>
              <a:gd name="T7" fmla="*/ 10 h 11"/>
              <a:gd name="T8" fmla="*/ 5 w 21"/>
              <a:gd name="T9" fmla="*/ 0 h 11"/>
            </a:gdLst>
            <a:ahLst/>
            <a:cxnLst>
              <a:cxn ang="0">
                <a:pos x="T0" y="T1"/>
              </a:cxn>
              <a:cxn ang="0">
                <a:pos x="T2" y="T3"/>
              </a:cxn>
              <a:cxn ang="0">
                <a:pos x="T4" y="T5"/>
              </a:cxn>
              <a:cxn ang="0">
                <a:pos x="T6" y="T7"/>
              </a:cxn>
              <a:cxn ang="0">
                <a:pos x="T8" y="T9"/>
              </a:cxn>
            </a:cxnLst>
            <a:rect l="0" t="0" r="r" b="b"/>
            <a:pathLst>
              <a:path w="21" h="11">
                <a:moveTo>
                  <a:pt x="5" y="0"/>
                </a:moveTo>
                <a:lnTo>
                  <a:pt x="0" y="6"/>
                </a:lnTo>
                <a:lnTo>
                  <a:pt x="17" y="11"/>
                </a:lnTo>
                <a:lnTo>
                  <a:pt x="21" y="10"/>
                </a:lnTo>
                <a:lnTo>
                  <a:pt x="5" y="0"/>
                </a:lnTo>
                <a:close/>
              </a:path>
            </a:pathLst>
          </a:custGeom>
          <a:solidFill>
            <a:srgbClr val="C2DC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38" name="Freeform 1222">
            <a:extLst>
              <a:ext uri="{FF2B5EF4-FFF2-40B4-BE49-F238E27FC236}">
                <a16:creationId xmlns:a16="http://schemas.microsoft.com/office/drawing/2014/main" id="{3D713048-10F9-4880-BAA2-A22F74962318}"/>
              </a:ext>
            </a:extLst>
          </p:cNvPr>
          <p:cNvSpPr>
            <a:spLocks/>
          </p:cNvSpPr>
          <p:nvPr userDrawn="1"/>
        </p:nvSpPr>
        <p:spPr bwMode="auto">
          <a:xfrm>
            <a:off x="11617326" y="6338888"/>
            <a:ext cx="33338" cy="17463"/>
          </a:xfrm>
          <a:custGeom>
            <a:avLst/>
            <a:gdLst>
              <a:gd name="T0" fmla="*/ 5 w 21"/>
              <a:gd name="T1" fmla="*/ 0 h 11"/>
              <a:gd name="T2" fmla="*/ 0 w 21"/>
              <a:gd name="T3" fmla="*/ 6 h 11"/>
              <a:gd name="T4" fmla="*/ 17 w 21"/>
              <a:gd name="T5" fmla="*/ 11 h 11"/>
              <a:gd name="T6" fmla="*/ 21 w 21"/>
              <a:gd name="T7" fmla="*/ 10 h 11"/>
              <a:gd name="T8" fmla="*/ 5 w 21"/>
              <a:gd name="T9" fmla="*/ 0 h 11"/>
            </a:gdLst>
            <a:ahLst/>
            <a:cxnLst>
              <a:cxn ang="0">
                <a:pos x="T0" y="T1"/>
              </a:cxn>
              <a:cxn ang="0">
                <a:pos x="T2" y="T3"/>
              </a:cxn>
              <a:cxn ang="0">
                <a:pos x="T4" y="T5"/>
              </a:cxn>
              <a:cxn ang="0">
                <a:pos x="T6" y="T7"/>
              </a:cxn>
              <a:cxn ang="0">
                <a:pos x="T8" y="T9"/>
              </a:cxn>
            </a:cxnLst>
            <a:rect l="0" t="0" r="r" b="b"/>
            <a:pathLst>
              <a:path w="21" h="11">
                <a:moveTo>
                  <a:pt x="5" y="0"/>
                </a:moveTo>
                <a:lnTo>
                  <a:pt x="0" y="6"/>
                </a:lnTo>
                <a:lnTo>
                  <a:pt x="17" y="11"/>
                </a:lnTo>
                <a:lnTo>
                  <a:pt x="21" y="1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39" name="Freeform 1223">
            <a:extLst>
              <a:ext uri="{FF2B5EF4-FFF2-40B4-BE49-F238E27FC236}">
                <a16:creationId xmlns:a16="http://schemas.microsoft.com/office/drawing/2014/main" id="{E5128E08-1F99-4090-98E2-CF1023DB3F9F}"/>
              </a:ext>
            </a:extLst>
          </p:cNvPr>
          <p:cNvSpPr>
            <a:spLocks/>
          </p:cNvSpPr>
          <p:nvPr userDrawn="1"/>
        </p:nvSpPr>
        <p:spPr bwMode="auto">
          <a:xfrm>
            <a:off x="10209213" y="4019550"/>
            <a:ext cx="1184275" cy="2454275"/>
          </a:xfrm>
          <a:custGeom>
            <a:avLst/>
            <a:gdLst>
              <a:gd name="T0" fmla="*/ 639 w 746"/>
              <a:gd name="T1" fmla="*/ 0 h 1546"/>
              <a:gd name="T2" fmla="*/ 0 w 746"/>
              <a:gd name="T3" fmla="*/ 1345 h 1546"/>
              <a:gd name="T4" fmla="*/ 360 w 746"/>
              <a:gd name="T5" fmla="*/ 1463 h 1546"/>
              <a:gd name="T6" fmla="*/ 657 w 746"/>
              <a:gd name="T7" fmla="*/ 1391 h 1546"/>
              <a:gd name="T8" fmla="*/ 516 w 746"/>
              <a:gd name="T9" fmla="*/ 1514 h 1546"/>
              <a:gd name="T10" fmla="*/ 657 w 746"/>
              <a:gd name="T11" fmla="*/ 1391 h 1546"/>
              <a:gd name="T12" fmla="*/ 615 w 746"/>
              <a:gd name="T13" fmla="*/ 1546 h 1546"/>
              <a:gd name="T14" fmla="*/ 657 w 746"/>
              <a:gd name="T15" fmla="*/ 1391 h 1546"/>
              <a:gd name="T16" fmla="*/ 712 w 746"/>
              <a:gd name="T17" fmla="*/ 1533 h 1546"/>
              <a:gd name="T18" fmla="*/ 657 w 746"/>
              <a:gd name="T19" fmla="*/ 1391 h 1546"/>
              <a:gd name="T20" fmla="*/ 746 w 746"/>
              <a:gd name="T21" fmla="*/ 1421 h 1546"/>
              <a:gd name="T22" fmla="*/ 639 w 746"/>
              <a:gd name="T23" fmla="*/ 0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6" h="1546">
                <a:moveTo>
                  <a:pt x="639" y="0"/>
                </a:moveTo>
                <a:lnTo>
                  <a:pt x="0" y="1345"/>
                </a:lnTo>
                <a:lnTo>
                  <a:pt x="360" y="1463"/>
                </a:lnTo>
                <a:lnTo>
                  <a:pt x="657" y="1391"/>
                </a:lnTo>
                <a:lnTo>
                  <a:pt x="516" y="1514"/>
                </a:lnTo>
                <a:lnTo>
                  <a:pt x="657" y="1391"/>
                </a:lnTo>
                <a:lnTo>
                  <a:pt x="615" y="1546"/>
                </a:lnTo>
                <a:lnTo>
                  <a:pt x="657" y="1391"/>
                </a:lnTo>
                <a:lnTo>
                  <a:pt x="712" y="1533"/>
                </a:lnTo>
                <a:lnTo>
                  <a:pt x="657" y="1391"/>
                </a:lnTo>
                <a:lnTo>
                  <a:pt x="746" y="1421"/>
                </a:lnTo>
                <a:lnTo>
                  <a:pt x="639" y="0"/>
                </a:lnTo>
                <a:close/>
              </a:path>
            </a:pathLst>
          </a:custGeom>
          <a:solidFill>
            <a:srgbClr val="93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40" name="Freeform 1224">
            <a:extLst>
              <a:ext uri="{FF2B5EF4-FFF2-40B4-BE49-F238E27FC236}">
                <a16:creationId xmlns:a16="http://schemas.microsoft.com/office/drawing/2014/main" id="{7CF35070-F95B-47CB-9A38-2C8AA73820E9}"/>
              </a:ext>
            </a:extLst>
          </p:cNvPr>
          <p:cNvSpPr>
            <a:spLocks/>
          </p:cNvSpPr>
          <p:nvPr userDrawn="1"/>
        </p:nvSpPr>
        <p:spPr bwMode="auto">
          <a:xfrm>
            <a:off x="10209213" y="4019550"/>
            <a:ext cx="1184275" cy="2454275"/>
          </a:xfrm>
          <a:custGeom>
            <a:avLst/>
            <a:gdLst>
              <a:gd name="T0" fmla="*/ 639 w 746"/>
              <a:gd name="T1" fmla="*/ 0 h 1546"/>
              <a:gd name="T2" fmla="*/ 0 w 746"/>
              <a:gd name="T3" fmla="*/ 1345 h 1546"/>
              <a:gd name="T4" fmla="*/ 360 w 746"/>
              <a:gd name="T5" fmla="*/ 1463 h 1546"/>
              <a:gd name="T6" fmla="*/ 657 w 746"/>
              <a:gd name="T7" fmla="*/ 1391 h 1546"/>
              <a:gd name="T8" fmla="*/ 516 w 746"/>
              <a:gd name="T9" fmla="*/ 1514 h 1546"/>
              <a:gd name="T10" fmla="*/ 657 w 746"/>
              <a:gd name="T11" fmla="*/ 1391 h 1546"/>
              <a:gd name="T12" fmla="*/ 615 w 746"/>
              <a:gd name="T13" fmla="*/ 1546 h 1546"/>
              <a:gd name="T14" fmla="*/ 657 w 746"/>
              <a:gd name="T15" fmla="*/ 1391 h 1546"/>
              <a:gd name="T16" fmla="*/ 712 w 746"/>
              <a:gd name="T17" fmla="*/ 1533 h 1546"/>
              <a:gd name="T18" fmla="*/ 657 w 746"/>
              <a:gd name="T19" fmla="*/ 1391 h 1546"/>
              <a:gd name="T20" fmla="*/ 746 w 746"/>
              <a:gd name="T21" fmla="*/ 1421 h 1546"/>
              <a:gd name="T22" fmla="*/ 639 w 746"/>
              <a:gd name="T23" fmla="*/ 0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6" h="1546">
                <a:moveTo>
                  <a:pt x="639" y="0"/>
                </a:moveTo>
                <a:lnTo>
                  <a:pt x="0" y="1345"/>
                </a:lnTo>
                <a:lnTo>
                  <a:pt x="360" y="1463"/>
                </a:lnTo>
                <a:lnTo>
                  <a:pt x="657" y="1391"/>
                </a:lnTo>
                <a:lnTo>
                  <a:pt x="516" y="1514"/>
                </a:lnTo>
                <a:lnTo>
                  <a:pt x="657" y="1391"/>
                </a:lnTo>
                <a:lnTo>
                  <a:pt x="615" y="1546"/>
                </a:lnTo>
                <a:lnTo>
                  <a:pt x="657" y="1391"/>
                </a:lnTo>
                <a:lnTo>
                  <a:pt x="712" y="1533"/>
                </a:lnTo>
                <a:lnTo>
                  <a:pt x="657" y="1391"/>
                </a:lnTo>
                <a:lnTo>
                  <a:pt x="746" y="1421"/>
                </a:lnTo>
                <a:lnTo>
                  <a:pt x="6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41" name="Freeform 1225">
            <a:extLst>
              <a:ext uri="{FF2B5EF4-FFF2-40B4-BE49-F238E27FC236}">
                <a16:creationId xmlns:a16="http://schemas.microsoft.com/office/drawing/2014/main" id="{F02CFF73-8F85-4CDF-9A3A-871421EE3573}"/>
              </a:ext>
            </a:extLst>
          </p:cNvPr>
          <p:cNvSpPr>
            <a:spLocks/>
          </p:cNvSpPr>
          <p:nvPr userDrawn="1"/>
        </p:nvSpPr>
        <p:spPr bwMode="auto">
          <a:xfrm>
            <a:off x="11210926" y="4019550"/>
            <a:ext cx="836613" cy="2328863"/>
          </a:xfrm>
          <a:custGeom>
            <a:avLst/>
            <a:gdLst>
              <a:gd name="T0" fmla="*/ 0 w 527"/>
              <a:gd name="T1" fmla="*/ 0 h 1467"/>
              <a:gd name="T2" fmla="*/ 107 w 527"/>
              <a:gd name="T3" fmla="*/ 1421 h 1467"/>
              <a:gd name="T4" fmla="*/ 248 w 527"/>
              <a:gd name="T5" fmla="*/ 1467 h 1467"/>
              <a:gd name="T6" fmla="*/ 253 w 527"/>
              <a:gd name="T7" fmla="*/ 1461 h 1467"/>
              <a:gd name="T8" fmla="*/ 527 w 527"/>
              <a:gd name="T9" fmla="*/ 1183 h 1467"/>
              <a:gd name="T10" fmla="*/ 0 w 527"/>
              <a:gd name="T11" fmla="*/ 0 h 1467"/>
            </a:gdLst>
            <a:ahLst/>
            <a:cxnLst>
              <a:cxn ang="0">
                <a:pos x="T0" y="T1"/>
              </a:cxn>
              <a:cxn ang="0">
                <a:pos x="T2" y="T3"/>
              </a:cxn>
              <a:cxn ang="0">
                <a:pos x="T4" y="T5"/>
              </a:cxn>
              <a:cxn ang="0">
                <a:pos x="T6" y="T7"/>
              </a:cxn>
              <a:cxn ang="0">
                <a:pos x="T8" y="T9"/>
              </a:cxn>
              <a:cxn ang="0">
                <a:pos x="T10" y="T11"/>
              </a:cxn>
            </a:cxnLst>
            <a:rect l="0" t="0" r="r" b="b"/>
            <a:pathLst>
              <a:path w="527" h="1467">
                <a:moveTo>
                  <a:pt x="0" y="0"/>
                </a:moveTo>
                <a:lnTo>
                  <a:pt x="107" y="1421"/>
                </a:lnTo>
                <a:lnTo>
                  <a:pt x="248" y="1467"/>
                </a:lnTo>
                <a:lnTo>
                  <a:pt x="253" y="1461"/>
                </a:lnTo>
                <a:lnTo>
                  <a:pt x="527" y="1183"/>
                </a:lnTo>
                <a:lnTo>
                  <a:pt x="0" y="0"/>
                </a:lnTo>
                <a:close/>
              </a:path>
            </a:pathLst>
          </a:custGeom>
          <a:solidFill>
            <a:srgbClr val="85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42" name="Freeform 1226">
            <a:extLst>
              <a:ext uri="{FF2B5EF4-FFF2-40B4-BE49-F238E27FC236}">
                <a16:creationId xmlns:a16="http://schemas.microsoft.com/office/drawing/2014/main" id="{0FF681DB-89B9-4246-A869-CCEA8CD06D22}"/>
              </a:ext>
            </a:extLst>
          </p:cNvPr>
          <p:cNvSpPr>
            <a:spLocks/>
          </p:cNvSpPr>
          <p:nvPr userDrawn="1"/>
        </p:nvSpPr>
        <p:spPr bwMode="auto">
          <a:xfrm>
            <a:off x="11223626" y="4019550"/>
            <a:ext cx="836613" cy="2328863"/>
          </a:xfrm>
          <a:custGeom>
            <a:avLst/>
            <a:gdLst>
              <a:gd name="T0" fmla="*/ 0 w 527"/>
              <a:gd name="T1" fmla="*/ 0 h 1467"/>
              <a:gd name="T2" fmla="*/ 107 w 527"/>
              <a:gd name="T3" fmla="*/ 1421 h 1467"/>
              <a:gd name="T4" fmla="*/ 248 w 527"/>
              <a:gd name="T5" fmla="*/ 1467 h 1467"/>
              <a:gd name="T6" fmla="*/ 253 w 527"/>
              <a:gd name="T7" fmla="*/ 1461 h 1467"/>
              <a:gd name="T8" fmla="*/ 527 w 527"/>
              <a:gd name="T9" fmla="*/ 1183 h 1467"/>
              <a:gd name="T10" fmla="*/ 0 w 527"/>
              <a:gd name="T11" fmla="*/ 0 h 1467"/>
            </a:gdLst>
            <a:ahLst/>
            <a:cxnLst>
              <a:cxn ang="0">
                <a:pos x="T0" y="T1"/>
              </a:cxn>
              <a:cxn ang="0">
                <a:pos x="T2" y="T3"/>
              </a:cxn>
              <a:cxn ang="0">
                <a:pos x="T4" y="T5"/>
              </a:cxn>
              <a:cxn ang="0">
                <a:pos x="T6" y="T7"/>
              </a:cxn>
              <a:cxn ang="0">
                <a:pos x="T8" y="T9"/>
              </a:cxn>
              <a:cxn ang="0">
                <a:pos x="T10" y="T11"/>
              </a:cxn>
            </a:cxnLst>
            <a:rect l="0" t="0" r="r" b="b"/>
            <a:pathLst>
              <a:path w="527" h="1467">
                <a:moveTo>
                  <a:pt x="0" y="0"/>
                </a:moveTo>
                <a:lnTo>
                  <a:pt x="107" y="1421"/>
                </a:lnTo>
                <a:lnTo>
                  <a:pt x="248" y="1467"/>
                </a:lnTo>
                <a:lnTo>
                  <a:pt x="253" y="1461"/>
                </a:lnTo>
                <a:lnTo>
                  <a:pt x="527" y="11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43" name="Freeform 1227">
            <a:extLst>
              <a:ext uri="{FF2B5EF4-FFF2-40B4-BE49-F238E27FC236}">
                <a16:creationId xmlns:a16="http://schemas.microsoft.com/office/drawing/2014/main" id="{F1D8F0BA-45CD-4457-9AA5-09029908B696}"/>
              </a:ext>
            </a:extLst>
          </p:cNvPr>
          <p:cNvSpPr>
            <a:spLocks/>
          </p:cNvSpPr>
          <p:nvPr userDrawn="1"/>
        </p:nvSpPr>
        <p:spPr bwMode="auto">
          <a:xfrm>
            <a:off x="9032876" y="4019550"/>
            <a:ext cx="2190750" cy="2417763"/>
          </a:xfrm>
          <a:custGeom>
            <a:avLst/>
            <a:gdLst>
              <a:gd name="T0" fmla="*/ 1380 w 1380"/>
              <a:gd name="T1" fmla="*/ 0 h 1523"/>
              <a:gd name="T2" fmla="*/ 0 w 1380"/>
              <a:gd name="T3" fmla="*/ 1523 h 1523"/>
              <a:gd name="T4" fmla="*/ 741 w 1380"/>
              <a:gd name="T5" fmla="*/ 1345 h 1523"/>
              <a:gd name="T6" fmla="*/ 1380 w 1380"/>
              <a:gd name="T7" fmla="*/ 0 h 1523"/>
            </a:gdLst>
            <a:ahLst/>
            <a:cxnLst>
              <a:cxn ang="0">
                <a:pos x="T0" y="T1"/>
              </a:cxn>
              <a:cxn ang="0">
                <a:pos x="T2" y="T3"/>
              </a:cxn>
              <a:cxn ang="0">
                <a:pos x="T4" y="T5"/>
              </a:cxn>
              <a:cxn ang="0">
                <a:pos x="T6" y="T7"/>
              </a:cxn>
            </a:cxnLst>
            <a:rect l="0" t="0" r="r" b="b"/>
            <a:pathLst>
              <a:path w="1380" h="1523">
                <a:moveTo>
                  <a:pt x="1380" y="0"/>
                </a:moveTo>
                <a:lnTo>
                  <a:pt x="0" y="1523"/>
                </a:lnTo>
                <a:lnTo>
                  <a:pt x="741" y="1345"/>
                </a:lnTo>
                <a:lnTo>
                  <a:pt x="1380" y="0"/>
                </a:lnTo>
                <a:close/>
              </a:path>
            </a:pathLst>
          </a:custGeom>
          <a:solidFill>
            <a:srgbClr val="51B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44" name="Freeform 1228">
            <a:extLst>
              <a:ext uri="{FF2B5EF4-FFF2-40B4-BE49-F238E27FC236}">
                <a16:creationId xmlns:a16="http://schemas.microsoft.com/office/drawing/2014/main" id="{8356316D-EE22-499C-90F9-F301739EA25B}"/>
              </a:ext>
            </a:extLst>
          </p:cNvPr>
          <p:cNvSpPr>
            <a:spLocks/>
          </p:cNvSpPr>
          <p:nvPr userDrawn="1"/>
        </p:nvSpPr>
        <p:spPr bwMode="auto">
          <a:xfrm>
            <a:off x="9032876" y="4019550"/>
            <a:ext cx="2190750" cy="2417763"/>
          </a:xfrm>
          <a:custGeom>
            <a:avLst/>
            <a:gdLst>
              <a:gd name="T0" fmla="*/ 1380 w 1380"/>
              <a:gd name="T1" fmla="*/ 0 h 1523"/>
              <a:gd name="T2" fmla="*/ 0 w 1380"/>
              <a:gd name="T3" fmla="*/ 1523 h 1523"/>
              <a:gd name="T4" fmla="*/ 741 w 1380"/>
              <a:gd name="T5" fmla="*/ 1345 h 1523"/>
              <a:gd name="T6" fmla="*/ 1380 w 1380"/>
              <a:gd name="T7" fmla="*/ 0 h 1523"/>
            </a:gdLst>
            <a:ahLst/>
            <a:cxnLst>
              <a:cxn ang="0">
                <a:pos x="T0" y="T1"/>
              </a:cxn>
              <a:cxn ang="0">
                <a:pos x="T2" y="T3"/>
              </a:cxn>
              <a:cxn ang="0">
                <a:pos x="T4" y="T5"/>
              </a:cxn>
              <a:cxn ang="0">
                <a:pos x="T6" y="T7"/>
              </a:cxn>
            </a:cxnLst>
            <a:rect l="0" t="0" r="r" b="b"/>
            <a:pathLst>
              <a:path w="1380" h="1523">
                <a:moveTo>
                  <a:pt x="1380" y="0"/>
                </a:moveTo>
                <a:lnTo>
                  <a:pt x="0" y="1523"/>
                </a:lnTo>
                <a:lnTo>
                  <a:pt x="741" y="1345"/>
                </a:lnTo>
                <a:lnTo>
                  <a:pt x="13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45" name="Freeform 1229">
            <a:extLst>
              <a:ext uri="{FF2B5EF4-FFF2-40B4-BE49-F238E27FC236}">
                <a16:creationId xmlns:a16="http://schemas.microsoft.com/office/drawing/2014/main" id="{B1C66156-BB14-4EB0-9B1C-4A9C90B57CD6}"/>
              </a:ext>
            </a:extLst>
          </p:cNvPr>
          <p:cNvSpPr>
            <a:spLocks/>
          </p:cNvSpPr>
          <p:nvPr userDrawn="1"/>
        </p:nvSpPr>
        <p:spPr bwMode="auto">
          <a:xfrm>
            <a:off x="8474076" y="6657975"/>
            <a:ext cx="317500" cy="219075"/>
          </a:xfrm>
          <a:custGeom>
            <a:avLst/>
            <a:gdLst>
              <a:gd name="T0" fmla="*/ 25 w 200"/>
              <a:gd name="T1" fmla="*/ 0 h 138"/>
              <a:gd name="T2" fmla="*/ 0 w 200"/>
              <a:gd name="T3" fmla="*/ 82 h 138"/>
              <a:gd name="T4" fmla="*/ 173 w 200"/>
              <a:gd name="T5" fmla="*/ 132 h 138"/>
              <a:gd name="T6" fmla="*/ 168 w 200"/>
              <a:gd name="T7" fmla="*/ 138 h 138"/>
              <a:gd name="T8" fmla="*/ 173 w 200"/>
              <a:gd name="T9" fmla="*/ 132 h 138"/>
              <a:gd name="T10" fmla="*/ 189 w 200"/>
              <a:gd name="T11" fmla="*/ 138 h 138"/>
              <a:gd name="T12" fmla="*/ 200 w 200"/>
              <a:gd name="T13" fmla="*/ 138 h 138"/>
              <a:gd name="T14" fmla="*/ 25 w 200"/>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38">
                <a:moveTo>
                  <a:pt x="25" y="0"/>
                </a:moveTo>
                <a:lnTo>
                  <a:pt x="0" y="82"/>
                </a:lnTo>
                <a:lnTo>
                  <a:pt x="173" y="132"/>
                </a:lnTo>
                <a:lnTo>
                  <a:pt x="168" y="138"/>
                </a:lnTo>
                <a:lnTo>
                  <a:pt x="173" y="132"/>
                </a:lnTo>
                <a:lnTo>
                  <a:pt x="189" y="138"/>
                </a:lnTo>
                <a:lnTo>
                  <a:pt x="200" y="138"/>
                </a:lnTo>
                <a:lnTo>
                  <a:pt x="25" y="0"/>
                </a:lnTo>
                <a:close/>
              </a:path>
            </a:pathLst>
          </a:custGeom>
          <a:solidFill>
            <a:srgbClr val="E1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46" name="Freeform 1230">
            <a:extLst>
              <a:ext uri="{FF2B5EF4-FFF2-40B4-BE49-F238E27FC236}">
                <a16:creationId xmlns:a16="http://schemas.microsoft.com/office/drawing/2014/main" id="{FE1FBB8D-B2A3-4761-BC84-34BC6F353404}"/>
              </a:ext>
            </a:extLst>
          </p:cNvPr>
          <p:cNvSpPr>
            <a:spLocks/>
          </p:cNvSpPr>
          <p:nvPr userDrawn="1"/>
        </p:nvSpPr>
        <p:spPr bwMode="auto">
          <a:xfrm>
            <a:off x="8474076" y="6657975"/>
            <a:ext cx="317500" cy="219075"/>
          </a:xfrm>
          <a:custGeom>
            <a:avLst/>
            <a:gdLst>
              <a:gd name="T0" fmla="*/ 25 w 200"/>
              <a:gd name="T1" fmla="*/ 0 h 138"/>
              <a:gd name="T2" fmla="*/ 0 w 200"/>
              <a:gd name="T3" fmla="*/ 82 h 138"/>
              <a:gd name="T4" fmla="*/ 173 w 200"/>
              <a:gd name="T5" fmla="*/ 132 h 138"/>
              <a:gd name="T6" fmla="*/ 168 w 200"/>
              <a:gd name="T7" fmla="*/ 138 h 138"/>
              <a:gd name="T8" fmla="*/ 173 w 200"/>
              <a:gd name="T9" fmla="*/ 132 h 138"/>
              <a:gd name="T10" fmla="*/ 189 w 200"/>
              <a:gd name="T11" fmla="*/ 138 h 138"/>
              <a:gd name="T12" fmla="*/ 200 w 200"/>
              <a:gd name="T13" fmla="*/ 138 h 138"/>
              <a:gd name="T14" fmla="*/ 25 w 200"/>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38">
                <a:moveTo>
                  <a:pt x="25" y="0"/>
                </a:moveTo>
                <a:lnTo>
                  <a:pt x="0" y="82"/>
                </a:lnTo>
                <a:lnTo>
                  <a:pt x="173" y="132"/>
                </a:lnTo>
                <a:lnTo>
                  <a:pt x="168" y="138"/>
                </a:lnTo>
                <a:lnTo>
                  <a:pt x="173" y="132"/>
                </a:lnTo>
                <a:lnTo>
                  <a:pt x="189" y="138"/>
                </a:lnTo>
                <a:lnTo>
                  <a:pt x="200" y="138"/>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47" name="Freeform 1231">
            <a:extLst>
              <a:ext uri="{FF2B5EF4-FFF2-40B4-BE49-F238E27FC236}">
                <a16:creationId xmlns:a16="http://schemas.microsoft.com/office/drawing/2014/main" id="{B8597245-C47D-4BB9-BB5B-12ED546515B2}"/>
              </a:ext>
            </a:extLst>
          </p:cNvPr>
          <p:cNvSpPr>
            <a:spLocks/>
          </p:cNvSpPr>
          <p:nvPr userDrawn="1"/>
        </p:nvSpPr>
        <p:spPr bwMode="auto">
          <a:xfrm>
            <a:off x="8748713" y="6867525"/>
            <a:ext cx="25400" cy="9525"/>
          </a:xfrm>
          <a:custGeom>
            <a:avLst/>
            <a:gdLst>
              <a:gd name="T0" fmla="*/ 0 w 16"/>
              <a:gd name="T1" fmla="*/ 0 h 6"/>
              <a:gd name="T2" fmla="*/ 0 w 16"/>
              <a:gd name="T3" fmla="*/ 6 h 6"/>
              <a:gd name="T4" fmla="*/ 16 w 16"/>
              <a:gd name="T5" fmla="*/ 6 h 6"/>
              <a:gd name="T6" fmla="*/ 0 w 16"/>
              <a:gd name="T7" fmla="*/ 0 h 6"/>
            </a:gdLst>
            <a:ahLst/>
            <a:cxnLst>
              <a:cxn ang="0">
                <a:pos x="T0" y="T1"/>
              </a:cxn>
              <a:cxn ang="0">
                <a:pos x="T2" y="T3"/>
              </a:cxn>
              <a:cxn ang="0">
                <a:pos x="T4" y="T5"/>
              </a:cxn>
              <a:cxn ang="0">
                <a:pos x="T6" y="T7"/>
              </a:cxn>
            </a:cxnLst>
            <a:rect l="0" t="0" r="r" b="b"/>
            <a:pathLst>
              <a:path w="16" h="6">
                <a:moveTo>
                  <a:pt x="0" y="0"/>
                </a:moveTo>
                <a:lnTo>
                  <a:pt x="0" y="6"/>
                </a:lnTo>
                <a:lnTo>
                  <a:pt x="16" y="6"/>
                </a:lnTo>
                <a:lnTo>
                  <a:pt x="0" y="0"/>
                </a:lnTo>
                <a:close/>
              </a:path>
            </a:pathLst>
          </a:custGeom>
          <a:solidFill>
            <a:srgbClr val="59A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48" name="Freeform 1232">
            <a:extLst>
              <a:ext uri="{FF2B5EF4-FFF2-40B4-BE49-F238E27FC236}">
                <a16:creationId xmlns:a16="http://schemas.microsoft.com/office/drawing/2014/main" id="{123F992A-0184-434C-A293-16AD0E3A7C7C}"/>
              </a:ext>
            </a:extLst>
          </p:cNvPr>
          <p:cNvSpPr>
            <a:spLocks/>
          </p:cNvSpPr>
          <p:nvPr userDrawn="1"/>
        </p:nvSpPr>
        <p:spPr bwMode="auto">
          <a:xfrm>
            <a:off x="8748713" y="6867525"/>
            <a:ext cx="25400" cy="9525"/>
          </a:xfrm>
          <a:custGeom>
            <a:avLst/>
            <a:gdLst>
              <a:gd name="T0" fmla="*/ 0 w 16"/>
              <a:gd name="T1" fmla="*/ 0 h 6"/>
              <a:gd name="T2" fmla="*/ 0 w 16"/>
              <a:gd name="T3" fmla="*/ 6 h 6"/>
              <a:gd name="T4" fmla="*/ 16 w 16"/>
              <a:gd name="T5" fmla="*/ 6 h 6"/>
              <a:gd name="T6" fmla="*/ 0 w 16"/>
              <a:gd name="T7" fmla="*/ 0 h 6"/>
            </a:gdLst>
            <a:ahLst/>
            <a:cxnLst>
              <a:cxn ang="0">
                <a:pos x="T0" y="T1"/>
              </a:cxn>
              <a:cxn ang="0">
                <a:pos x="T2" y="T3"/>
              </a:cxn>
              <a:cxn ang="0">
                <a:pos x="T4" y="T5"/>
              </a:cxn>
              <a:cxn ang="0">
                <a:pos x="T6" y="T7"/>
              </a:cxn>
            </a:cxnLst>
            <a:rect l="0" t="0" r="r" b="b"/>
            <a:pathLst>
              <a:path w="16" h="6">
                <a:moveTo>
                  <a:pt x="0" y="0"/>
                </a:moveTo>
                <a:lnTo>
                  <a:pt x="0" y="6"/>
                </a:lnTo>
                <a:lnTo>
                  <a:pt x="16"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49" name="Freeform 1233">
            <a:extLst>
              <a:ext uri="{FF2B5EF4-FFF2-40B4-BE49-F238E27FC236}">
                <a16:creationId xmlns:a16="http://schemas.microsoft.com/office/drawing/2014/main" id="{A3A6AE79-A5EF-4CFD-85C2-A066F994401C}"/>
              </a:ext>
            </a:extLst>
          </p:cNvPr>
          <p:cNvSpPr>
            <a:spLocks/>
          </p:cNvSpPr>
          <p:nvPr userDrawn="1"/>
        </p:nvSpPr>
        <p:spPr bwMode="auto">
          <a:xfrm>
            <a:off x="8740776" y="6867525"/>
            <a:ext cx="7938" cy="9525"/>
          </a:xfrm>
          <a:custGeom>
            <a:avLst/>
            <a:gdLst>
              <a:gd name="T0" fmla="*/ 5 w 5"/>
              <a:gd name="T1" fmla="*/ 0 h 6"/>
              <a:gd name="T2" fmla="*/ 0 w 5"/>
              <a:gd name="T3" fmla="*/ 6 h 6"/>
              <a:gd name="T4" fmla="*/ 5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0" y="6"/>
                </a:lnTo>
                <a:lnTo>
                  <a:pt x="5" y="6"/>
                </a:lnTo>
                <a:lnTo>
                  <a:pt x="5" y="0"/>
                </a:lnTo>
                <a:close/>
              </a:path>
            </a:pathLst>
          </a:custGeom>
          <a:solidFill>
            <a:srgbClr val="65B0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50" name="Freeform 1234">
            <a:extLst>
              <a:ext uri="{FF2B5EF4-FFF2-40B4-BE49-F238E27FC236}">
                <a16:creationId xmlns:a16="http://schemas.microsoft.com/office/drawing/2014/main" id="{BD35C4D2-1035-4846-8C08-F4D1917E8FC2}"/>
              </a:ext>
            </a:extLst>
          </p:cNvPr>
          <p:cNvSpPr>
            <a:spLocks/>
          </p:cNvSpPr>
          <p:nvPr userDrawn="1"/>
        </p:nvSpPr>
        <p:spPr bwMode="auto">
          <a:xfrm>
            <a:off x="8740776" y="6867525"/>
            <a:ext cx="7938" cy="9525"/>
          </a:xfrm>
          <a:custGeom>
            <a:avLst/>
            <a:gdLst>
              <a:gd name="T0" fmla="*/ 5 w 5"/>
              <a:gd name="T1" fmla="*/ 0 h 6"/>
              <a:gd name="T2" fmla="*/ 0 w 5"/>
              <a:gd name="T3" fmla="*/ 6 h 6"/>
              <a:gd name="T4" fmla="*/ 5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0" y="6"/>
                </a:lnTo>
                <a:lnTo>
                  <a:pt x="5" y="6"/>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51" name="Freeform 1235">
            <a:extLst>
              <a:ext uri="{FF2B5EF4-FFF2-40B4-BE49-F238E27FC236}">
                <a16:creationId xmlns:a16="http://schemas.microsoft.com/office/drawing/2014/main" id="{0BD9804C-BABA-4D28-A8B2-EB5B276B5C60}"/>
              </a:ext>
            </a:extLst>
          </p:cNvPr>
          <p:cNvSpPr>
            <a:spLocks/>
          </p:cNvSpPr>
          <p:nvPr userDrawn="1"/>
        </p:nvSpPr>
        <p:spPr bwMode="auto">
          <a:xfrm>
            <a:off x="8447088" y="6788150"/>
            <a:ext cx="301625" cy="88900"/>
          </a:xfrm>
          <a:custGeom>
            <a:avLst/>
            <a:gdLst>
              <a:gd name="T0" fmla="*/ 17 w 190"/>
              <a:gd name="T1" fmla="*/ 0 h 56"/>
              <a:gd name="T2" fmla="*/ 0 w 190"/>
              <a:gd name="T3" fmla="*/ 56 h 56"/>
              <a:gd name="T4" fmla="*/ 185 w 190"/>
              <a:gd name="T5" fmla="*/ 56 h 56"/>
              <a:gd name="T6" fmla="*/ 190 w 190"/>
              <a:gd name="T7" fmla="*/ 50 h 56"/>
              <a:gd name="T8" fmla="*/ 17 w 190"/>
              <a:gd name="T9" fmla="*/ 0 h 56"/>
            </a:gdLst>
            <a:ahLst/>
            <a:cxnLst>
              <a:cxn ang="0">
                <a:pos x="T0" y="T1"/>
              </a:cxn>
              <a:cxn ang="0">
                <a:pos x="T2" y="T3"/>
              </a:cxn>
              <a:cxn ang="0">
                <a:pos x="T4" y="T5"/>
              </a:cxn>
              <a:cxn ang="0">
                <a:pos x="T6" y="T7"/>
              </a:cxn>
              <a:cxn ang="0">
                <a:pos x="T8" y="T9"/>
              </a:cxn>
            </a:cxnLst>
            <a:rect l="0" t="0" r="r" b="b"/>
            <a:pathLst>
              <a:path w="190" h="56">
                <a:moveTo>
                  <a:pt x="17" y="0"/>
                </a:moveTo>
                <a:lnTo>
                  <a:pt x="0" y="56"/>
                </a:lnTo>
                <a:lnTo>
                  <a:pt x="185" y="56"/>
                </a:lnTo>
                <a:lnTo>
                  <a:pt x="190" y="50"/>
                </a:lnTo>
                <a:lnTo>
                  <a:pt x="17" y="0"/>
                </a:lnTo>
                <a:close/>
              </a:path>
            </a:pathLst>
          </a:custGeom>
          <a:solidFill>
            <a:srgbClr val="65B0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52" name="Freeform 1236">
            <a:extLst>
              <a:ext uri="{FF2B5EF4-FFF2-40B4-BE49-F238E27FC236}">
                <a16:creationId xmlns:a16="http://schemas.microsoft.com/office/drawing/2014/main" id="{184BF922-874A-4081-BC0D-0144217899B4}"/>
              </a:ext>
            </a:extLst>
          </p:cNvPr>
          <p:cNvSpPr>
            <a:spLocks/>
          </p:cNvSpPr>
          <p:nvPr userDrawn="1"/>
        </p:nvSpPr>
        <p:spPr bwMode="auto">
          <a:xfrm>
            <a:off x="8447088" y="6788150"/>
            <a:ext cx="301625" cy="88900"/>
          </a:xfrm>
          <a:custGeom>
            <a:avLst/>
            <a:gdLst>
              <a:gd name="T0" fmla="*/ 17 w 190"/>
              <a:gd name="T1" fmla="*/ 0 h 56"/>
              <a:gd name="T2" fmla="*/ 0 w 190"/>
              <a:gd name="T3" fmla="*/ 56 h 56"/>
              <a:gd name="T4" fmla="*/ 185 w 190"/>
              <a:gd name="T5" fmla="*/ 56 h 56"/>
              <a:gd name="T6" fmla="*/ 190 w 190"/>
              <a:gd name="T7" fmla="*/ 50 h 56"/>
              <a:gd name="T8" fmla="*/ 17 w 190"/>
              <a:gd name="T9" fmla="*/ 0 h 56"/>
            </a:gdLst>
            <a:ahLst/>
            <a:cxnLst>
              <a:cxn ang="0">
                <a:pos x="T0" y="T1"/>
              </a:cxn>
              <a:cxn ang="0">
                <a:pos x="T2" y="T3"/>
              </a:cxn>
              <a:cxn ang="0">
                <a:pos x="T4" y="T5"/>
              </a:cxn>
              <a:cxn ang="0">
                <a:pos x="T6" y="T7"/>
              </a:cxn>
              <a:cxn ang="0">
                <a:pos x="T8" y="T9"/>
              </a:cxn>
            </a:cxnLst>
            <a:rect l="0" t="0" r="r" b="b"/>
            <a:pathLst>
              <a:path w="190" h="56">
                <a:moveTo>
                  <a:pt x="17" y="0"/>
                </a:moveTo>
                <a:lnTo>
                  <a:pt x="0" y="56"/>
                </a:lnTo>
                <a:lnTo>
                  <a:pt x="185" y="56"/>
                </a:lnTo>
                <a:lnTo>
                  <a:pt x="190" y="5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53" name="Freeform 1237">
            <a:extLst>
              <a:ext uri="{FF2B5EF4-FFF2-40B4-BE49-F238E27FC236}">
                <a16:creationId xmlns:a16="http://schemas.microsoft.com/office/drawing/2014/main" id="{5AF9695F-A6C3-42E4-8DE1-5C7CB86EA9DB}"/>
              </a:ext>
            </a:extLst>
          </p:cNvPr>
          <p:cNvSpPr>
            <a:spLocks/>
          </p:cNvSpPr>
          <p:nvPr userDrawn="1"/>
        </p:nvSpPr>
        <p:spPr bwMode="auto">
          <a:xfrm>
            <a:off x="8375651" y="6550025"/>
            <a:ext cx="138113" cy="327025"/>
          </a:xfrm>
          <a:custGeom>
            <a:avLst/>
            <a:gdLst>
              <a:gd name="T0" fmla="*/ 0 w 87"/>
              <a:gd name="T1" fmla="*/ 0 h 206"/>
              <a:gd name="T2" fmla="*/ 8 w 87"/>
              <a:gd name="T3" fmla="*/ 206 h 206"/>
              <a:gd name="T4" fmla="*/ 45 w 87"/>
              <a:gd name="T5" fmla="*/ 206 h 206"/>
              <a:gd name="T6" fmla="*/ 62 w 87"/>
              <a:gd name="T7" fmla="*/ 150 h 206"/>
              <a:gd name="T8" fmla="*/ 87 w 87"/>
              <a:gd name="T9" fmla="*/ 68 h 206"/>
              <a:gd name="T10" fmla="*/ 0 w 87"/>
              <a:gd name="T11" fmla="*/ 0 h 206"/>
            </a:gdLst>
            <a:ahLst/>
            <a:cxnLst>
              <a:cxn ang="0">
                <a:pos x="T0" y="T1"/>
              </a:cxn>
              <a:cxn ang="0">
                <a:pos x="T2" y="T3"/>
              </a:cxn>
              <a:cxn ang="0">
                <a:pos x="T4" y="T5"/>
              </a:cxn>
              <a:cxn ang="0">
                <a:pos x="T6" y="T7"/>
              </a:cxn>
              <a:cxn ang="0">
                <a:pos x="T8" y="T9"/>
              </a:cxn>
              <a:cxn ang="0">
                <a:pos x="T10" y="T11"/>
              </a:cxn>
            </a:cxnLst>
            <a:rect l="0" t="0" r="r" b="b"/>
            <a:pathLst>
              <a:path w="87" h="206">
                <a:moveTo>
                  <a:pt x="0" y="0"/>
                </a:moveTo>
                <a:lnTo>
                  <a:pt x="8" y="206"/>
                </a:lnTo>
                <a:lnTo>
                  <a:pt x="45" y="206"/>
                </a:lnTo>
                <a:lnTo>
                  <a:pt x="62" y="150"/>
                </a:lnTo>
                <a:lnTo>
                  <a:pt x="87" y="68"/>
                </a:lnTo>
                <a:lnTo>
                  <a:pt x="0" y="0"/>
                </a:lnTo>
                <a:close/>
              </a:path>
            </a:pathLst>
          </a:custGeom>
          <a:solidFill>
            <a:srgbClr val="BBD9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54" name="Freeform 1238">
            <a:extLst>
              <a:ext uri="{FF2B5EF4-FFF2-40B4-BE49-F238E27FC236}">
                <a16:creationId xmlns:a16="http://schemas.microsoft.com/office/drawing/2014/main" id="{BADC5AEB-FA91-42A8-9968-EE4C8FA840C1}"/>
              </a:ext>
            </a:extLst>
          </p:cNvPr>
          <p:cNvSpPr>
            <a:spLocks/>
          </p:cNvSpPr>
          <p:nvPr userDrawn="1"/>
        </p:nvSpPr>
        <p:spPr bwMode="auto">
          <a:xfrm>
            <a:off x="8375651" y="6550025"/>
            <a:ext cx="138113" cy="327025"/>
          </a:xfrm>
          <a:custGeom>
            <a:avLst/>
            <a:gdLst>
              <a:gd name="T0" fmla="*/ 0 w 87"/>
              <a:gd name="T1" fmla="*/ 0 h 206"/>
              <a:gd name="T2" fmla="*/ 8 w 87"/>
              <a:gd name="T3" fmla="*/ 206 h 206"/>
              <a:gd name="T4" fmla="*/ 45 w 87"/>
              <a:gd name="T5" fmla="*/ 206 h 206"/>
              <a:gd name="T6" fmla="*/ 62 w 87"/>
              <a:gd name="T7" fmla="*/ 150 h 206"/>
              <a:gd name="T8" fmla="*/ 87 w 87"/>
              <a:gd name="T9" fmla="*/ 68 h 206"/>
              <a:gd name="T10" fmla="*/ 0 w 87"/>
              <a:gd name="T11" fmla="*/ 0 h 206"/>
            </a:gdLst>
            <a:ahLst/>
            <a:cxnLst>
              <a:cxn ang="0">
                <a:pos x="T0" y="T1"/>
              </a:cxn>
              <a:cxn ang="0">
                <a:pos x="T2" y="T3"/>
              </a:cxn>
              <a:cxn ang="0">
                <a:pos x="T4" y="T5"/>
              </a:cxn>
              <a:cxn ang="0">
                <a:pos x="T6" y="T7"/>
              </a:cxn>
              <a:cxn ang="0">
                <a:pos x="T8" y="T9"/>
              </a:cxn>
              <a:cxn ang="0">
                <a:pos x="T10" y="T11"/>
              </a:cxn>
            </a:cxnLst>
            <a:rect l="0" t="0" r="r" b="b"/>
            <a:pathLst>
              <a:path w="87" h="206">
                <a:moveTo>
                  <a:pt x="0" y="0"/>
                </a:moveTo>
                <a:lnTo>
                  <a:pt x="8" y="206"/>
                </a:lnTo>
                <a:lnTo>
                  <a:pt x="45" y="206"/>
                </a:lnTo>
                <a:lnTo>
                  <a:pt x="62" y="150"/>
                </a:lnTo>
                <a:lnTo>
                  <a:pt x="87" y="6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55" name="Freeform 1239">
            <a:extLst>
              <a:ext uri="{FF2B5EF4-FFF2-40B4-BE49-F238E27FC236}">
                <a16:creationId xmlns:a16="http://schemas.microsoft.com/office/drawing/2014/main" id="{31782121-98EA-40E7-854D-AEF23C595DBA}"/>
              </a:ext>
            </a:extLst>
          </p:cNvPr>
          <p:cNvSpPr>
            <a:spLocks/>
          </p:cNvSpPr>
          <p:nvPr userDrawn="1"/>
        </p:nvSpPr>
        <p:spPr bwMode="auto">
          <a:xfrm>
            <a:off x="8513763" y="6553200"/>
            <a:ext cx="1304925" cy="323850"/>
          </a:xfrm>
          <a:custGeom>
            <a:avLst/>
            <a:gdLst>
              <a:gd name="T0" fmla="*/ 21 w 822"/>
              <a:gd name="T1" fmla="*/ 0 h 204"/>
              <a:gd name="T2" fmla="*/ 0 w 822"/>
              <a:gd name="T3" fmla="*/ 66 h 204"/>
              <a:gd name="T4" fmla="*/ 175 w 822"/>
              <a:gd name="T5" fmla="*/ 204 h 204"/>
              <a:gd name="T6" fmla="*/ 609 w 822"/>
              <a:gd name="T7" fmla="*/ 204 h 204"/>
              <a:gd name="T8" fmla="*/ 794 w 822"/>
              <a:gd name="T9" fmla="*/ 121 h 204"/>
              <a:gd name="T10" fmla="*/ 822 w 822"/>
              <a:gd name="T11" fmla="*/ 142 h 204"/>
              <a:gd name="T12" fmla="*/ 821 w 822"/>
              <a:gd name="T13" fmla="*/ 12 h 204"/>
              <a:gd name="T14" fmla="*/ 21 w 822"/>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2" h="204">
                <a:moveTo>
                  <a:pt x="21" y="0"/>
                </a:moveTo>
                <a:lnTo>
                  <a:pt x="0" y="66"/>
                </a:lnTo>
                <a:lnTo>
                  <a:pt x="175" y="204"/>
                </a:lnTo>
                <a:lnTo>
                  <a:pt x="609" y="204"/>
                </a:lnTo>
                <a:lnTo>
                  <a:pt x="794" y="121"/>
                </a:lnTo>
                <a:lnTo>
                  <a:pt x="822" y="142"/>
                </a:lnTo>
                <a:lnTo>
                  <a:pt x="821" y="12"/>
                </a:lnTo>
                <a:lnTo>
                  <a:pt x="21" y="0"/>
                </a:lnTo>
                <a:close/>
              </a:path>
            </a:pathLst>
          </a:custGeom>
          <a:solidFill>
            <a:srgbClr val="DDF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56" name="Freeform 1240">
            <a:extLst>
              <a:ext uri="{FF2B5EF4-FFF2-40B4-BE49-F238E27FC236}">
                <a16:creationId xmlns:a16="http://schemas.microsoft.com/office/drawing/2014/main" id="{5CFAA193-08AB-4E86-A8EB-66125C226AAD}"/>
              </a:ext>
            </a:extLst>
          </p:cNvPr>
          <p:cNvSpPr>
            <a:spLocks/>
          </p:cNvSpPr>
          <p:nvPr userDrawn="1"/>
        </p:nvSpPr>
        <p:spPr bwMode="auto">
          <a:xfrm>
            <a:off x="8513763" y="6553200"/>
            <a:ext cx="1304925" cy="323850"/>
          </a:xfrm>
          <a:custGeom>
            <a:avLst/>
            <a:gdLst>
              <a:gd name="T0" fmla="*/ 21 w 822"/>
              <a:gd name="T1" fmla="*/ 0 h 204"/>
              <a:gd name="T2" fmla="*/ 0 w 822"/>
              <a:gd name="T3" fmla="*/ 66 h 204"/>
              <a:gd name="T4" fmla="*/ 175 w 822"/>
              <a:gd name="T5" fmla="*/ 204 h 204"/>
              <a:gd name="T6" fmla="*/ 609 w 822"/>
              <a:gd name="T7" fmla="*/ 204 h 204"/>
              <a:gd name="T8" fmla="*/ 794 w 822"/>
              <a:gd name="T9" fmla="*/ 121 h 204"/>
              <a:gd name="T10" fmla="*/ 822 w 822"/>
              <a:gd name="T11" fmla="*/ 142 h 204"/>
              <a:gd name="T12" fmla="*/ 821 w 822"/>
              <a:gd name="T13" fmla="*/ 12 h 204"/>
              <a:gd name="T14" fmla="*/ 21 w 822"/>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2" h="204">
                <a:moveTo>
                  <a:pt x="21" y="0"/>
                </a:moveTo>
                <a:lnTo>
                  <a:pt x="0" y="66"/>
                </a:lnTo>
                <a:lnTo>
                  <a:pt x="175" y="204"/>
                </a:lnTo>
                <a:lnTo>
                  <a:pt x="609" y="204"/>
                </a:lnTo>
                <a:lnTo>
                  <a:pt x="794" y="121"/>
                </a:lnTo>
                <a:lnTo>
                  <a:pt x="822" y="142"/>
                </a:lnTo>
                <a:lnTo>
                  <a:pt x="821" y="1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57" name="Freeform 1241">
            <a:extLst>
              <a:ext uri="{FF2B5EF4-FFF2-40B4-BE49-F238E27FC236}">
                <a16:creationId xmlns:a16="http://schemas.microsoft.com/office/drawing/2014/main" id="{836EF881-0E11-433A-9A13-37ABEBBC97FB}"/>
              </a:ext>
            </a:extLst>
          </p:cNvPr>
          <p:cNvSpPr>
            <a:spLocks/>
          </p:cNvSpPr>
          <p:nvPr userDrawn="1"/>
        </p:nvSpPr>
        <p:spPr bwMode="auto">
          <a:xfrm>
            <a:off x="9774238" y="6745288"/>
            <a:ext cx="44450" cy="131763"/>
          </a:xfrm>
          <a:custGeom>
            <a:avLst/>
            <a:gdLst>
              <a:gd name="T0" fmla="*/ 0 w 28"/>
              <a:gd name="T1" fmla="*/ 0 h 83"/>
              <a:gd name="T2" fmla="*/ 25 w 28"/>
              <a:gd name="T3" fmla="*/ 83 h 83"/>
              <a:gd name="T4" fmla="*/ 28 w 28"/>
              <a:gd name="T5" fmla="*/ 83 h 83"/>
              <a:gd name="T6" fmla="*/ 28 w 28"/>
              <a:gd name="T7" fmla="*/ 21 h 83"/>
              <a:gd name="T8" fmla="*/ 0 w 28"/>
              <a:gd name="T9" fmla="*/ 0 h 83"/>
            </a:gdLst>
            <a:ahLst/>
            <a:cxnLst>
              <a:cxn ang="0">
                <a:pos x="T0" y="T1"/>
              </a:cxn>
              <a:cxn ang="0">
                <a:pos x="T2" y="T3"/>
              </a:cxn>
              <a:cxn ang="0">
                <a:pos x="T4" y="T5"/>
              </a:cxn>
              <a:cxn ang="0">
                <a:pos x="T6" y="T7"/>
              </a:cxn>
              <a:cxn ang="0">
                <a:pos x="T8" y="T9"/>
              </a:cxn>
            </a:cxnLst>
            <a:rect l="0" t="0" r="r" b="b"/>
            <a:pathLst>
              <a:path w="28" h="83">
                <a:moveTo>
                  <a:pt x="0" y="0"/>
                </a:moveTo>
                <a:lnTo>
                  <a:pt x="25" y="83"/>
                </a:lnTo>
                <a:lnTo>
                  <a:pt x="28" y="83"/>
                </a:lnTo>
                <a:lnTo>
                  <a:pt x="28" y="21"/>
                </a:lnTo>
                <a:lnTo>
                  <a:pt x="0" y="0"/>
                </a:lnTo>
                <a:close/>
              </a:path>
            </a:pathLst>
          </a:custGeom>
          <a:solidFill>
            <a:srgbClr val="6CB2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58" name="Freeform 1242">
            <a:extLst>
              <a:ext uri="{FF2B5EF4-FFF2-40B4-BE49-F238E27FC236}">
                <a16:creationId xmlns:a16="http://schemas.microsoft.com/office/drawing/2014/main" id="{CC3D57FF-86E1-45CF-9DAE-132F21175233}"/>
              </a:ext>
            </a:extLst>
          </p:cNvPr>
          <p:cNvSpPr>
            <a:spLocks/>
          </p:cNvSpPr>
          <p:nvPr userDrawn="1"/>
        </p:nvSpPr>
        <p:spPr bwMode="auto">
          <a:xfrm>
            <a:off x="9774238" y="6745288"/>
            <a:ext cx="44450" cy="131763"/>
          </a:xfrm>
          <a:custGeom>
            <a:avLst/>
            <a:gdLst>
              <a:gd name="T0" fmla="*/ 0 w 28"/>
              <a:gd name="T1" fmla="*/ 0 h 83"/>
              <a:gd name="T2" fmla="*/ 25 w 28"/>
              <a:gd name="T3" fmla="*/ 83 h 83"/>
              <a:gd name="T4" fmla="*/ 28 w 28"/>
              <a:gd name="T5" fmla="*/ 83 h 83"/>
              <a:gd name="T6" fmla="*/ 28 w 28"/>
              <a:gd name="T7" fmla="*/ 21 h 83"/>
              <a:gd name="T8" fmla="*/ 0 w 28"/>
              <a:gd name="T9" fmla="*/ 0 h 83"/>
            </a:gdLst>
            <a:ahLst/>
            <a:cxnLst>
              <a:cxn ang="0">
                <a:pos x="T0" y="T1"/>
              </a:cxn>
              <a:cxn ang="0">
                <a:pos x="T2" y="T3"/>
              </a:cxn>
              <a:cxn ang="0">
                <a:pos x="T4" y="T5"/>
              </a:cxn>
              <a:cxn ang="0">
                <a:pos x="T6" y="T7"/>
              </a:cxn>
              <a:cxn ang="0">
                <a:pos x="T8" y="T9"/>
              </a:cxn>
            </a:cxnLst>
            <a:rect l="0" t="0" r="r" b="b"/>
            <a:pathLst>
              <a:path w="28" h="83">
                <a:moveTo>
                  <a:pt x="0" y="0"/>
                </a:moveTo>
                <a:lnTo>
                  <a:pt x="25" y="83"/>
                </a:lnTo>
                <a:lnTo>
                  <a:pt x="28" y="83"/>
                </a:lnTo>
                <a:lnTo>
                  <a:pt x="28" y="2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59" name="Freeform 1243">
            <a:extLst>
              <a:ext uri="{FF2B5EF4-FFF2-40B4-BE49-F238E27FC236}">
                <a16:creationId xmlns:a16="http://schemas.microsoft.com/office/drawing/2014/main" id="{33B8D59F-3287-4AA4-AF71-AC1C6D3D4DD4}"/>
              </a:ext>
            </a:extLst>
          </p:cNvPr>
          <p:cNvSpPr>
            <a:spLocks/>
          </p:cNvSpPr>
          <p:nvPr userDrawn="1"/>
        </p:nvSpPr>
        <p:spPr bwMode="auto">
          <a:xfrm>
            <a:off x="9480551" y="6745288"/>
            <a:ext cx="333375" cy="131763"/>
          </a:xfrm>
          <a:custGeom>
            <a:avLst/>
            <a:gdLst>
              <a:gd name="T0" fmla="*/ 185 w 210"/>
              <a:gd name="T1" fmla="*/ 0 h 83"/>
              <a:gd name="T2" fmla="*/ 0 w 210"/>
              <a:gd name="T3" fmla="*/ 83 h 83"/>
              <a:gd name="T4" fmla="*/ 210 w 210"/>
              <a:gd name="T5" fmla="*/ 83 h 83"/>
              <a:gd name="T6" fmla="*/ 185 w 210"/>
              <a:gd name="T7" fmla="*/ 0 h 83"/>
            </a:gdLst>
            <a:ahLst/>
            <a:cxnLst>
              <a:cxn ang="0">
                <a:pos x="T0" y="T1"/>
              </a:cxn>
              <a:cxn ang="0">
                <a:pos x="T2" y="T3"/>
              </a:cxn>
              <a:cxn ang="0">
                <a:pos x="T4" y="T5"/>
              </a:cxn>
              <a:cxn ang="0">
                <a:pos x="T6" y="T7"/>
              </a:cxn>
            </a:cxnLst>
            <a:rect l="0" t="0" r="r" b="b"/>
            <a:pathLst>
              <a:path w="210" h="83">
                <a:moveTo>
                  <a:pt x="185" y="0"/>
                </a:moveTo>
                <a:lnTo>
                  <a:pt x="0" y="83"/>
                </a:lnTo>
                <a:lnTo>
                  <a:pt x="210" y="83"/>
                </a:lnTo>
                <a:lnTo>
                  <a:pt x="185" y="0"/>
                </a:lnTo>
                <a:close/>
              </a:path>
            </a:pathLst>
          </a:custGeom>
          <a:solidFill>
            <a:srgbClr val="5AA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60" name="Freeform 1244">
            <a:extLst>
              <a:ext uri="{FF2B5EF4-FFF2-40B4-BE49-F238E27FC236}">
                <a16:creationId xmlns:a16="http://schemas.microsoft.com/office/drawing/2014/main" id="{0B286C3D-20E3-4BDF-8120-8D51AAF802BD}"/>
              </a:ext>
            </a:extLst>
          </p:cNvPr>
          <p:cNvSpPr>
            <a:spLocks/>
          </p:cNvSpPr>
          <p:nvPr userDrawn="1"/>
        </p:nvSpPr>
        <p:spPr bwMode="auto">
          <a:xfrm>
            <a:off x="9480551" y="6745288"/>
            <a:ext cx="333375" cy="131763"/>
          </a:xfrm>
          <a:custGeom>
            <a:avLst/>
            <a:gdLst>
              <a:gd name="T0" fmla="*/ 185 w 210"/>
              <a:gd name="T1" fmla="*/ 0 h 83"/>
              <a:gd name="T2" fmla="*/ 0 w 210"/>
              <a:gd name="T3" fmla="*/ 83 h 83"/>
              <a:gd name="T4" fmla="*/ 210 w 210"/>
              <a:gd name="T5" fmla="*/ 83 h 83"/>
              <a:gd name="T6" fmla="*/ 185 w 210"/>
              <a:gd name="T7" fmla="*/ 0 h 83"/>
            </a:gdLst>
            <a:ahLst/>
            <a:cxnLst>
              <a:cxn ang="0">
                <a:pos x="T0" y="T1"/>
              </a:cxn>
              <a:cxn ang="0">
                <a:pos x="T2" y="T3"/>
              </a:cxn>
              <a:cxn ang="0">
                <a:pos x="T4" y="T5"/>
              </a:cxn>
              <a:cxn ang="0">
                <a:pos x="T6" y="T7"/>
              </a:cxn>
            </a:cxnLst>
            <a:rect l="0" t="0" r="r" b="b"/>
            <a:pathLst>
              <a:path w="210" h="83">
                <a:moveTo>
                  <a:pt x="185" y="0"/>
                </a:moveTo>
                <a:lnTo>
                  <a:pt x="0" y="83"/>
                </a:lnTo>
                <a:lnTo>
                  <a:pt x="210" y="83"/>
                </a:lnTo>
                <a:lnTo>
                  <a:pt x="1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61" name="Freeform 1245">
            <a:extLst>
              <a:ext uri="{FF2B5EF4-FFF2-40B4-BE49-F238E27FC236}">
                <a16:creationId xmlns:a16="http://schemas.microsoft.com/office/drawing/2014/main" id="{EF46DDB7-5F98-40AF-B926-A8A3FACE4D93}"/>
              </a:ext>
            </a:extLst>
          </p:cNvPr>
          <p:cNvSpPr>
            <a:spLocks/>
          </p:cNvSpPr>
          <p:nvPr userDrawn="1"/>
        </p:nvSpPr>
        <p:spPr bwMode="auto">
          <a:xfrm>
            <a:off x="8375651" y="6550025"/>
            <a:ext cx="171450" cy="107950"/>
          </a:xfrm>
          <a:custGeom>
            <a:avLst/>
            <a:gdLst>
              <a:gd name="T0" fmla="*/ 0 w 108"/>
              <a:gd name="T1" fmla="*/ 0 h 68"/>
              <a:gd name="T2" fmla="*/ 0 w 108"/>
              <a:gd name="T3" fmla="*/ 0 h 68"/>
              <a:gd name="T4" fmla="*/ 87 w 108"/>
              <a:gd name="T5" fmla="*/ 68 h 68"/>
              <a:gd name="T6" fmla="*/ 108 w 108"/>
              <a:gd name="T7" fmla="*/ 2 h 68"/>
              <a:gd name="T8" fmla="*/ 0 w 108"/>
              <a:gd name="T9" fmla="*/ 0 h 68"/>
            </a:gdLst>
            <a:ahLst/>
            <a:cxnLst>
              <a:cxn ang="0">
                <a:pos x="T0" y="T1"/>
              </a:cxn>
              <a:cxn ang="0">
                <a:pos x="T2" y="T3"/>
              </a:cxn>
              <a:cxn ang="0">
                <a:pos x="T4" y="T5"/>
              </a:cxn>
              <a:cxn ang="0">
                <a:pos x="T6" y="T7"/>
              </a:cxn>
              <a:cxn ang="0">
                <a:pos x="T8" y="T9"/>
              </a:cxn>
            </a:cxnLst>
            <a:rect l="0" t="0" r="r" b="b"/>
            <a:pathLst>
              <a:path w="108" h="68">
                <a:moveTo>
                  <a:pt x="0" y="0"/>
                </a:moveTo>
                <a:lnTo>
                  <a:pt x="0" y="0"/>
                </a:lnTo>
                <a:lnTo>
                  <a:pt x="87" y="68"/>
                </a:lnTo>
                <a:lnTo>
                  <a:pt x="108" y="2"/>
                </a:lnTo>
                <a:lnTo>
                  <a:pt x="0" y="0"/>
                </a:lnTo>
                <a:close/>
              </a:path>
            </a:pathLst>
          </a:custGeom>
          <a:solidFill>
            <a:srgbClr val="B8D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62" name="Freeform 1246">
            <a:extLst>
              <a:ext uri="{FF2B5EF4-FFF2-40B4-BE49-F238E27FC236}">
                <a16:creationId xmlns:a16="http://schemas.microsoft.com/office/drawing/2014/main" id="{F13F2254-10ED-4623-995D-729D631C9727}"/>
              </a:ext>
            </a:extLst>
          </p:cNvPr>
          <p:cNvSpPr>
            <a:spLocks/>
          </p:cNvSpPr>
          <p:nvPr userDrawn="1"/>
        </p:nvSpPr>
        <p:spPr bwMode="auto">
          <a:xfrm>
            <a:off x="8375651" y="6550025"/>
            <a:ext cx="171450" cy="107950"/>
          </a:xfrm>
          <a:custGeom>
            <a:avLst/>
            <a:gdLst>
              <a:gd name="T0" fmla="*/ 0 w 108"/>
              <a:gd name="T1" fmla="*/ 0 h 68"/>
              <a:gd name="T2" fmla="*/ 0 w 108"/>
              <a:gd name="T3" fmla="*/ 0 h 68"/>
              <a:gd name="T4" fmla="*/ 87 w 108"/>
              <a:gd name="T5" fmla="*/ 68 h 68"/>
              <a:gd name="T6" fmla="*/ 108 w 108"/>
              <a:gd name="T7" fmla="*/ 2 h 68"/>
              <a:gd name="T8" fmla="*/ 0 w 108"/>
              <a:gd name="T9" fmla="*/ 0 h 68"/>
            </a:gdLst>
            <a:ahLst/>
            <a:cxnLst>
              <a:cxn ang="0">
                <a:pos x="T0" y="T1"/>
              </a:cxn>
              <a:cxn ang="0">
                <a:pos x="T2" y="T3"/>
              </a:cxn>
              <a:cxn ang="0">
                <a:pos x="T4" y="T5"/>
              </a:cxn>
              <a:cxn ang="0">
                <a:pos x="T6" y="T7"/>
              </a:cxn>
              <a:cxn ang="0">
                <a:pos x="T8" y="T9"/>
              </a:cxn>
            </a:cxnLst>
            <a:rect l="0" t="0" r="r" b="b"/>
            <a:pathLst>
              <a:path w="108" h="68">
                <a:moveTo>
                  <a:pt x="0" y="0"/>
                </a:moveTo>
                <a:lnTo>
                  <a:pt x="0" y="0"/>
                </a:lnTo>
                <a:lnTo>
                  <a:pt x="87" y="68"/>
                </a:lnTo>
                <a:lnTo>
                  <a:pt x="108"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63" name="Freeform 1247">
            <a:extLst>
              <a:ext uri="{FF2B5EF4-FFF2-40B4-BE49-F238E27FC236}">
                <a16:creationId xmlns:a16="http://schemas.microsoft.com/office/drawing/2014/main" id="{3E6F1149-808A-4DFC-8F66-AB316798F993}"/>
              </a:ext>
            </a:extLst>
          </p:cNvPr>
          <p:cNvSpPr>
            <a:spLocks/>
          </p:cNvSpPr>
          <p:nvPr userDrawn="1"/>
        </p:nvSpPr>
        <p:spPr bwMode="auto">
          <a:xfrm>
            <a:off x="9817101" y="6572250"/>
            <a:ext cx="1588" cy="207963"/>
          </a:xfrm>
          <a:custGeom>
            <a:avLst/>
            <a:gdLst>
              <a:gd name="T0" fmla="*/ 0 w 1"/>
              <a:gd name="T1" fmla="*/ 0 h 131"/>
              <a:gd name="T2" fmla="*/ 0 w 1"/>
              <a:gd name="T3" fmla="*/ 0 h 131"/>
              <a:gd name="T4" fmla="*/ 1 w 1"/>
              <a:gd name="T5" fmla="*/ 130 h 131"/>
              <a:gd name="T6" fmla="*/ 1 w 1"/>
              <a:gd name="T7" fmla="*/ 131 h 131"/>
              <a:gd name="T8" fmla="*/ 0 w 1"/>
              <a:gd name="T9" fmla="*/ 0 h 131"/>
            </a:gdLst>
            <a:ahLst/>
            <a:cxnLst>
              <a:cxn ang="0">
                <a:pos x="T0" y="T1"/>
              </a:cxn>
              <a:cxn ang="0">
                <a:pos x="T2" y="T3"/>
              </a:cxn>
              <a:cxn ang="0">
                <a:pos x="T4" y="T5"/>
              </a:cxn>
              <a:cxn ang="0">
                <a:pos x="T6" y="T7"/>
              </a:cxn>
              <a:cxn ang="0">
                <a:pos x="T8" y="T9"/>
              </a:cxn>
            </a:cxnLst>
            <a:rect l="0" t="0" r="r" b="b"/>
            <a:pathLst>
              <a:path w="1" h="131">
                <a:moveTo>
                  <a:pt x="0" y="0"/>
                </a:moveTo>
                <a:lnTo>
                  <a:pt x="0" y="0"/>
                </a:lnTo>
                <a:lnTo>
                  <a:pt x="1" y="130"/>
                </a:lnTo>
                <a:lnTo>
                  <a:pt x="1" y="131"/>
                </a:lnTo>
                <a:lnTo>
                  <a:pt x="0" y="0"/>
                </a:lnTo>
                <a:close/>
              </a:path>
            </a:pathLst>
          </a:custGeom>
          <a:solidFill>
            <a:srgbClr val="D2EF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64" name="Freeform 1248">
            <a:extLst>
              <a:ext uri="{FF2B5EF4-FFF2-40B4-BE49-F238E27FC236}">
                <a16:creationId xmlns:a16="http://schemas.microsoft.com/office/drawing/2014/main" id="{DCEC0E28-F0FF-493C-A95B-54B104EE9CF0}"/>
              </a:ext>
            </a:extLst>
          </p:cNvPr>
          <p:cNvSpPr>
            <a:spLocks/>
          </p:cNvSpPr>
          <p:nvPr userDrawn="1"/>
        </p:nvSpPr>
        <p:spPr bwMode="auto">
          <a:xfrm>
            <a:off x="9817101" y="6572250"/>
            <a:ext cx="1588" cy="207963"/>
          </a:xfrm>
          <a:custGeom>
            <a:avLst/>
            <a:gdLst>
              <a:gd name="T0" fmla="*/ 0 w 1"/>
              <a:gd name="T1" fmla="*/ 0 h 131"/>
              <a:gd name="T2" fmla="*/ 0 w 1"/>
              <a:gd name="T3" fmla="*/ 0 h 131"/>
              <a:gd name="T4" fmla="*/ 1 w 1"/>
              <a:gd name="T5" fmla="*/ 130 h 131"/>
              <a:gd name="T6" fmla="*/ 1 w 1"/>
              <a:gd name="T7" fmla="*/ 131 h 131"/>
              <a:gd name="T8" fmla="*/ 0 w 1"/>
              <a:gd name="T9" fmla="*/ 0 h 131"/>
            </a:gdLst>
            <a:ahLst/>
            <a:cxnLst>
              <a:cxn ang="0">
                <a:pos x="T0" y="T1"/>
              </a:cxn>
              <a:cxn ang="0">
                <a:pos x="T2" y="T3"/>
              </a:cxn>
              <a:cxn ang="0">
                <a:pos x="T4" y="T5"/>
              </a:cxn>
              <a:cxn ang="0">
                <a:pos x="T6" y="T7"/>
              </a:cxn>
              <a:cxn ang="0">
                <a:pos x="T8" y="T9"/>
              </a:cxn>
            </a:cxnLst>
            <a:rect l="0" t="0" r="r" b="b"/>
            <a:pathLst>
              <a:path w="1" h="131">
                <a:moveTo>
                  <a:pt x="0" y="0"/>
                </a:moveTo>
                <a:lnTo>
                  <a:pt x="0" y="0"/>
                </a:lnTo>
                <a:lnTo>
                  <a:pt x="1" y="130"/>
                </a:lnTo>
                <a:lnTo>
                  <a:pt x="1" y="13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65" name="Freeform 1249">
            <a:extLst>
              <a:ext uri="{FF2B5EF4-FFF2-40B4-BE49-F238E27FC236}">
                <a16:creationId xmlns:a16="http://schemas.microsoft.com/office/drawing/2014/main" id="{70F3D029-6552-4596-B004-484740835794}"/>
              </a:ext>
            </a:extLst>
          </p:cNvPr>
          <p:cNvSpPr>
            <a:spLocks/>
          </p:cNvSpPr>
          <p:nvPr userDrawn="1"/>
        </p:nvSpPr>
        <p:spPr bwMode="auto">
          <a:xfrm>
            <a:off x="9818688" y="6778625"/>
            <a:ext cx="1588" cy="98425"/>
          </a:xfrm>
          <a:custGeom>
            <a:avLst/>
            <a:gdLst>
              <a:gd name="T0" fmla="*/ 0 w 1"/>
              <a:gd name="T1" fmla="*/ 0 h 62"/>
              <a:gd name="T2" fmla="*/ 0 w 1"/>
              <a:gd name="T3" fmla="*/ 62 h 62"/>
              <a:gd name="T4" fmla="*/ 1 w 1"/>
              <a:gd name="T5" fmla="*/ 62 h 62"/>
              <a:gd name="T6" fmla="*/ 0 w 1"/>
              <a:gd name="T7" fmla="*/ 1 h 62"/>
              <a:gd name="T8" fmla="*/ 0 w 1"/>
              <a:gd name="T9" fmla="*/ 0 h 62"/>
            </a:gdLst>
            <a:ahLst/>
            <a:cxnLst>
              <a:cxn ang="0">
                <a:pos x="T0" y="T1"/>
              </a:cxn>
              <a:cxn ang="0">
                <a:pos x="T2" y="T3"/>
              </a:cxn>
              <a:cxn ang="0">
                <a:pos x="T4" y="T5"/>
              </a:cxn>
              <a:cxn ang="0">
                <a:pos x="T6" y="T7"/>
              </a:cxn>
              <a:cxn ang="0">
                <a:pos x="T8" y="T9"/>
              </a:cxn>
            </a:cxnLst>
            <a:rect l="0" t="0" r="r" b="b"/>
            <a:pathLst>
              <a:path w="1" h="62">
                <a:moveTo>
                  <a:pt x="0" y="0"/>
                </a:moveTo>
                <a:lnTo>
                  <a:pt x="0" y="62"/>
                </a:lnTo>
                <a:lnTo>
                  <a:pt x="1" y="62"/>
                </a:lnTo>
                <a:lnTo>
                  <a:pt x="0" y="1"/>
                </a:lnTo>
                <a:lnTo>
                  <a:pt x="0" y="0"/>
                </a:lnTo>
                <a:close/>
              </a:path>
            </a:pathLst>
          </a:custGeom>
          <a:solidFill>
            <a:srgbClr val="68B0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66" name="Freeform 1250">
            <a:extLst>
              <a:ext uri="{FF2B5EF4-FFF2-40B4-BE49-F238E27FC236}">
                <a16:creationId xmlns:a16="http://schemas.microsoft.com/office/drawing/2014/main" id="{2120E000-8F68-4EF1-B2FF-866521ADCAF0}"/>
              </a:ext>
            </a:extLst>
          </p:cNvPr>
          <p:cNvSpPr>
            <a:spLocks/>
          </p:cNvSpPr>
          <p:nvPr userDrawn="1"/>
        </p:nvSpPr>
        <p:spPr bwMode="auto">
          <a:xfrm>
            <a:off x="9818688" y="6778625"/>
            <a:ext cx="1588" cy="98425"/>
          </a:xfrm>
          <a:custGeom>
            <a:avLst/>
            <a:gdLst>
              <a:gd name="T0" fmla="*/ 0 w 1"/>
              <a:gd name="T1" fmla="*/ 0 h 62"/>
              <a:gd name="T2" fmla="*/ 0 w 1"/>
              <a:gd name="T3" fmla="*/ 62 h 62"/>
              <a:gd name="T4" fmla="*/ 1 w 1"/>
              <a:gd name="T5" fmla="*/ 62 h 62"/>
              <a:gd name="T6" fmla="*/ 0 w 1"/>
              <a:gd name="T7" fmla="*/ 1 h 62"/>
              <a:gd name="T8" fmla="*/ 0 w 1"/>
              <a:gd name="T9" fmla="*/ 0 h 62"/>
            </a:gdLst>
            <a:ahLst/>
            <a:cxnLst>
              <a:cxn ang="0">
                <a:pos x="T0" y="T1"/>
              </a:cxn>
              <a:cxn ang="0">
                <a:pos x="T2" y="T3"/>
              </a:cxn>
              <a:cxn ang="0">
                <a:pos x="T4" y="T5"/>
              </a:cxn>
              <a:cxn ang="0">
                <a:pos x="T6" y="T7"/>
              </a:cxn>
              <a:cxn ang="0">
                <a:pos x="T8" y="T9"/>
              </a:cxn>
            </a:cxnLst>
            <a:rect l="0" t="0" r="r" b="b"/>
            <a:pathLst>
              <a:path w="1" h="62">
                <a:moveTo>
                  <a:pt x="0" y="0"/>
                </a:moveTo>
                <a:lnTo>
                  <a:pt x="0" y="62"/>
                </a:lnTo>
                <a:lnTo>
                  <a:pt x="1" y="62"/>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67" name="Freeform 1251">
            <a:extLst>
              <a:ext uri="{FF2B5EF4-FFF2-40B4-BE49-F238E27FC236}">
                <a16:creationId xmlns:a16="http://schemas.microsoft.com/office/drawing/2014/main" id="{F1D35E8E-6F8F-45A1-A119-632D109BD3FE}"/>
              </a:ext>
            </a:extLst>
          </p:cNvPr>
          <p:cNvSpPr>
            <a:spLocks/>
          </p:cNvSpPr>
          <p:nvPr userDrawn="1"/>
        </p:nvSpPr>
        <p:spPr bwMode="auto">
          <a:xfrm>
            <a:off x="11650663" y="6186488"/>
            <a:ext cx="522288" cy="342900"/>
          </a:xfrm>
          <a:custGeom>
            <a:avLst/>
            <a:gdLst>
              <a:gd name="T0" fmla="*/ 329 w 329"/>
              <a:gd name="T1" fmla="*/ 0 h 216"/>
              <a:gd name="T2" fmla="*/ 0 w 329"/>
              <a:gd name="T3" fmla="*/ 106 h 216"/>
              <a:gd name="T4" fmla="*/ 9 w 329"/>
              <a:gd name="T5" fmla="*/ 112 h 216"/>
              <a:gd name="T6" fmla="*/ 329 w 329"/>
              <a:gd name="T7" fmla="*/ 216 h 216"/>
              <a:gd name="T8" fmla="*/ 329 w 329"/>
              <a:gd name="T9" fmla="*/ 0 h 216"/>
            </a:gdLst>
            <a:ahLst/>
            <a:cxnLst>
              <a:cxn ang="0">
                <a:pos x="T0" y="T1"/>
              </a:cxn>
              <a:cxn ang="0">
                <a:pos x="T2" y="T3"/>
              </a:cxn>
              <a:cxn ang="0">
                <a:pos x="T4" y="T5"/>
              </a:cxn>
              <a:cxn ang="0">
                <a:pos x="T6" y="T7"/>
              </a:cxn>
              <a:cxn ang="0">
                <a:pos x="T8" y="T9"/>
              </a:cxn>
            </a:cxnLst>
            <a:rect l="0" t="0" r="r" b="b"/>
            <a:pathLst>
              <a:path w="329" h="216">
                <a:moveTo>
                  <a:pt x="329" y="0"/>
                </a:moveTo>
                <a:lnTo>
                  <a:pt x="0" y="106"/>
                </a:lnTo>
                <a:lnTo>
                  <a:pt x="9" y="112"/>
                </a:lnTo>
                <a:lnTo>
                  <a:pt x="329" y="216"/>
                </a:lnTo>
                <a:lnTo>
                  <a:pt x="329" y="0"/>
                </a:lnTo>
                <a:close/>
              </a:path>
            </a:pathLst>
          </a:custGeom>
          <a:solidFill>
            <a:srgbClr val="DBF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68" name="Freeform 1252">
            <a:extLst>
              <a:ext uri="{FF2B5EF4-FFF2-40B4-BE49-F238E27FC236}">
                <a16:creationId xmlns:a16="http://schemas.microsoft.com/office/drawing/2014/main" id="{553065D6-C38C-4BAE-B275-9EEBD66D297A}"/>
              </a:ext>
            </a:extLst>
          </p:cNvPr>
          <p:cNvSpPr>
            <a:spLocks/>
          </p:cNvSpPr>
          <p:nvPr userDrawn="1"/>
        </p:nvSpPr>
        <p:spPr bwMode="auto">
          <a:xfrm>
            <a:off x="11650663" y="6186488"/>
            <a:ext cx="522288" cy="342900"/>
          </a:xfrm>
          <a:custGeom>
            <a:avLst/>
            <a:gdLst>
              <a:gd name="T0" fmla="*/ 329 w 329"/>
              <a:gd name="T1" fmla="*/ 0 h 216"/>
              <a:gd name="T2" fmla="*/ 0 w 329"/>
              <a:gd name="T3" fmla="*/ 106 h 216"/>
              <a:gd name="T4" fmla="*/ 9 w 329"/>
              <a:gd name="T5" fmla="*/ 112 h 216"/>
              <a:gd name="T6" fmla="*/ 329 w 329"/>
              <a:gd name="T7" fmla="*/ 216 h 216"/>
              <a:gd name="T8" fmla="*/ 329 w 329"/>
              <a:gd name="T9" fmla="*/ 0 h 216"/>
            </a:gdLst>
            <a:ahLst/>
            <a:cxnLst>
              <a:cxn ang="0">
                <a:pos x="T0" y="T1"/>
              </a:cxn>
              <a:cxn ang="0">
                <a:pos x="T2" y="T3"/>
              </a:cxn>
              <a:cxn ang="0">
                <a:pos x="T4" y="T5"/>
              </a:cxn>
              <a:cxn ang="0">
                <a:pos x="T6" y="T7"/>
              </a:cxn>
              <a:cxn ang="0">
                <a:pos x="T8" y="T9"/>
              </a:cxn>
            </a:cxnLst>
            <a:rect l="0" t="0" r="r" b="b"/>
            <a:pathLst>
              <a:path w="329" h="216">
                <a:moveTo>
                  <a:pt x="329" y="0"/>
                </a:moveTo>
                <a:lnTo>
                  <a:pt x="0" y="106"/>
                </a:lnTo>
                <a:lnTo>
                  <a:pt x="9" y="112"/>
                </a:lnTo>
                <a:lnTo>
                  <a:pt x="329" y="216"/>
                </a:lnTo>
                <a:lnTo>
                  <a:pt x="3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69" name="Freeform 1253">
            <a:extLst>
              <a:ext uri="{FF2B5EF4-FFF2-40B4-BE49-F238E27FC236}">
                <a16:creationId xmlns:a16="http://schemas.microsoft.com/office/drawing/2014/main" id="{B9673603-4FB3-416B-B0AB-61F55B6D504A}"/>
              </a:ext>
            </a:extLst>
          </p:cNvPr>
          <p:cNvSpPr>
            <a:spLocks/>
          </p:cNvSpPr>
          <p:nvPr userDrawn="1"/>
        </p:nvSpPr>
        <p:spPr bwMode="auto">
          <a:xfrm>
            <a:off x="11644313" y="6354763"/>
            <a:ext cx="20638" cy="9525"/>
          </a:xfrm>
          <a:custGeom>
            <a:avLst/>
            <a:gdLst>
              <a:gd name="T0" fmla="*/ 4 w 13"/>
              <a:gd name="T1" fmla="*/ 0 h 6"/>
              <a:gd name="T2" fmla="*/ 0 w 13"/>
              <a:gd name="T3" fmla="*/ 1 h 6"/>
              <a:gd name="T4" fmla="*/ 13 w 13"/>
              <a:gd name="T5" fmla="*/ 6 h 6"/>
              <a:gd name="T6" fmla="*/ 4 w 13"/>
              <a:gd name="T7" fmla="*/ 0 h 6"/>
            </a:gdLst>
            <a:ahLst/>
            <a:cxnLst>
              <a:cxn ang="0">
                <a:pos x="T0" y="T1"/>
              </a:cxn>
              <a:cxn ang="0">
                <a:pos x="T2" y="T3"/>
              </a:cxn>
              <a:cxn ang="0">
                <a:pos x="T4" y="T5"/>
              </a:cxn>
              <a:cxn ang="0">
                <a:pos x="T6" y="T7"/>
              </a:cxn>
            </a:cxnLst>
            <a:rect l="0" t="0" r="r" b="b"/>
            <a:pathLst>
              <a:path w="13" h="6">
                <a:moveTo>
                  <a:pt x="4" y="0"/>
                </a:moveTo>
                <a:lnTo>
                  <a:pt x="0" y="1"/>
                </a:lnTo>
                <a:lnTo>
                  <a:pt x="13" y="6"/>
                </a:lnTo>
                <a:lnTo>
                  <a:pt x="4" y="0"/>
                </a:lnTo>
                <a:close/>
              </a:path>
            </a:pathLst>
          </a:custGeom>
          <a:solidFill>
            <a:srgbClr val="A9D1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70" name="Freeform 1254">
            <a:extLst>
              <a:ext uri="{FF2B5EF4-FFF2-40B4-BE49-F238E27FC236}">
                <a16:creationId xmlns:a16="http://schemas.microsoft.com/office/drawing/2014/main" id="{42274F1C-267C-4DDE-9BE8-A6E2C4A25916}"/>
              </a:ext>
            </a:extLst>
          </p:cNvPr>
          <p:cNvSpPr>
            <a:spLocks/>
          </p:cNvSpPr>
          <p:nvPr userDrawn="1"/>
        </p:nvSpPr>
        <p:spPr bwMode="auto">
          <a:xfrm>
            <a:off x="11644313" y="6354763"/>
            <a:ext cx="20638" cy="9525"/>
          </a:xfrm>
          <a:custGeom>
            <a:avLst/>
            <a:gdLst>
              <a:gd name="T0" fmla="*/ 4 w 13"/>
              <a:gd name="T1" fmla="*/ 0 h 6"/>
              <a:gd name="T2" fmla="*/ 0 w 13"/>
              <a:gd name="T3" fmla="*/ 1 h 6"/>
              <a:gd name="T4" fmla="*/ 13 w 13"/>
              <a:gd name="T5" fmla="*/ 6 h 6"/>
              <a:gd name="T6" fmla="*/ 4 w 13"/>
              <a:gd name="T7" fmla="*/ 0 h 6"/>
            </a:gdLst>
            <a:ahLst/>
            <a:cxnLst>
              <a:cxn ang="0">
                <a:pos x="T0" y="T1"/>
              </a:cxn>
              <a:cxn ang="0">
                <a:pos x="T2" y="T3"/>
              </a:cxn>
              <a:cxn ang="0">
                <a:pos x="T4" y="T5"/>
              </a:cxn>
              <a:cxn ang="0">
                <a:pos x="T6" y="T7"/>
              </a:cxn>
            </a:cxnLst>
            <a:rect l="0" t="0" r="r" b="b"/>
            <a:pathLst>
              <a:path w="13" h="6">
                <a:moveTo>
                  <a:pt x="4" y="0"/>
                </a:moveTo>
                <a:lnTo>
                  <a:pt x="0" y="1"/>
                </a:lnTo>
                <a:lnTo>
                  <a:pt x="13" y="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71" name="Freeform 1255">
            <a:extLst>
              <a:ext uri="{FF2B5EF4-FFF2-40B4-BE49-F238E27FC236}">
                <a16:creationId xmlns:a16="http://schemas.microsoft.com/office/drawing/2014/main" id="{881B0654-559B-4A8E-9DFE-8B6125CBECE7}"/>
              </a:ext>
            </a:extLst>
          </p:cNvPr>
          <p:cNvSpPr>
            <a:spLocks/>
          </p:cNvSpPr>
          <p:nvPr userDrawn="1"/>
        </p:nvSpPr>
        <p:spPr bwMode="auto">
          <a:xfrm>
            <a:off x="11077576" y="6480175"/>
            <a:ext cx="227013" cy="396875"/>
          </a:xfrm>
          <a:custGeom>
            <a:avLst/>
            <a:gdLst>
              <a:gd name="T0" fmla="*/ 79 w 143"/>
              <a:gd name="T1" fmla="*/ 0 h 250"/>
              <a:gd name="T2" fmla="*/ 41 w 143"/>
              <a:gd name="T3" fmla="*/ 96 h 250"/>
              <a:gd name="T4" fmla="*/ 0 w 143"/>
              <a:gd name="T5" fmla="*/ 250 h 250"/>
              <a:gd name="T6" fmla="*/ 126 w 143"/>
              <a:gd name="T7" fmla="*/ 250 h 250"/>
              <a:gd name="T8" fmla="*/ 143 w 143"/>
              <a:gd name="T9" fmla="*/ 21 h 250"/>
              <a:gd name="T10" fmla="*/ 79 w 143"/>
              <a:gd name="T11" fmla="*/ 0 h 250"/>
            </a:gdLst>
            <a:ahLst/>
            <a:cxnLst>
              <a:cxn ang="0">
                <a:pos x="T0" y="T1"/>
              </a:cxn>
              <a:cxn ang="0">
                <a:pos x="T2" y="T3"/>
              </a:cxn>
              <a:cxn ang="0">
                <a:pos x="T4" y="T5"/>
              </a:cxn>
              <a:cxn ang="0">
                <a:pos x="T6" y="T7"/>
              </a:cxn>
              <a:cxn ang="0">
                <a:pos x="T8" y="T9"/>
              </a:cxn>
              <a:cxn ang="0">
                <a:pos x="T10" y="T11"/>
              </a:cxn>
            </a:cxnLst>
            <a:rect l="0" t="0" r="r" b="b"/>
            <a:pathLst>
              <a:path w="143" h="250">
                <a:moveTo>
                  <a:pt x="79" y="0"/>
                </a:moveTo>
                <a:lnTo>
                  <a:pt x="41" y="96"/>
                </a:lnTo>
                <a:lnTo>
                  <a:pt x="0" y="250"/>
                </a:lnTo>
                <a:lnTo>
                  <a:pt x="126" y="250"/>
                </a:lnTo>
                <a:lnTo>
                  <a:pt x="143" y="21"/>
                </a:lnTo>
                <a:lnTo>
                  <a:pt x="79" y="0"/>
                </a:lnTo>
                <a:close/>
              </a:path>
            </a:pathLst>
          </a:custGeom>
          <a:solidFill>
            <a:srgbClr val="9DC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72" name="Freeform 1256">
            <a:extLst>
              <a:ext uri="{FF2B5EF4-FFF2-40B4-BE49-F238E27FC236}">
                <a16:creationId xmlns:a16="http://schemas.microsoft.com/office/drawing/2014/main" id="{49D1287C-C063-4189-BA54-76F496506229}"/>
              </a:ext>
            </a:extLst>
          </p:cNvPr>
          <p:cNvSpPr>
            <a:spLocks/>
          </p:cNvSpPr>
          <p:nvPr userDrawn="1"/>
        </p:nvSpPr>
        <p:spPr bwMode="auto">
          <a:xfrm>
            <a:off x="11077576" y="6480175"/>
            <a:ext cx="227013" cy="396875"/>
          </a:xfrm>
          <a:custGeom>
            <a:avLst/>
            <a:gdLst>
              <a:gd name="T0" fmla="*/ 79 w 143"/>
              <a:gd name="T1" fmla="*/ 0 h 250"/>
              <a:gd name="T2" fmla="*/ 41 w 143"/>
              <a:gd name="T3" fmla="*/ 96 h 250"/>
              <a:gd name="T4" fmla="*/ 0 w 143"/>
              <a:gd name="T5" fmla="*/ 250 h 250"/>
              <a:gd name="T6" fmla="*/ 126 w 143"/>
              <a:gd name="T7" fmla="*/ 250 h 250"/>
              <a:gd name="T8" fmla="*/ 143 w 143"/>
              <a:gd name="T9" fmla="*/ 21 h 250"/>
              <a:gd name="T10" fmla="*/ 79 w 143"/>
              <a:gd name="T11" fmla="*/ 0 h 250"/>
            </a:gdLst>
            <a:ahLst/>
            <a:cxnLst>
              <a:cxn ang="0">
                <a:pos x="T0" y="T1"/>
              </a:cxn>
              <a:cxn ang="0">
                <a:pos x="T2" y="T3"/>
              </a:cxn>
              <a:cxn ang="0">
                <a:pos x="T4" y="T5"/>
              </a:cxn>
              <a:cxn ang="0">
                <a:pos x="T6" y="T7"/>
              </a:cxn>
              <a:cxn ang="0">
                <a:pos x="T8" y="T9"/>
              </a:cxn>
              <a:cxn ang="0">
                <a:pos x="T10" y="T11"/>
              </a:cxn>
            </a:cxnLst>
            <a:rect l="0" t="0" r="r" b="b"/>
            <a:pathLst>
              <a:path w="143" h="250">
                <a:moveTo>
                  <a:pt x="79" y="0"/>
                </a:moveTo>
                <a:lnTo>
                  <a:pt x="41" y="96"/>
                </a:lnTo>
                <a:lnTo>
                  <a:pt x="0" y="250"/>
                </a:lnTo>
                <a:lnTo>
                  <a:pt x="126" y="250"/>
                </a:lnTo>
                <a:lnTo>
                  <a:pt x="143" y="21"/>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73" name="Freeform 1257">
            <a:extLst>
              <a:ext uri="{FF2B5EF4-FFF2-40B4-BE49-F238E27FC236}">
                <a16:creationId xmlns:a16="http://schemas.microsoft.com/office/drawing/2014/main" id="{848A1551-3C9B-4944-93D2-3892204EA9A6}"/>
              </a:ext>
            </a:extLst>
          </p:cNvPr>
          <p:cNvSpPr>
            <a:spLocks/>
          </p:cNvSpPr>
          <p:nvPr userDrawn="1"/>
        </p:nvSpPr>
        <p:spPr bwMode="auto">
          <a:xfrm>
            <a:off x="11277601" y="6513513"/>
            <a:ext cx="223838" cy="363538"/>
          </a:xfrm>
          <a:custGeom>
            <a:avLst/>
            <a:gdLst>
              <a:gd name="T0" fmla="*/ 17 w 141"/>
              <a:gd name="T1" fmla="*/ 0 h 229"/>
              <a:gd name="T2" fmla="*/ 0 w 141"/>
              <a:gd name="T3" fmla="*/ 229 h 229"/>
              <a:gd name="T4" fmla="*/ 141 w 141"/>
              <a:gd name="T5" fmla="*/ 229 h 229"/>
              <a:gd name="T6" fmla="*/ 139 w 141"/>
              <a:gd name="T7" fmla="*/ 220 h 229"/>
              <a:gd name="T8" fmla="*/ 59 w 141"/>
              <a:gd name="T9" fmla="*/ 14 h 229"/>
              <a:gd name="T10" fmla="*/ 17 w 141"/>
              <a:gd name="T11" fmla="*/ 0 h 229"/>
            </a:gdLst>
            <a:ahLst/>
            <a:cxnLst>
              <a:cxn ang="0">
                <a:pos x="T0" y="T1"/>
              </a:cxn>
              <a:cxn ang="0">
                <a:pos x="T2" y="T3"/>
              </a:cxn>
              <a:cxn ang="0">
                <a:pos x="T4" y="T5"/>
              </a:cxn>
              <a:cxn ang="0">
                <a:pos x="T6" y="T7"/>
              </a:cxn>
              <a:cxn ang="0">
                <a:pos x="T8" y="T9"/>
              </a:cxn>
              <a:cxn ang="0">
                <a:pos x="T10" y="T11"/>
              </a:cxn>
            </a:cxnLst>
            <a:rect l="0" t="0" r="r" b="b"/>
            <a:pathLst>
              <a:path w="141" h="229">
                <a:moveTo>
                  <a:pt x="17" y="0"/>
                </a:moveTo>
                <a:lnTo>
                  <a:pt x="0" y="229"/>
                </a:lnTo>
                <a:lnTo>
                  <a:pt x="141" y="229"/>
                </a:lnTo>
                <a:lnTo>
                  <a:pt x="139" y="220"/>
                </a:lnTo>
                <a:lnTo>
                  <a:pt x="59" y="14"/>
                </a:lnTo>
                <a:lnTo>
                  <a:pt x="17" y="0"/>
                </a:lnTo>
                <a:close/>
              </a:path>
            </a:pathLst>
          </a:custGeom>
          <a:solidFill>
            <a:srgbClr val="B0D3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74" name="Freeform 1258">
            <a:extLst>
              <a:ext uri="{FF2B5EF4-FFF2-40B4-BE49-F238E27FC236}">
                <a16:creationId xmlns:a16="http://schemas.microsoft.com/office/drawing/2014/main" id="{3932C813-8D6B-49BA-93DC-BE4E6644B8A8}"/>
              </a:ext>
            </a:extLst>
          </p:cNvPr>
          <p:cNvSpPr>
            <a:spLocks/>
          </p:cNvSpPr>
          <p:nvPr userDrawn="1"/>
        </p:nvSpPr>
        <p:spPr bwMode="auto">
          <a:xfrm>
            <a:off x="11277601" y="6513513"/>
            <a:ext cx="223838" cy="363538"/>
          </a:xfrm>
          <a:custGeom>
            <a:avLst/>
            <a:gdLst>
              <a:gd name="T0" fmla="*/ 17 w 141"/>
              <a:gd name="T1" fmla="*/ 0 h 229"/>
              <a:gd name="T2" fmla="*/ 0 w 141"/>
              <a:gd name="T3" fmla="*/ 229 h 229"/>
              <a:gd name="T4" fmla="*/ 141 w 141"/>
              <a:gd name="T5" fmla="*/ 229 h 229"/>
              <a:gd name="T6" fmla="*/ 139 w 141"/>
              <a:gd name="T7" fmla="*/ 220 h 229"/>
              <a:gd name="T8" fmla="*/ 59 w 141"/>
              <a:gd name="T9" fmla="*/ 14 h 229"/>
              <a:gd name="T10" fmla="*/ 17 w 141"/>
              <a:gd name="T11" fmla="*/ 0 h 229"/>
            </a:gdLst>
            <a:ahLst/>
            <a:cxnLst>
              <a:cxn ang="0">
                <a:pos x="T0" y="T1"/>
              </a:cxn>
              <a:cxn ang="0">
                <a:pos x="T2" y="T3"/>
              </a:cxn>
              <a:cxn ang="0">
                <a:pos x="T4" y="T5"/>
              </a:cxn>
              <a:cxn ang="0">
                <a:pos x="T6" y="T7"/>
              </a:cxn>
              <a:cxn ang="0">
                <a:pos x="T8" y="T9"/>
              </a:cxn>
              <a:cxn ang="0">
                <a:pos x="T10" y="T11"/>
              </a:cxn>
            </a:cxnLst>
            <a:rect l="0" t="0" r="r" b="b"/>
            <a:pathLst>
              <a:path w="141" h="229">
                <a:moveTo>
                  <a:pt x="17" y="0"/>
                </a:moveTo>
                <a:lnTo>
                  <a:pt x="0" y="229"/>
                </a:lnTo>
                <a:lnTo>
                  <a:pt x="141" y="229"/>
                </a:lnTo>
                <a:lnTo>
                  <a:pt x="139" y="220"/>
                </a:lnTo>
                <a:lnTo>
                  <a:pt x="59" y="14"/>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75" name="Freeform 1259">
            <a:extLst>
              <a:ext uri="{FF2B5EF4-FFF2-40B4-BE49-F238E27FC236}">
                <a16:creationId xmlns:a16="http://schemas.microsoft.com/office/drawing/2014/main" id="{2E9FD634-9676-43CC-89E8-672CE4CF7665}"/>
              </a:ext>
            </a:extLst>
          </p:cNvPr>
          <p:cNvSpPr>
            <a:spLocks/>
          </p:cNvSpPr>
          <p:nvPr userDrawn="1"/>
        </p:nvSpPr>
        <p:spPr bwMode="auto">
          <a:xfrm>
            <a:off x="11142663" y="6473825"/>
            <a:ext cx="60325" cy="158750"/>
          </a:xfrm>
          <a:custGeom>
            <a:avLst/>
            <a:gdLst>
              <a:gd name="T0" fmla="*/ 27 w 38"/>
              <a:gd name="T1" fmla="*/ 0 h 100"/>
              <a:gd name="T2" fmla="*/ 0 w 38"/>
              <a:gd name="T3" fmla="*/ 100 h 100"/>
              <a:gd name="T4" fmla="*/ 38 w 38"/>
              <a:gd name="T5" fmla="*/ 4 h 100"/>
              <a:gd name="T6" fmla="*/ 27 w 38"/>
              <a:gd name="T7" fmla="*/ 0 h 100"/>
            </a:gdLst>
            <a:ahLst/>
            <a:cxnLst>
              <a:cxn ang="0">
                <a:pos x="T0" y="T1"/>
              </a:cxn>
              <a:cxn ang="0">
                <a:pos x="T2" y="T3"/>
              </a:cxn>
              <a:cxn ang="0">
                <a:pos x="T4" y="T5"/>
              </a:cxn>
              <a:cxn ang="0">
                <a:pos x="T6" y="T7"/>
              </a:cxn>
            </a:cxnLst>
            <a:rect l="0" t="0" r="r" b="b"/>
            <a:pathLst>
              <a:path w="38" h="100">
                <a:moveTo>
                  <a:pt x="27" y="0"/>
                </a:moveTo>
                <a:lnTo>
                  <a:pt x="0" y="100"/>
                </a:lnTo>
                <a:lnTo>
                  <a:pt x="38" y="4"/>
                </a:lnTo>
                <a:lnTo>
                  <a:pt x="27" y="0"/>
                </a:lnTo>
                <a:close/>
              </a:path>
            </a:pathLst>
          </a:custGeom>
          <a:solidFill>
            <a:srgbClr val="B0D3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76" name="Freeform 1260">
            <a:extLst>
              <a:ext uri="{FF2B5EF4-FFF2-40B4-BE49-F238E27FC236}">
                <a16:creationId xmlns:a16="http://schemas.microsoft.com/office/drawing/2014/main" id="{B0F748D7-5806-409B-9003-8A7B6BDEEB7D}"/>
              </a:ext>
            </a:extLst>
          </p:cNvPr>
          <p:cNvSpPr>
            <a:spLocks/>
          </p:cNvSpPr>
          <p:nvPr userDrawn="1"/>
        </p:nvSpPr>
        <p:spPr bwMode="auto">
          <a:xfrm>
            <a:off x="11142663" y="6473825"/>
            <a:ext cx="60325" cy="158750"/>
          </a:xfrm>
          <a:custGeom>
            <a:avLst/>
            <a:gdLst>
              <a:gd name="T0" fmla="*/ 27 w 38"/>
              <a:gd name="T1" fmla="*/ 0 h 100"/>
              <a:gd name="T2" fmla="*/ 0 w 38"/>
              <a:gd name="T3" fmla="*/ 100 h 100"/>
              <a:gd name="T4" fmla="*/ 38 w 38"/>
              <a:gd name="T5" fmla="*/ 4 h 100"/>
              <a:gd name="T6" fmla="*/ 27 w 38"/>
              <a:gd name="T7" fmla="*/ 0 h 100"/>
            </a:gdLst>
            <a:ahLst/>
            <a:cxnLst>
              <a:cxn ang="0">
                <a:pos x="T0" y="T1"/>
              </a:cxn>
              <a:cxn ang="0">
                <a:pos x="T2" y="T3"/>
              </a:cxn>
              <a:cxn ang="0">
                <a:pos x="T4" y="T5"/>
              </a:cxn>
              <a:cxn ang="0">
                <a:pos x="T6" y="T7"/>
              </a:cxn>
            </a:cxnLst>
            <a:rect l="0" t="0" r="r" b="b"/>
            <a:pathLst>
              <a:path w="38" h="100">
                <a:moveTo>
                  <a:pt x="27" y="0"/>
                </a:moveTo>
                <a:lnTo>
                  <a:pt x="0" y="100"/>
                </a:lnTo>
                <a:lnTo>
                  <a:pt x="38" y="4"/>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77" name="Freeform 1261">
            <a:extLst>
              <a:ext uri="{FF2B5EF4-FFF2-40B4-BE49-F238E27FC236}">
                <a16:creationId xmlns:a16="http://schemas.microsoft.com/office/drawing/2014/main" id="{B8936D71-8D04-493A-B3CB-9BAC89698763}"/>
              </a:ext>
            </a:extLst>
          </p:cNvPr>
          <p:cNvSpPr>
            <a:spLocks/>
          </p:cNvSpPr>
          <p:nvPr userDrawn="1"/>
        </p:nvSpPr>
        <p:spPr bwMode="auto">
          <a:xfrm>
            <a:off x="11498263" y="6862763"/>
            <a:ext cx="4763" cy="14288"/>
          </a:xfrm>
          <a:custGeom>
            <a:avLst/>
            <a:gdLst>
              <a:gd name="T0" fmla="*/ 0 w 3"/>
              <a:gd name="T1" fmla="*/ 0 h 9"/>
              <a:gd name="T2" fmla="*/ 2 w 3"/>
              <a:gd name="T3" fmla="*/ 9 h 9"/>
              <a:gd name="T4" fmla="*/ 3 w 3"/>
              <a:gd name="T5" fmla="*/ 9 h 9"/>
              <a:gd name="T6" fmla="*/ 0 w 3"/>
              <a:gd name="T7" fmla="*/ 0 h 9"/>
            </a:gdLst>
            <a:ahLst/>
            <a:cxnLst>
              <a:cxn ang="0">
                <a:pos x="T0" y="T1"/>
              </a:cxn>
              <a:cxn ang="0">
                <a:pos x="T2" y="T3"/>
              </a:cxn>
              <a:cxn ang="0">
                <a:pos x="T4" y="T5"/>
              </a:cxn>
              <a:cxn ang="0">
                <a:pos x="T6" y="T7"/>
              </a:cxn>
            </a:cxnLst>
            <a:rect l="0" t="0" r="r" b="b"/>
            <a:pathLst>
              <a:path w="3" h="9">
                <a:moveTo>
                  <a:pt x="0" y="0"/>
                </a:moveTo>
                <a:lnTo>
                  <a:pt x="2" y="9"/>
                </a:lnTo>
                <a:lnTo>
                  <a:pt x="3" y="9"/>
                </a:lnTo>
                <a:lnTo>
                  <a:pt x="0" y="0"/>
                </a:lnTo>
                <a:close/>
              </a:path>
            </a:pathLst>
          </a:custGeom>
          <a:solidFill>
            <a:srgbClr val="8BB8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78" name="Freeform 1262">
            <a:extLst>
              <a:ext uri="{FF2B5EF4-FFF2-40B4-BE49-F238E27FC236}">
                <a16:creationId xmlns:a16="http://schemas.microsoft.com/office/drawing/2014/main" id="{8A84E471-FF28-4BCF-B18E-B5992576631B}"/>
              </a:ext>
            </a:extLst>
          </p:cNvPr>
          <p:cNvSpPr>
            <a:spLocks/>
          </p:cNvSpPr>
          <p:nvPr userDrawn="1"/>
        </p:nvSpPr>
        <p:spPr bwMode="auto">
          <a:xfrm>
            <a:off x="11498263" y="6862763"/>
            <a:ext cx="4763" cy="14288"/>
          </a:xfrm>
          <a:custGeom>
            <a:avLst/>
            <a:gdLst>
              <a:gd name="T0" fmla="*/ 0 w 3"/>
              <a:gd name="T1" fmla="*/ 0 h 9"/>
              <a:gd name="T2" fmla="*/ 2 w 3"/>
              <a:gd name="T3" fmla="*/ 9 h 9"/>
              <a:gd name="T4" fmla="*/ 3 w 3"/>
              <a:gd name="T5" fmla="*/ 9 h 9"/>
              <a:gd name="T6" fmla="*/ 0 w 3"/>
              <a:gd name="T7" fmla="*/ 0 h 9"/>
            </a:gdLst>
            <a:ahLst/>
            <a:cxnLst>
              <a:cxn ang="0">
                <a:pos x="T0" y="T1"/>
              </a:cxn>
              <a:cxn ang="0">
                <a:pos x="T2" y="T3"/>
              </a:cxn>
              <a:cxn ang="0">
                <a:pos x="T4" y="T5"/>
              </a:cxn>
              <a:cxn ang="0">
                <a:pos x="T6" y="T7"/>
              </a:cxn>
            </a:cxnLst>
            <a:rect l="0" t="0" r="r" b="b"/>
            <a:pathLst>
              <a:path w="3" h="9">
                <a:moveTo>
                  <a:pt x="0" y="0"/>
                </a:moveTo>
                <a:lnTo>
                  <a:pt x="2" y="9"/>
                </a:lnTo>
                <a:lnTo>
                  <a:pt x="3"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79" name="Freeform 1263">
            <a:extLst>
              <a:ext uri="{FF2B5EF4-FFF2-40B4-BE49-F238E27FC236}">
                <a16:creationId xmlns:a16="http://schemas.microsoft.com/office/drawing/2014/main" id="{8DA04C2B-8997-4B3A-BDBB-BF0F567D738D}"/>
              </a:ext>
            </a:extLst>
          </p:cNvPr>
          <p:cNvSpPr>
            <a:spLocks/>
          </p:cNvSpPr>
          <p:nvPr userDrawn="1"/>
        </p:nvSpPr>
        <p:spPr bwMode="auto">
          <a:xfrm>
            <a:off x="11185526" y="6227763"/>
            <a:ext cx="185738" cy="307975"/>
          </a:xfrm>
          <a:custGeom>
            <a:avLst/>
            <a:gdLst>
              <a:gd name="T0" fmla="*/ 42 w 117"/>
              <a:gd name="T1" fmla="*/ 0 h 194"/>
              <a:gd name="T2" fmla="*/ 0 w 117"/>
              <a:gd name="T3" fmla="*/ 155 h 194"/>
              <a:gd name="T4" fmla="*/ 11 w 117"/>
              <a:gd name="T5" fmla="*/ 159 h 194"/>
              <a:gd name="T6" fmla="*/ 75 w 117"/>
              <a:gd name="T7" fmla="*/ 180 h 194"/>
              <a:gd name="T8" fmla="*/ 117 w 117"/>
              <a:gd name="T9" fmla="*/ 194 h 194"/>
              <a:gd name="T10" fmla="*/ 97 w 117"/>
              <a:gd name="T11" fmla="*/ 142 h 194"/>
              <a:gd name="T12" fmla="*/ 42 w 117"/>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117" h="194">
                <a:moveTo>
                  <a:pt x="42" y="0"/>
                </a:moveTo>
                <a:lnTo>
                  <a:pt x="0" y="155"/>
                </a:lnTo>
                <a:lnTo>
                  <a:pt x="11" y="159"/>
                </a:lnTo>
                <a:lnTo>
                  <a:pt x="75" y="180"/>
                </a:lnTo>
                <a:lnTo>
                  <a:pt x="117" y="194"/>
                </a:lnTo>
                <a:lnTo>
                  <a:pt x="97" y="142"/>
                </a:lnTo>
                <a:lnTo>
                  <a:pt x="42" y="0"/>
                </a:lnTo>
                <a:close/>
              </a:path>
            </a:pathLst>
          </a:custGeom>
          <a:solidFill>
            <a:srgbClr val="86BD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80" name="Freeform 1264">
            <a:extLst>
              <a:ext uri="{FF2B5EF4-FFF2-40B4-BE49-F238E27FC236}">
                <a16:creationId xmlns:a16="http://schemas.microsoft.com/office/drawing/2014/main" id="{9EB5E07A-D1D0-47FE-86C8-F5E073FA8F46}"/>
              </a:ext>
            </a:extLst>
          </p:cNvPr>
          <p:cNvSpPr>
            <a:spLocks/>
          </p:cNvSpPr>
          <p:nvPr userDrawn="1"/>
        </p:nvSpPr>
        <p:spPr bwMode="auto">
          <a:xfrm>
            <a:off x="11185526" y="6227763"/>
            <a:ext cx="185738" cy="307975"/>
          </a:xfrm>
          <a:custGeom>
            <a:avLst/>
            <a:gdLst>
              <a:gd name="T0" fmla="*/ 42 w 117"/>
              <a:gd name="T1" fmla="*/ 0 h 194"/>
              <a:gd name="T2" fmla="*/ 0 w 117"/>
              <a:gd name="T3" fmla="*/ 155 h 194"/>
              <a:gd name="T4" fmla="*/ 11 w 117"/>
              <a:gd name="T5" fmla="*/ 159 h 194"/>
              <a:gd name="T6" fmla="*/ 75 w 117"/>
              <a:gd name="T7" fmla="*/ 180 h 194"/>
              <a:gd name="T8" fmla="*/ 117 w 117"/>
              <a:gd name="T9" fmla="*/ 194 h 194"/>
              <a:gd name="T10" fmla="*/ 97 w 117"/>
              <a:gd name="T11" fmla="*/ 142 h 194"/>
              <a:gd name="T12" fmla="*/ 42 w 117"/>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117" h="194">
                <a:moveTo>
                  <a:pt x="42" y="0"/>
                </a:moveTo>
                <a:lnTo>
                  <a:pt x="0" y="155"/>
                </a:lnTo>
                <a:lnTo>
                  <a:pt x="11" y="159"/>
                </a:lnTo>
                <a:lnTo>
                  <a:pt x="75" y="180"/>
                </a:lnTo>
                <a:lnTo>
                  <a:pt x="117" y="194"/>
                </a:lnTo>
                <a:lnTo>
                  <a:pt x="97" y="142"/>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81" name="Freeform 1265">
            <a:extLst>
              <a:ext uri="{FF2B5EF4-FFF2-40B4-BE49-F238E27FC236}">
                <a16:creationId xmlns:a16="http://schemas.microsoft.com/office/drawing/2014/main" id="{AA34D11F-7AED-4BEC-8CF2-04AC69CD7BC9}"/>
              </a:ext>
            </a:extLst>
          </p:cNvPr>
          <p:cNvSpPr>
            <a:spLocks/>
          </p:cNvSpPr>
          <p:nvPr userDrawn="1"/>
        </p:nvSpPr>
        <p:spPr bwMode="auto">
          <a:xfrm>
            <a:off x="10510838" y="6423025"/>
            <a:ext cx="549275" cy="454025"/>
          </a:xfrm>
          <a:custGeom>
            <a:avLst/>
            <a:gdLst>
              <a:gd name="T0" fmla="*/ 326 w 346"/>
              <a:gd name="T1" fmla="*/ 0 h 286"/>
              <a:gd name="T2" fmla="*/ 0 w 346"/>
              <a:gd name="T3" fmla="*/ 286 h 286"/>
              <a:gd name="T4" fmla="*/ 73 w 346"/>
              <a:gd name="T5" fmla="*/ 286 h 286"/>
              <a:gd name="T6" fmla="*/ 346 w 346"/>
              <a:gd name="T7" fmla="*/ 6 h 286"/>
              <a:gd name="T8" fmla="*/ 326 w 346"/>
              <a:gd name="T9" fmla="*/ 0 h 286"/>
            </a:gdLst>
            <a:ahLst/>
            <a:cxnLst>
              <a:cxn ang="0">
                <a:pos x="T0" y="T1"/>
              </a:cxn>
              <a:cxn ang="0">
                <a:pos x="T2" y="T3"/>
              </a:cxn>
              <a:cxn ang="0">
                <a:pos x="T4" y="T5"/>
              </a:cxn>
              <a:cxn ang="0">
                <a:pos x="T6" y="T7"/>
              </a:cxn>
              <a:cxn ang="0">
                <a:pos x="T8" y="T9"/>
              </a:cxn>
            </a:cxnLst>
            <a:rect l="0" t="0" r="r" b="b"/>
            <a:pathLst>
              <a:path w="346" h="286">
                <a:moveTo>
                  <a:pt x="326" y="0"/>
                </a:moveTo>
                <a:lnTo>
                  <a:pt x="0" y="286"/>
                </a:lnTo>
                <a:lnTo>
                  <a:pt x="73" y="286"/>
                </a:lnTo>
                <a:lnTo>
                  <a:pt x="346" y="6"/>
                </a:lnTo>
                <a:lnTo>
                  <a:pt x="326" y="0"/>
                </a:lnTo>
                <a:close/>
              </a:path>
            </a:pathLst>
          </a:custGeom>
          <a:solidFill>
            <a:srgbClr val="E8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82" name="Freeform 1266">
            <a:extLst>
              <a:ext uri="{FF2B5EF4-FFF2-40B4-BE49-F238E27FC236}">
                <a16:creationId xmlns:a16="http://schemas.microsoft.com/office/drawing/2014/main" id="{A071523D-FEE8-4651-A058-4F338FE3C711}"/>
              </a:ext>
            </a:extLst>
          </p:cNvPr>
          <p:cNvSpPr>
            <a:spLocks/>
          </p:cNvSpPr>
          <p:nvPr userDrawn="1"/>
        </p:nvSpPr>
        <p:spPr bwMode="auto">
          <a:xfrm>
            <a:off x="10510838" y="6423025"/>
            <a:ext cx="549275" cy="454025"/>
          </a:xfrm>
          <a:custGeom>
            <a:avLst/>
            <a:gdLst>
              <a:gd name="T0" fmla="*/ 326 w 346"/>
              <a:gd name="T1" fmla="*/ 0 h 286"/>
              <a:gd name="T2" fmla="*/ 0 w 346"/>
              <a:gd name="T3" fmla="*/ 286 h 286"/>
              <a:gd name="T4" fmla="*/ 73 w 346"/>
              <a:gd name="T5" fmla="*/ 286 h 286"/>
              <a:gd name="T6" fmla="*/ 346 w 346"/>
              <a:gd name="T7" fmla="*/ 6 h 286"/>
              <a:gd name="T8" fmla="*/ 326 w 346"/>
              <a:gd name="T9" fmla="*/ 0 h 286"/>
            </a:gdLst>
            <a:ahLst/>
            <a:cxnLst>
              <a:cxn ang="0">
                <a:pos x="T0" y="T1"/>
              </a:cxn>
              <a:cxn ang="0">
                <a:pos x="T2" y="T3"/>
              </a:cxn>
              <a:cxn ang="0">
                <a:pos x="T4" y="T5"/>
              </a:cxn>
              <a:cxn ang="0">
                <a:pos x="T6" y="T7"/>
              </a:cxn>
              <a:cxn ang="0">
                <a:pos x="T8" y="T9"/>
              </a:cxn>
            </a:cxnLst>
            <a:rect l="0" t="0" r="r" b="b"/>
            <a:pathLst>
              <a:path w="346" h="286">
                <a:moveTo>
                  <a:pt x="326" y="0"/>
                </a:moveTo>
                <a:lnTo>
                  <a:pt x="0" y="286"/>
                </a:lnTo>
                <a:lnTo>
                  <a:pt x="73" y="286"/>
                </a:lnTo>
                <a:lnTo>
                  <a:pt x="346" y="6"/>
                </a:lnTo>
                <a:lnTo>
                  <a:pt x="3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83" name="Freeform 1267">
            <a:extLst>
              <a:ext uri="{FF2B5EF4-FFF2-40B4-BE49-F238E27FC236}">
                <a16:creationId xmlns:a16="http://schemas.microsoft.com/office/drawing/2014/main" id="{2A9FF433-8B88-40E8-A738-CBF647AB1D86}"/>
              </a:ext>
            </a:extLst>
          </p:cNvPr>
          <p:cNvSpPr>
            <a:spLocks/>
          </p:cNvSpPr>
          <p:nvPr userDrawn="1"/>
        </p:nvSpPr>
        <p:spPr bwMode="auto">
          <a:xfrm>
            <a:off x="11047413" y="6632575"/>
            <a:ext cx="95250" cy="244475"/>
          </a:xfrm>
          <a:custGeom>
            <a:avLst/>
            <a:gdLst>
              <a:gd name="T0" fmla="*/ 60 w 60"/>
              <a:gd name="T1" fmla="*/ 0 h 154"/>
              <a:gd name="T2" fmla="*/ 0 w 60"/>
              <a:gd name="T3" fmla="*/ 154 h 154"/>
              <a:gd name="T4" fmla="*/ 19 w 60"/>
              <a:gd name="T5" fmla="*/ 154 h 154"/>
              <a:gd name="T6" fmla="*/ 60 w 60"/>
              <a:gd name="T7" fmla="*/ 0 h 154"/>
            </a:gdLst>
            <a:ahLst/>
            <a:cxnLst>
              <a:cxn ang="0">
                <a:pos x="T0" y="T1"/>
              </a:cxn>
              <a:cxn ang="0">
                <a:pos x="T2" y="T3"/>
              </a:cxn>
              <a:cxn ang="0">
                <a:pos x="T4" y="T5"/>
              </a:cxn>
              <a:cxn ang="0">
                <a:pos x="T6" y="T7"/>
              </a:cxn>
            </a:cxnLst>
            <a:rect l="0" t="0" r="r" b="b"/>
            <a:pathLst>
              <a:path w="60" h="154">
                <a:moveTo>
                  <a:pt x="60" y="0"/>
                </a:moveTo>
                <a:lnTo>
                  <a:pt x="0" y="154"/>
                </a:lnTo>
                <a:lnTo>
                  <a:pt x="19" y="154"/>
                </a:lnTo>
                <a:lnTo>
                  <a:pt x="60" y="0"/>
                </a:lnTo>
                <a:close/>
              </a:path>
            </a:pathLst>
          </a:custGeom>
          <a:solidFill>
            <a:srgbClr val="9FC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84" name="Freeform 1268">
            <a:extLst>
              <a:ext uri="{FF2B5EF4-FFF2-40B4-BE49-F238E27FC236}">
                <a16:creationId xmlns:a16="http://schemas.microsoft.com/office/drawing/2014/main" id="{AD6F6BB8-F423-4D0A-A4E1-E140628AD875}"/>
              </a:ext>
            </a:extLst>
          </p:cNvPr>
          <p:cNvSpPr>
            <a:spLocks/>
          </p:cNvSpPr>
          <p:nvPr userDrawn="1"/>
        </p:nvSpPr>
        <p:spPr bwMode="auto">
          <a:xfrm>
            <a:off x="11047413" y="6632575"/>
            <a:ext cx="95250" cy="244475"/>
          </a:xfrm>
          <a:custGeom>
            <a:avLst/>
            <a:gdLst>
              <a:gd name="T0" fmla="*/ 60 w 60"/>
              <a:gd name="T1" fmla="*/ 0 h 154"/>
              <a:gd name="T2" fmla="*/ 0 w 60"/>
              <a:gd name="T3" fmla="*/ 154 h 154"/>
              <a:gd name="T4" fmla="*/ 19 w 60"/>
              <a:gd name="T5" fmla="*/ 154 h 154"/>
              <a:gd name="T6" fmla="*/ 60 w 60"/>
              <a:gd name="T7" fmla="*/ 0 h 154"/>
            </a:gdLst>
            <a:ahLst/>
            <a:cxnLst>
              <a:cxn ang="0">
                <a:pos x="T0" y="T1"/>
              </a:cxn>
              <a:cxn ang="0">
                <a:pos x="T2" y="T3"/>
              </a:cxn>
              <a:cxn ang="0">
                <a:pos x="T4" y="T5"/>
              </a:cxn>
              <a:cxn ang="0">
                <a:pos x="T6" y="T7"/>
              </a:cxn>
            </a:cxnLst>
            <a:rect l="0" t="0" r="r" b="b"/>
            <a:pathLst>
              <a:path w="60" h="154">
                <a:moveTo>
                  <a:pt x="60" y="0"/>
                </a:moveTo>
                <a:lnTo>
                  <a:pt x="0" y="154"/>
                </a:lnTo>
                <a:lnTo>
                  <a:pt x="19" y="154"/>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85" name="Freeform 1269">
            <a:extLst>
              <a:ext uri="{FF2B5EF4-FFF2-40B4-BE49-F238E27FC236}">
                <a16:creationId xmlns:a16="http://schemas.microsoft.com/office/drawing/2014/main" id="{58C57340-D725-4F89-952D-3FE8C649E533}"/>
              </a:ext>
            </a:extLst>
          </p:cNvPr>
          <p:cNvSpPr>
            <a:spLocks/>
          </p:cNvSpPr>
          <p:nvPr userDrawn="1"/>
        </p:nvSpPr>
        <p:spPr bwMode="auto">
          <a:xfrm>
            <a:off x="10626726" y="6432550"/>
            <a:ext cx="558800" cy="444500"/>
          </a:xfrm>
          <a:custGeom>
            <a:avLst/>
            <a:gdLst>
              <a:gd name="T0" fmla="*/ 273 w 352"/>
              <a:gd name="T1" fmla="*/ 0 h 280"/>
              <a:gd name="T2" fmla="*/ 0 w 352"/>
              <a:gd name="T3" fmla="*/ 280 h 280"/>
              <a:gd name="T4" fmla="*/ 265 w 352"/>
              <a:gd name="T5" fmla="*/ 280 h 280"/>
              <a:gd name="T6" fmla="*/ 325 w 352"/>
              <a:gd name="T7" fmla="*/ 126 h 280"/>
              <a:gd name="T8" fmla="*/ 352 w 352"/>
              <a:gd name="T9" fmla="*/ 26 h 280"/>
              <a:gd name="T10" fmla="*/ 273 w 352"/>
              <a:gd name="T11" fmla="*/ 0 h 280"/>
            </a:gdLst>
            <a:ahLst/>
            <a:cxnLst>
              <a:cxn ang="0">
                <a:pos x="T0" y="T1"/>
              </a:cxn>
              <a:cxn ang="0">
                <a:pos x="T2" y="T3"/>
              </a:cxn>
              <a:cxn ang="0">
                <a:pos x="T4" y="T5"/>
              </a:cxn>
              <a:cxn ang="0">
                <a:pos x="T6" y="T7"/>
              </a:cxn>
              <a:cxn ang="0">
                <a:pos x="T8" y="T9"/>
              </a:cxn>
              <a:cxn ang="0">
                <a:pos x="T10" y="T11"/>
              </a:cxn>
            </a:cxnLst>
            <a:rect l="0" t="0" r="r" b="b"/>
            <a:pathLst>
              <a:path w="352" h="280">
                <a:moveTo>
                  <a:pt x="273" y="0"/>
                </a:moveTo>
                <a:lnTo>
                  <a:pt x="0" y="280"/>
                </a:lnTo>
                <a:lnTo>
                  <a:pt x="265" y="280"/>
                </a:lnTo>
                <a:lnTo>
                  <a:pt x="325" y="126"/>
                </a:lnTo>
                <a:lnTo>
                  <a:pt x="352" y="26"/>
                </a:lnTo>
                <a:lnTo>
                  <a:pt x="273" y="0"/>
                </a:lnTo>
                <a:close/>
              </a:path>
            </a:pathLst>
          </a:custGeom>
          <a:solidFill>
            <a:srgbClr val="B2D5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86" name="Freeform 1270">
            <a:extLst>
              <a:ext uri="{FF2B5EF4-FFF2-40B4-BE49-F238E27FC236}">
                <a16:creationId xmlns:a16="http://schemas.microsoft.com/office/drawing/2014/main" id="{248AD5D0-3877-4F59-8F15-005E7E2A3165}"/>
              </a:ext>
            </a:extLst>
          </p:cNvPr>
          <p:cNvSpPr>
            <a:spLocks/>
          </p:cNvSpPr>
          <p:nvPr userDrawn="1"/>
        </p:nvSpPr>
        <p:spPr bwMode="auto">
          <a:xfrm>
            <a:off x="10626726" y="6432550"/>
            <a:ext cx="558800" cy="444500"/>
          </a:xfrm>
          <a:custGeom>
            <a:avLst/>
            <a:gdLst>
              <a:gd name="T0" fmla="*/ 273 w 352"/>
              <a:gd name="T1" fmla="*/ 0 h 280"/>
              <a:gd name="T2" fmla="*/ 0 w 352"/>
              <a:gd name="T3" fmla="*/ 280 h 280"/>
              <a:gd name="T4" fmla="*/ 265 w 352"/>
              <a:gd name="T5" fmla="*/ 280 h 280"/>
              <a:gd name="T6" fmla="*/ 325 w 352"/>
              <a:gd name="T7" fmla="*/ 126 h 280"/>
              <a:gd name="T8" fmla="*/ 352 w 352"/>
              <a:gd name="T9" fmla="*/ 26 h 280"/>
              <a:gd name="T10" fmla="*/ 273 w 352"/>
              <a:gd name="T11" fmla="*/ 0 h 280"/>
            </a:gdLst>
            <a:ahLst/>
            <a:cxnLst>
              <a:cxn ang="0">
                <a:pos x="T0" y="T1"/>
              </a:cxn>
              <a:cxn ang="0">
                <a:pos x="T2" y="T3"/>
              </a:cxn>
              <a:cxn ang="0">
                <a:pos x="T4" y="T5"/>
              </a:cxn>
              <a:cxn ang="0">
                <a:pos x="T6" y="T7"/>
              </a:cxn>
              <a:cxn ang="0">
                <a:pos x="T8" y="T9"/>
              </a:cxn>
              <a:cxn ang="0">
                <a:pos x="T10" y="T11"/>
              </a:cxn>
            </a:cxnLst>
            <a:rect l="0" t="0" r="r" b="b"/>
            <a:pathLst>
              <a:path w="352" h="280">
                <a:moveTo>
                  <a:pt x="273" y="0"/>
                </a:moveTo>
                <a:lnTo>
                  <a:pt x="0" y="280"/>
                </a:lnTo>
                <a:lnTo>
                  <a:pt x="265" y="280"/>
                </a:lnTo>
                <a:lnTo>
                  <a:pt x="325" y="126"/>
                </a:lnTo>
                <a:lnTo>
                  <a:pt x="352" y="26"/>
                </a:lnTo>
                <a:lnTo>
                  <a:pt x="2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87" name="Freeform 1271">
            <a:extLst>
              <a:ext uri="{FF2B5EF4-FFF2-40B4-BE49-F238E27FC236}">
                <a16:creationId xmlns:a16="http://schemas.microsoft.com/office/drawing/2014/main" id="{492495D2-BDA9-4B1C-9356-668E19366AF7}"/>
              </a:ext>
            </a:extLst>
          </p:cNvPr>
          <p:cNvSpPr>
            <a:spLocks/>
          </p:cNvSpPr>
          <p:nvPr userDrawn="1"/>
        </p:nvSpPr>
        <p:spPr bwMode="auto">
          <a:xfrm>
            <a:off x="11028363" y="6227763"/>
            <a:ext cx="223838" cy="246063"/>
          </a:xfrm>
          <a:custGeom>
            <a:avLst/>
            <a:gdLst>
              <a:gd name="T0" fmla="*/ 141 w 141"/>
              <a:gd name="T1" fmla="*/ 0 h 155"/>
              <a:gd name="T2" fmla="*/ 0 w 141"/>
              <a:gd name="T3" fmla="*/ 123 h 155"/>
              <a:gd name="T4" fmla="*/ 20 w 141"/>
              <a:gd name="T5" fmla="*/ 129 h 155"/>
              <a:gd name="T6" fmla="*/ 99 w 141"/>
              <a:gd name="T7" fmla="*/ 155 h 155"/>
              <a:gd name="T8" fmla="*/ 141 w 141"/>
              <a:gd name="T9" fmla="*/ 0 h 155"/>
            </a:gdLst>
            <a:ahLst/>
            <a:cxnLst>
              <a:cxn ang="0">
                <a:pos x="T0" y="T1"/>
              </a:cxn>
              <a:cxn ang="0">
                <a:pos x="T2" y="T3"/>
              </a:cxn>
              <a:cxn ang="0">
                <a:pos x="T4" y="T5"/>
              </a:cxn>
              <a:cxn ang="0">
                <a:pos x="T6" y="T7"/>
              </a:cxn>
              <a:cxn ang="0">
                <a:pos x="T8" y="T9"/>
              </a:cxn>
            </a:cxnLst>
            <a:rect l="0" t="0" r="r" b="b"/>
            <a:pathLst>
              <a:path w="141" h="155">
                <a:moveTo>
                  <a:pt x="141" y="0"/>
                </a:moveTo>
                <a:lnTo>
                  <a:pt x="0" y="123"/>
                </a:lnTo>
                <a:lnTo>
                  <a:pt x="20" y="129"/>
                </a:lnTo>
                <a:lnTo>
                  <a:pt x="99" y="155"/>
                </a:lnTo>
                <a:lnTo>
                  <a:pt x="141" y="0"/>
                </a:lnTo>
                <a:close/>
              </a:path>
            </a:pathLst>
          </a:custGeom>
          <a:solidFill>
            <a:srgbClr val="88BD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88" name="Freeform 1272">
            <a:extLst>
              <a:ext uri="{FF2B5EF4-FFF2-40B4-BE49-F238E27FC236}">
                <a16:creationId xmlns:a16="http://schemas.microsoft.com/office/drawing/2014/main" id="{3F633390-B116-4E8B-AA95-1F1ACD0DDF66}"/>
              </a:ext>
            </a:extLst>
          </p:cNvPr>
          <p:cNvSpPr>
            <a:spLocks/>
          </p:cNvSpPr>
          <p:nvPr userDrawn="1"/>
        </p:nvSpPr>
        <p:spPr bwMode="auto">
          <a:xfrm>
            <a:off x="11028363" y="6227763"/>
            <a:ext cx="223838" cy="246063"/>
          </a:xfrm>
          <a:custGeom>
            <a:avLst/>
            <a:gdLst>
              <a:gd name="T0" fmla="*/ 141 w 141"/>
              <a:gd name="T1" fmla="*/ 0 h 155"/>
              <a:gd name="T2" fmla="*/ 0 w 141"/>
              <a:gd name="T3" fmla="*/ 123 h 155"/>
              <a:gd name="T4" fmla="*/ 20 w 141"/>
              <a:gd name="T5" fmla="*/ 129 h 155"/>
              <a:gd name="T6" fmla="*/ 99 w 141"/>
              <a:gd name="T7" fmla="*/ 155 h 155"/>
              <a:gd name="T8" fmla="*/ 141 w 141"/>
              <a:gd name="T9" fmla="*/ 0 h 155"/>
            </a:gdLst>
            <a:ahLst/>
            <a:cxnLst>
              <a:cxn ang="0">
                <a:pos x="T0" y="T1"/>
              </a:cxn>
              <a:cxn ang="0">
                <a:pos x="T2" y="T3"/>
              </a:cxn>
              <a:cxn ang="0">
                <a:pos x="T4" y="T5"/>
              </a:cxn>
              <a:cxn ang="0">
                <a:pos x="T6" y="T7"/>
              </a:cxn>
              <a:cxn ang="0">
                <a:pos x="T8" y="T9"/>
              </a:cxn>
            </a:cxnLst>
            <a:rect l="0" t="0" r="r" b="b"/>
            <a:pathLst>
              <a:path w="141" h="155">
                <a:moveTo>
                  <a:pt x="141" y="0"/>
                </a:moveTo>
                <a:lnTo>
                  <a:pt x="0" y="123"/>
                </a:lnTo>
                <a:lnTo>
                  <a:pt x="20" y="129"/>
                </a:lnTo>
                <a:lnTo>
                  <a:pt x="99" y="155"/>
                </a:lnTo>
                <a:lnTo>
                  <a:pt x="1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89" name="Freeform 1273">
            <a:extLst>
              <a:ext uri="{FF2B5EF4-FFF2-40B4-BE49-F238E27FC236}">
                <a16:creationId xmlns:a16="http://schemas.microsoft.com/office/drawing/2014/main" id="{C63E4E1A-2754-42C8-B504-442D7A9E4BA6}"/>
              </a:ext>
            </a:extLst>
          </p:cNvPr>
          <p:cNvSpPr>
            <a:spLocks/>
          </p:cNvSpPr>
          <p:nvPr userDrawn="1"/>
        </p:nvSpPr>
        <p:spPr bwMode="auto">
          <a:xfrm>
            <a:off x="8145463" y="6550025"/>
            <a:ext cx="242888" cy="327025"/>
          </a:xfrm>
          <a:custGeom>
            <a:avLst/>
            <a:gdLst>
              <a:gd name="T0" fmla="*/ 145 w 153"/>
              <a:gd name="T1" fmla="*/ 0 h 206"/>
              <a:gd name="T2" fmla="*/ 0 w 153"/>
              <a:gd name="T3" fmla="*/ 206 h 206"/>
              <a:gd name="T4" fmla="*/ 153 w 153"/>
              <a:gd name="T5" fmla="*/ 206 h 206"/>
              <a:gd name="T6" fmla="*/ 145 w 153"/>
              <a:gd name="T7" fmla="*/ 0 h 206"/>
            </a:gdLst>
            <a:ahLst/>
            <a:cxnLst>
              <a:cxn ang="0">
                <a:pos x="T0" y="T1"/>
              </a:cxn>
              <a:cxn ang="0">
                <a:pos x="T2" y="T3"/>
              </a:cxn>
              <a:cxn ang="0">
                <a:pos x="T4" y="T5"/>
              </a:cxn>
              <a:cxn ang="0">
                <a:pos x="T6" y="T7"/>
              </a:cxn>
            </a:cxnLst>
            <a:rect l="0" t="0" r="r" b="b"/>
            <a:pathLst>
              <a:path w="153" h="206">
                <a:moveTo>
                  <a:pt x="145" y="0"/>
                </a:moveTo>
                <a:lnTo>
                  <a:pt x="0" y="206"/>
                </a:lnTo>
                <a:lnTo>
                  <a:pt x="153" y="206"/>
                </a:lnTo>
                <a:lnTo>
                  <a:pt x="145" y="0"/>
                </a:lnTo>
                <a:close/>
              </a:path>
            </a:pathLst>
          </a:custGeom>
          <a:solidFill>
            <a:srgbClr val="BCD9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90" name="Freeform 1274">
            <a:extLst>
              <a:ext uri="{FF2B5EF4-FFF2-40B4-BE49-F238E27FC236}">
                <a16:creationId xmlns:a16="http://schemas.microsoft.com/office/drawing/2014/main" id="{DA88A0F6-4A29-4200-890D-AC87E597D153}"/>
              </a:ext>
            </a:extLst>
          </p:cNvPr>
          <p:cNvSpPr>
            <a:spLocks/>
          </p:cNvSpPr>
          <p:nvPr userDrawn="1"/>
        </p:nvSpPr>
        <p:spPr bwMode="auto">
          <a:xfrm>
            <a:off x="8145463" y="6550025"/>
            <a:ext cx="242888" cy="327025"/>
          </a:xfrm>
          <a:custGeom>
            <a:avLst/>
            <a:gdLst>
              <a:gd name="T0" fmla="*/ 145 w 153"/>
              <a:gd name="T1" fmla="*/ 0 h 206"/>
              <a:gd name="T2" fmla="*/ 0 w 153"/>
              <a:gd name="T3" fmla="*/ 206 h 206"/>
              <a:gd name="T4" fmla="*/ 153 w 153"/>
              <a:gd name="T5" fmla="*/ 206 h 206"/>
              <a:gd name="T6" fmla="*/ 145 w 153"/>
              <a:gd name="T7" fmla="*/ 0 h 206"/>
            </a:gdLst>
            <a:ahLst/>
            <a:cxnLst>
              <a:cxn ang="0">
                <a:pos x="T0" y="T1"/>
              </a:cxn>
              <a:cxn ang="0">
                <a:pos x="T2" y="T3"/>
              </a:cxn>
              <a:cxn ang="0">
                <a:pos x="T4" y="T5"/>
              </a:cxn>
              <a:cxn ang="0">
                <a:pos x="T6" y="T7"/>
              </a:cxn>
            </a:cxnLst>
            <a:rect l="0" t="0" r="r" b="b"/>
            <a:pathLst>
              <a:path w="153" h="206">
                <a:moveTo>
                  <a:pt x="145" y="0"/>
                </a:moveTo>
                <a:lnTo>
                  <a:pt x="0" y="206"/>
                </a:lnTo>
                <a:lnTo>
                  <a:pt x="153" y="206"/>
                </a:lnTo>
                <a:lnTo>
                  <a:pt x="1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91" name="Freeform 1275">
            <a:extLst>
              <a:ext uri="{FF2B5EF4-FFF2-40B4-BE49-F238E27FC236}">
                <a16:creationId xmlns:a16="http://schemas.microsoft.com/office/drawing/2014/main" id="{864B5EC4-56C4-498E-8FB7-69F2121FB878}"/>
              </a:ext>
            </a:extLst>
          </p:cNvPr>
          <p:cNvSpPr>
            <a:spLocks/>
          </p:cNvSpPr>
          <p:nvPr userDrawn="1"/>
        </p:nvSpPr>
        <p:spPr bwMode="auto">
          <a:xfrm>
            <a:off x="9817101" y="6342063"/>
            <a:ext cx="1211263" cy="534988"/>
          </a:xfrm>
          <a:custGeom>
            <a:avLst/>
            <a:gdLst>
              <a:gd name="T0" fmla="*/ 607 w 763"/>
              <a:gd name="T1" fmla="*/ 0 h 337"/>
              <a:gd name="T2" fmla="*/ 0 w 763"/>
              <a:gd name="T3" fmla="*/ 145 h 337"/>
              <a:gd name="T4" fmla="*/ 1 w 763"/>
              <a:gd name="T5" fmla="*/ 276 h 337"/>
              <a:gd name="T6" fmla="*/ 79 w 763"/>
              <a:gd name="T7" fmla="*/ 337 h 337"/>
              <a:gd name="T8" fmla="*/ 437 w 763"/>
              <a:gd name="T9" fmla="*/ 337 h 337"/>
              <a:gd name="T10" fmla="*/ 763 w 763"/>
              <a:gd name="T11" fmla="*/ 51 h 337"/>
              <a:gd name="T12" fmla="*/ 607 w 763"/>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763" h="337">
                <a:moveTo>
                  <a:pt x="607" y="0"/>
                </a:moveTo>
                <a:lnTo>
                  <a:pt x="0" y="145"/>
                </a:lnTo>
                <a:lnTo>
                  <a:pt x="1" y="276"/>
                </a:lnTo>
                <a:lnTo>
                  <a:pt x="79" y="337"/>
                </a:lnTo>
                <a:lnTo>
                  <a:pt x="437" y="337"/>
                </a:lnTo>
                <a:lnTo>
                  <a:pt x="763" y="51"/>
                </a:lnTo>
                <a:lnTo>
                  <a:pt x="607" y="0"/>
                </a:lnTo>
                <a:close/>
              </a:path>
            </a:pathLst>
          </a:custGeom>
          <a:solidFill>
            <a:srgbClr val="DE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92" name="Freeform 1276">
            <a:extLst>
              <a:ext uri="{FF2B5EF4-FFF2-40B4-BE49-F238E27FC236}">
                <a16:creationId xmlns:a16="http://schemas.microsoft.com/office/drawing/2014/main" id="{394BB6F6-6781-4B31-ACE3-1B4572A73094}"/>
              </a:ext>
            </a:extLst>
          </p:cNvPr>
          <p:cNvSpPr>
            <a:spLocks/>
          </p:cNvSpPr>
          <p:nvPr userDrawn="1"/>
        </p:nvSpPr>
        <p:spPr bwMode="auto">
          <a:xfrm>
            <a:off x="9817101" y="6342063"/>
            <a:ext cx="1211263" cy="534988"/>
          </a:xfrm>
          <a:custGeom>
            <a:avLst/>
            <a:gdLst>
              <a:gd name="T0" fmla="*/ 607 w 763"/>
              <a:gd name="T1" fmla="*/ 0 h 337"/>
              <a:gd name="T2" fmla="*/ 0 w 763"/>
              <a:gd name="T3" fmla="*/ 145 h 337"/>
              <a:gd name="T4" fmla="*/ 1 w 763"/>
              <a:gd name="T5" fmla="*/ 276 h 337"/>
              <a:gd name="T6" fmla="*/ 79 w 763"/>
              <a:gd name="T7" fmla="*/ 337 h 337"/>
              <a:gd name="T8" fmla="*/ 437 w 763"/>
              <a:gd name="T9" fmla="*/ 337 h 337"/>
              <a:gd name="T10" fmla="*/ 763 w 763"/>
              <a:gd name="T11" fmla="*/ 51 h 337"/>
              <a:gd name="T12" fmla="*/ 607 w 763"/>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763" h="337">
                <a:moveTo>
                  <a:pt x="607" y="0"/>
                </a:moveTo>
                <a:lnTo>
                  <a:pt x="0" y="145"/>
                </a:lnTo>
                <a:lnTo>
                  <a:pt x="1" y="276"/>
                </a:lnTo>
                <a:lnTo>
                  <a:pt x="79" y="337"/>
                </a:lnTo>
                <a:lnTo>
                  <a:pt x="437" y="337"/>
                </a:lnTo>
                <a:lnTo>
                  <a:pt x="763" y="51"/>
                </a:lnTo>
                <a:lnTo>
                  <a:pt x="6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93" name="Freeform 1277">
            <a:extLst>
              <a:ext uri="{FF2B5EF4-FFF2-40B4-BE49-F238E27FC236}">
                <a16:creationId xmlns:a16="http://schemas.microsoft.com/office/drawing/2014/main" id="{DF537870-DD22-4763-877E-192BAB3896B3}"/>
              </a:ext>
            </a:extLst>
          </p:cNvPr>
          <p:cNvSpPr>
            <a:spLocks/>
          </p:cNvSpPr>
          <p:nvPr userDrawn="1"/>
        </p:nvSpPr>
        <p:spPr bwMode="auto">
          <a:xfrm>
            <a:off x="9818688" y="6780213"/>
            <a:ext cx="123825" cy="96838"/>
          </a:xfrm>
          <a:custGeom>
            <a:avLst/>
            <a:gdLst>
              <a:gd name="T0" fmla="*/ 0 w 78"/>
              <a:gd name="T1" fmla="*/ 0 h 61"/>
              <a:gd name="T2" fmla="*/ 1 w 78"/>
              <a:gd name="T3" fmla="*/ 61 h 61"/>
              <a:gd name="T4" fmla="*/ 78 w 78"/>
              <a:gd name="T5" fmla="*/ 61 h 61"/>
              <a:gd name="T6" fmla="*/ 0 w 78"/>
              <a:gd name="T7" fmla="*/ 0 h 61"/>
            </a:gdLst>
            <a:ahLst/>
            <a:cxnLst>
              <a:cxn ang="0">
                <a:pos x="T0" y="T1"/>
              </a:cxn>
              <a:cxn ang="0">
                <a:pos x="T2" y="T3"/>
              </a:cxn>
              <a:cxn ang="0">
                <a:pos x="T4" y="T5"/>
              </a:cxn>
              <a:cxn ang="0">
                <a:pos x="T6" y="T7"/>
              </a:cxn>
            </a:cxnLst>
            <a:rect l="0" t="0" r="r" b="b"/>
            <a:pathLst>
              <a:path w="78" h="61">
                <a:moveTo>
                  <a:pt x="0" y="0"/>
                </a:moveTo>
                <a:lnTo>
                  <a:pt x="1" y="61"/>
                </a:lnTo>
                <a:lnTo>
                  <a:pt x="78" y="61"/>
                </a:lnTo>
                <a:lnTo>
                  <a:pt x="0" y="0"/>
                </a:lnTo>
                <a:close/>
              </a:path>
            </a:pathLst>
          </a:custGeom>
          <a:solidFill>
            <a:srgbClr val="6CB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94" name="Freeform 1278">
            <a:extLst>
              <a:ext uri="{FF2B5EF4-FFF2-40B4-BE49-F238E27FC236}">
                <a16:creationId xmlns:a16="http://schemas.microsoft.com/office/drawing/2014/main" id="{3138D4B1-624F-49FA-BD93-D9802DA27426}"/>
              </a:ext>
            </a:extLst>
          </p:cNvPr>
          <p:cNvSpPr>
            <a:spLocks/>
          </p:cNvSpPr>
          <p:nvPr userDrawn="1"/>
        </p:nvSpPr>
        <p:spPr bwMode="auto">
          <a:xfrm>
            <a:off x="9818688" y="6780213"/>
            <a:ext cx="123825" cy="96838"/>
          </a:xfrm>
          <a:custGeom>
            <a:avLst/>
            <a:gdLst>
              <a:gd name="T0" fmla="*/ 0 w 78"/>
              <a:gd name="T1" fmla="*/ 0 h 61"/>
              <a:gd name="T2" fmla="*/ 1 w 78"/>
              <a:gd name="T3" fmla="*/ 61 h 61"/>
              <a:gd name="T4" fmla="*/ 78 w 78"/>
              <a:gd name="T5" fmla="*/ 61 h 61"/>
              <a:gd name="T6" fmla="*/ 0 w 78"/>
              <a:gd name="T7" fmla="*/ 0 h 61"/>
            </a:gdLst>
            <a:ahLst/>
            <a:cxnLst>
              <a:cxn ang="0">
                <a:pos x="T0" y="T1"/>
              </a:cxn>
              <a:cxn ang="0">
                <a:pos x="T2" y="T3"/>
              </a:cxn>
              <a:cxn ang="0">
                <a:pos x="T4" y="T5"/>
              </a:cxn>
              <a:cxn ang="0">
                <a:pos x="T6" y="T7"/>
              </a:cxn>
            </a:cxnLst>
            <a:rect l="0" t="0" r="r" b="b"/>
            <a:pathLst>
              <a:path w="78" h="61">
                <a:moveTo>
                  <a:pt x="0" y="0"/>
                </a:moveTo>
                <a:lnTo>
                  <a:pt x="1" y="61"/>
                </a:lnTo>
                <a:lnTo>
                  <a:pt x="78" y="6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95" name="Freeform 1279">
            <a:extLst>
              <a:ext uri="{FF2B5EF4-FFF2-40B4-BE49-F238E27FC236}">
                <a16:creationId xmlns:a16="http://schemas.microsoft.com/office/drawing/2014/main" id="{4CD413D2-5991-45E7-AA7B-AD62D9B4D2AB}"/>
              </a:ext>
            </a:extLst>
          </p:cNvPr>
          <p:cNvSpPr>
            <a:spLocks/>
          </p:cNvSpPr>
          <p:nvPr userDrawn="1"/>
        </p:nvSpPr>
        <p:spPr bwMode="auto">
          <a:xfrm>
            <a:off x="10780713" y="6227763"/>
            <a:ext cx="471488" cy="195263"/>
          </a:xfrm>
          <a:custGeom>
            <a:avLst/>
            <a:gdLst>
              <a:gd name="T0" fmla="*/ 297 w 297"/>
              <a:gd name="T1" fmla="*/ 0 h 123"/>
              <a:gd name="T2" fmla="*/ 0 w 297"/>
              <a:gd name="T3" fmla="*/ 72 h 123"/>
              <a:gd name="T4" fmla="*/ 156 w 297"/>
              <a:gd name="T5" fmla="*/ 123 h 123"/>
              <a:gd name="T6" fmla="*/ 297 w 297"/>
              <a:gd name="T7" fmla="*/ 0 h 123"/>
            </a:gdLst>
            <a:ahLst/>
            <a:cxnLst>
              <a:cxn ang="0">
                <a:pos x="T0" y="T1"/>
              </a:cxn>
              <a:cxn ang="0">
                <a:pos x="T2" y="T3"/>
              </a:cxn>
              <a:cxn ang="0">
                <a:pos x="T4" y="T5"/>
              </a:cxn>
              <a:cxn ang="0">
                <a:pos x="T6" y="T7"/>
              </a:cxn>
            </a:cxnLst>
            <a:rect l="0" t="0" r="r" b="b"/>
            <a:pathLst>
              <a:path w="297" h="123">
                <a:moveTo>
                  <a:pt x="297" y="0"/>
                </a:moveTo>
                <a:lnTo>
                  <a:pt x="0" y="72"/>
                </a:lnTo>
                <a:lnTo>
                  <a:pt x="156" y="123"/>
                </a:lnTo>
                <a:lnTo>
                  <a:pt x="297" y="0"/>
                </a:lnTo>
                <a:close/>
              </a:path>
            </a:pathLst>
          </a:custGeom>
          <a:solidFill>
            <a:srgbClr val="84B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96" name="Freeform 1280">
            <a:extLst>
              <a:ext uri="{FF2B5EF4-FFF2-40B4-BE49-F238E27FC236}">
                <a16:creationId xmlns:a16="http://schemas.microsoft.com/office/drawing/2014/main" id="{980E108B-A6A1-4B73-A18D-ED92BB742497}"/>
              </a:ext>
            </a:extLst>
          </p:cNvPr>
          <p:cNvSpPr>
            <a:spLocks/>
          </p:cNvSpPr>
          <p:nvPr userDrawn="1"/>
        </p:nvSpPr>
        <p:spPr bwMode="auto">
          <a:xfrm>
            <a:off x="10780713" y="6227763"/>
            <a:ext cx="471488" cy="195263"/>
          </a:xfrm>
          <a:custGeom>
            <a:avLst/>
            <a:gdLst>
              <a:gd name="T0" fmla="*/ 297 w 297"/>
              <a:gd name="T1" fmla="*/ 0 h 123"/>
              <a:gd name="T2" fmla="*/ 0 w 297"/>
              <a:gd name="T3" fmla="*/ 72 h 123"/>
              <a:gd name="T4" fmla="*/ 156 w 297"/>
              <a:gd name="T5" fmla="*/ 123 h 123"/>
              <a:gd name="T6" fmla="*/ 297 w 297"/>
              <a:gd name="T7" fmla="*/ 0 h 123"/>
            </a:gdLst>
            <a:ahLst/>
            <a:cxnLst>
              <a:cxn ang="0">
                <a:pos x="T0" y="T1"/>
              </a:cxn>
              <a:cxn ang="0">
                <a:pos x="T2" y="T3"/>
              </a:cxn>
              <a:cxn ang="0">
                <a:pos x="T4" y="T5"/>
              </a:cxn>
              <a:cxn ang="0">
                <a:pos x="T6" y="T7"/>
              </a:cxn>
            </a:cxnLst>
            <a:rect l="0" t="0" r="r" b="b"/>
            <a:pathLst>
              <a:path w="297" h="123">
                <a:moveTo>
                  <a:pt x="297" y="0"/>
                </a:moveTo>
                <a:lnTo>
                  <a:pt x="0" y="72"/>
                </a:lnTo>
                <a:lnTo>
                  <a:pt x="156" y="123"/>
                </a:lnTo>
                <a:lnTo>
                  <a:pt x="2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97" name="Freeform 1281">
            <a:extLst>
              <a:ext uri="{FF2B5EF4-FFF2-40B4-BE49-F238E27FC236}">
                <a16:creationId xmlns:a16="http://schemas.microsoft.com/office/drawing/2014/main" id="{57F95FFB-155E-472E-B875-9A753C3CB24E}"/>
              </a:ext>
            </a:extLst>
          </p:cNvPr>
          <p:cNvSpPr>
            <a:spLocks/>
          </p:cNvSpPr>
          <p:nvPr userDrawn="1"/>
        </p:nvSpPr>
        <p:spPr bwMode="auto">
          <a:xfrm>
            <a:off x="11664951" y="6364288"/>
            <a:ext cx="508000" cy="312738"/>
          </a:xfrm>
          <a:custGeom>
            <a:avLst/>
            <a:gdLst>
              <a:gd name="T0" fmla="*/ 0 w 320"/>
              <a:gd name="T1" fmla="*/ 0 h 197"/>
              <a:gd name="T2" fmla="*/ 320 w 320"/>
              <a:gd name="T3" fmla="*/ 197 h 197"/>
              <a:gd name="T4" fmla="*/ 320 w 320"/>
              <a:gd name="T5" fmla="*/ 104 h 197"/>
              <a:gd name="T6" fmla="*/ 0 w 320"/>
              <a:gd name="T7" fmla="*/ 0 h 197"/>
            </a:gdLst>
            <a:ahLst/>
            <a:cxnLst>
              <a:cxn ang="0">
                <a:pos x="T0" y="T1"/>
              </a:cxn>
              <a:cxn ang="0">
                <a:pos x="T2" y="T3"/>
              </a:cxn>
              <a:cxn ang="0">
                <a:pos x="T4" y="T5"/>
              </a:cxn>
              <a:cxn ang="0">
                <a:pos x="T6" y="T7"/>
              </a:cxn>
            </a:cxnLst>
            <a:rect l="0" t="0" r="r" b="b"/>
            <a:pathLst>
              <a:path w="320" h="197">
                <a:moveTo>
                  <a:pt x="0" y="0"/>
                </a:moveTo>
                <a:lnTo>
                  <a:pt x="320" y="197"/>
                </a:lnTo>
                <a:lnTo>
                  <a:pt x="320" y="104"/>
                </a:lnTo>
                <a:lnTo>
                  <a:pt x="0" y="0"/>
                </a:lnTo>
                <a:close/>
              </a:path>
            </a:pathLst>
          </a:custGeom>
          <a:solidFill>
            <a:srgbClr val="ECF7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98" name="Freeform 1282">
            <a:extLst>
              <a:ext uri="{FF2B5EF4-FFF2-40B4-BE49-F238E27FC236}">
                <a16:creationId xmlns:a16="http://schemas.microsoft.com/office/drawing/2014/main" id="{F3910054-CE65-4E53-88BB-2FA53642166F}"/>
              </a:ext>
            </a:extLst>
          </p:cNvPr>
          <p:cNvSpPr>
            <a:spLocks/>
          </p:cNvSpPr>
          <p:nvPr userDrawn="1"/>
        </p:nvSpPr>
        <p:spPr bwMode="auto">
          <a:xfrm>
            <a:off x="11664951" y="6364288"/>
            <a:ext cx="508000" cy="312738"/>
          </a:xfrm>
          <a:custGeom>
            <a:avLst/>
            <a:gdLst>
              <a:gd name="T0" fmla="*/ 0 w 320"/>
              <a:gd name="T1" fmla="*/ 0 h 197"/>
              <a:gd name="T2" fmla="*/ 320 w 320"/>
              <a:gd name="T3" fmla="*/ 197 h 197"/>
              <a:gd name="T4" fmla="*/ 320 w 320"/>
              <a:gd name="T5" fmla="*/ 104 h 197"/>
              <a:gd name="T6" fmla="*/ 0 w 320"/>
              <a:gd name="T7" fmla="*/ 0 h 197"/>
            </a:gdLst>
            <a:ahLst/>
            <a:cxnLst>
              <a:cxn ang="0">
                <a:pos x="T0" y="T1"/>
              </a:cxn>
              <a:cxn ang="0">
                <a:pos x="T2" y="T3"/>
              </a:cxn>
              <a:cxn ang="0">
                <a:pos x="T4" y="T5"/>
              </a:cxn>
              <a:cxn ang="0">
                <a:pos x="T6" y="T7"/>
              </a:cxn>
            </a:cxnLst>
            <a:rect l="0" t="0" r="r" b="b"/>
            <a:pathLst>
              <a:path w="320" h="197">
                <a:moveTo>
                  <a:pt x="0" y="0"/>
                </a:moveTo>
                <a:lnTo>
                  <a:pt x="320" y="197"/>
                </a:lnTo>
                <a:lnTo>
                  <a:pt x="320" y="10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99" name="Freeform 1283">
            <a:extLst>
              <a:ext uri="{FF2B5EF4-FFF2-40B4-BE49-F238E27FC236}">
                <a16:creationId xmlns:a16="http://schemas.microsoft.com/office/drawing/2014/main" id="{89EB0796-E0A0-4CF1-86B9-331036842BD8}"/>
              </a:ext>
            </a:extLst>
          </p:cNvPr>
          <p:cNvSpPr>
            <a:spLocks/>
          </p:cNvSpPr>
          <p:nvPr userDrawn="1"/>
        </p:nvSpPr>
        <p:spPr bwMode="auto">
          <a:xfrm>
            <a:off x="11371263" y="6494463"/>
            <a:ext cx="127000" cy="368300"/>
          </a:xfrm>
          <a:custGeom>
            <a:avLst/>
            <a:gdLst>
              <a:gd name="T0" fmla="*/ 25 w 80"/>
              <a:gd name="T1" fmla="*/ 0 h 232"/>
              <a:gd name="T2" fmla="*/ 27 w 80"/>
              <a:gd name="T3" fmla="*/ 35 h 232"/>
              <a:gd name="T4" fmla="*/ 0 w 80"/>
              <a:gd name="T5" fmla="*/ 26 h 232"/>
              <a:gd name="T6" fmla="*/ 80 w 80"/>
              <a:gd name="T7" fmla="*/ 232 h 232"/>
              <a:gd name="T8" fmla="*/ 32 w 80"/>
              <a:gd name="T9" fmla="*/ 30 h 232"/>
              <a:gd name="T10" fmla="*/ 27 w 80"/>
              <a:gd name="T11" fmla="*/ 35 h 232"/>
              <a:gd name="T12" fmla="*/ 25 w 80"/>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80" h="232">
                <a:moveTo>
                  <a:pt x="25" y="0"/>
                </a:moveTo>
                <a:lnTo>
                  <a:pt x="27" y="35"/>
                </a:lnTo>
                <a:lnTo>
                  <a:pt x="0" y="26"/>
                </a:lnTo>
                <a:lnTo>
                  <a:pt x="80" y="232"/>
                </a:lnTo>
                <a:lnTo>
                  <a:pt x="32" y="30"/>
                </a:lnTo>
                <a:lnTo>
                  <a:pt x="27" y="35"/>
                </a:lnTo>
                <a:lnTo>
                  <a:pt x="25" y="0"/>
                </a:lnTo>
                <a:close/>
              </a:path>
            </a:pathLst>
          </a:custGeom>
          <a:solidFill>
            <a:srgbClr val="B5D5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00" name="Freeform 1284">
            <a:extLst>
              <a:ext uri="{FF2B5EF4-FFF2-40B4-BE49-F238E27FC236}">
                <a16:creationId xmlns:a16="http://schemas.microsoft.com/office/drawing/2014/main" id="{56407C34-828E-4176-A369-92A4BC74726D}"/>
              </a:ext>
            </a:extLst>
          </p:cNvPr>
          <p:cNvSpPr>
            <a:spLocks/>
          </p:cNvSpPr>
          <p:nvPr userDrawn="1"/>
        </p:nvSpPr>
        <p:spPr bwMode="auto">
          <a:xfrm>
            <a:off x="11371263" y="6494463"/>
            <a:ext cx="127000" cy="368300"/>
          </a:xfrm>
          <a:custGeom>
            <a:avLst/>
            <a:gdLst>
              <a:gd name="T0" fmla="*/ 25 w 80"/>
              <a:gd name="T1" fmla="*/ 0 h 232"/>
              <a:gd name="T2" fmla="*/ 27 w 80"/>
              <a:gd name="T3" fmla="*/ 35 h 232"/>
              <a:gd name="T4" fmla="*/ 0 w 80"/>
              <a:gd name="T5" fmla="*/ 26 h 232"/>
              <a:gd name="T6" fmla="*/ 80 w 80"/>
              <a:gd name="T7" fmla="*/ 232 h 232"/>
              <a:gd name="T8" fmla="*/ 32 w 80"/>
              <a:gd name="T9" fmla="*/ 30 h 232"/>
              <a:gd name="T10" fmla="*/ 27 w 80"/>
              <a:gd name="T11" fmla="*/ 35 h 232"/>
              <a:gd name="T12" fmla="*/ 25 w 80"/>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80" h="232">
                <a:moveTo>
                  <a:pt x="25" y="0"/>
                </a:moveTo>
                <a:lnTo>
                  <a:pt x="27" y="35"/>
                </a:lnTo>
                <a:lnTo>
                  <a:pt x="0" y="26"/>
                </a:lnTo>
                <a:lnTo>
                  <a:pt x="80" y="232"/>
                </a:lnTo>
                <a:lnTo>
                  <a:pt x="32" y="30"/>
                </a:lnTo>
                <a:lnTo>
                  <a:pt x="27" y="35"/>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01" name="Freeform 1285">
            <a:extLst>
              <a:ext uri="{FF2B5EF4-FFF2-40B4-BE49-F238E27FC236}">
                <a16:creationId xmlns:a16="http://schemas.microsoft.com/office/drawing/2014/main" id="{67791DCE-02A2-488A-AC5F-E82FA6905F24}"/>
              </a:ext>
            </a:extLst>
          </p:cNvPr>
          <p:cNvSpPr>
            <a:spLocks/>
          </p:cNvSpPr>
          <p:nvPr userDrawn="1"/>
        </p:nvSpPr>
        <p:spPr bwMode="auto">
          <a:xfrm>
            <a:off x="11461751" y="6348413"/>
            <a:ext cx="711200" cy="528638"/>
          </a:xfrm>
          <a:custGeom>
            <a:avLst/>
            <a:gdLst>
              <a:gd name="T0" fmla="*/ 98 w 448"/>
              <a:gd name="T1" fmla="*/ 0 h 333"/>
              <a:gd name="T2" fmla="*/ 0 w 448"/>
              <a:gd name="T3" fmla="*/ 97 h 333"/>
              <a:gd name="T4" fmla="*/ 88 w 448"/>
              <a:gd name="T5" fmla="*/ 333 h 333"/>
              <a:gd name="T6" fmla="*/ 448 w 448"/>
              <a:gd name="T7" fmla="*/ 333 h 333"/>
              <a:gd name="T8" fmla="*/ 448 w 448"/>
              <a:gd name="T9" fmla="*/ 207 h 333"/>
              <a:gd name="T10" fmla="*/ 128 w 448"/>
              <a:gd name="T11" fmla="*/ 10 h 333"/>
              <a:gd name="T12" fmla="*/ 115 w 448"/>
              <a:gd name="T13" fmla="*/ 5 h 333"/>
              <a:gd name="T14" fmla="*/ 98 w 448"/>
              <a:gd name="T15" fmla="*/ 0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333">
                <a:moveTo>
                  <a:pt x="98" y="0"/>
                </a:moveTo>
                <a:lnTo>
                  <a:pt x="0" y="97"/>
                </a:lnTo>
                <a:lnTo>
                  <a:pt x="88" y="333"/>
                </a:lnTo>
                <a:lnTo>
                  <a:pt x="448" y="333"/>
                </a:lnTo>
                <a:lnTo>
                  <a:pt x="448" y="207"/>
                </a:lnTo>
                <a:lnTo>
                  <a:pt x="128" y="10"/>
                </a:lnTo>
                <a:lnTo>
                  <a:pt x="115" y="5"/>
                </a:lnTo>
                <a:lnTo>
                  <a:pt x="98" y="0"/>
                </a:lnTo>
                <a:close/>
              </a:path>
            </a:pathLst>
          </a:custGeom>
          <a:solidFill>
            <a:srgbClr val="B5D5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02" name="Freeform 1286">
            <a:extLst>
              <a:ext uri="{FF2B5EF4-FFF2-40B4-BE49-F238E27FC236}">
                <a16:creationId xmlns:a16="http://schemas.microsoft.com/office/drawing/2014/main" id="{7405A33C-8E9C-4FF5-9C16-B44E9D7B6DEA}"/>
              </a:ext>
            </a:extLst>
          </p:cNvPr>
          <p:cNvSpPr>
            <a:spLocks/>
          </p:cNvSpPr>
          <p:nvPr userDrawn="1"/>
        </p:nvSpPr>
        <p:spPr bwMode="auto">
          <a:xfrm>
            <a:off x="11461751" y="6348413"/>
            <a:ext cx="711200" cy="528638"/>
          </a:xfrm>
          <a:custGeom>
            <a:avLst/>
            <a:gdLst>
              <a:gd name="T0" fmla="*/ 98 w 448"/>
              <a:gd name="T1" fmla="*/ 0 h 333"/>
              <a:gd name="T2" fmla="*/ 0 w 448"/>
              <a:gd name="T3" fmla="*/ 97 h 333"/>
              <a:gd name="T4" fmla="*/ 88 w 448"/>
              <a:gd name="T5" fmla="*/ 333 h 333"/>
              <a:gd name="T6" fmla="*/ 448 w 448"/>
              <a:gd name="T7" fmla="*/ 333 h 333"/>
              <a:gd name="T8" fmla="*/ 448 w 448"/>
              <a:gd name="T9" fmla="*/ 207 h 333"/>
              <a:gd name="T10" fmla="*/ 128 w 448"/>
              <a:gd name="T11" fmla="*/ 10 h 333"/>
              <a:gd name="T12" fmla="*/ 115 w 448"/>
              <a:gd name="T13" fmla="*/ 5 h 333"/>
              <a:gd name="T14" fmla="*/ 98 w 448"/>
              <a:gd name="T15" fmla="*/ 0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333">
                <a:moveTo>
                  <a:pt x="98" y="0"/>
                </a:moveTo>
                <a:lnTo>
                  <a:pt x="0" y="97"/>
                </a:lnTo>
                <a:lnTo>
                  <a:pt x="88" y="333"/>
                </a:lnTo>
                <a:lnTo>
                  <a:pt x="448" y="333"/>
                </a:lnTo>
                <a:lnTo>
                  <a:pt x="448" y="207"/>
                </a:lnTo>
                <a:lnTo>
                  <a:pt x="128" y="10"/>
                </a:lnTo>
                <a:lnTo>
                  <a:pt x="115" y="5"/>
                </a:lnTo>
                <a:lnTo>
                  <a:pt x="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03" name="Freeform 1287">
            <a:extLst>
              <a:ext uri="{FF2B5EF4-FFF2-40B4-BE49-F238E27FC236}">
                <a16:creationId xmlns:a16="http://schemas.microsoft.com/office/drawing/2014/main" id="{41F30C30-B7CF-4DFA-9C4F-AA0E6234A0C9}"/>
              </a:ext>
            </a:extLst>
          </p:cNvPr>
          <p:cNvSpPr>
            <a:spLocks/>
          </p:cNvSpPr>
          <p:nvPr userDrawn="1"/>
        </p:nvSpPr>
        <p:spPr bwMode="auto">
          <a:xfrm>
            <a:off x="11422063" y="6502400"/>
            <a:ext cx="179388" cy="374650"/>
          </a:xfrm>
          <a:custGeom>
            <a:avLst/>
            <a:gdLst>
              <a:gd name="T0" fmla="*/ 25 w 113"/>
              <a:gd name="T1" fmla="*/ 0 h 236"/>
              <a:gd name="T2" fmla="*/ 0 w 113"/>
              <a:gd name="T3" fmla="*/ 25 h 236"/>
              <a:gd name="T4" fmla="*/ 48 w 113"/>
              <a:gd name="T5" fmla="*/ 227 h 236"/>
              <a:gd name="T6" fmla="*/ 51 w 113"/>
              <a:gd name="T7" fmla="*/ 236 h 236"/>
              <a:gd name="T8" fmla="*/ 113 w 113"/>
              <a:gd name="T9" fmla="*/ 236 h 236"/>
              <a:gd name="T10" fmla="*/ 25 w 113"/>
              <a:gd name="T11" fmla="*/ 0 h 236"/>
            </a:gdLst>
            <a:ahLst/>
            <a:cxnLst>
              <a:cxn ang="0">
                <a:pos x="T0" y="T1"/>
              </a:cxn>
              <a:cxn ang="0">
                <a:pos x="T2" y="T3"/>
              </a:cxn>
              <a:cxn ang="0">
                <a:pos x="T4" y="T5"/>
              </a:cxn>
              <a:cxn ang="0">
                <a:pos x="T6" y="T7"/>
              </a:cxn>
              <a:cxn ang="0">
                <a:pos x="T8" y="T9"/>
              </a:cxn>
              <a:cxn ang="0">
                <a:pos x="T10" y="T11"/>
              </a:cxn>
            </a:cxnLst>
            <a:rect l="0" t="0" r="r" b="b"/>
            <a:pathLst>
              <a:path w="113" h="236">
                <a:moveTo>
                  <a:pt x="25" y="0"/>
                </a:moveTo>
                <a:lnTo>
                  <a:pt x="0" y="25"/>
                </a:lnTo>
                <a:lnTo>
                  <a:pt x="48" y="227"/>
                </a:lnTo>
                <a:lnTo>
                  <a:pt x="51" y="236"/>
                </a:lnTo>
                <a:lnTo>
                  <a:pt x="113" y="236"/>
                </a:lnTo>
                <a:lnTo>
                  <a:pt x="25" y="0"/>
                </a:lnTo>
                <a:close/>
              </a:path>
            </a:pathLst>
          </a:custGeom>
          <a:solidFill>
            <a:srgbClr val="8EB9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04" name="Freeform 1288">
            <a:extLst>
              <a:ext uri="{FF2B5EF4-FFF2-40B4-BE49-F238E27FC236}">
                <a16:creationId xmlns:a16="http://schemas.microsoft.com/office/drawing/2014/main" id="{7C849A72-541C-4601-9693-B6BFB4B1252A}"/>
              </a:ext>
            </a:extLst>
          </p:cNvPr>
          <p:cNvSpPr>
            <a:spLocks/>
          </p:cNvSpPr>
          <p:nvPr userDrawn="1"/>
        </p:nvSpPr>
        <p:spPr bwMode="auto">
          <a:xfrm>
            <a:off x="11422063" y="6502400"/>
            <a:ext cx="179388" cy="374650"/>
          </a:xfrm>
          <a:custGeom>
            <a:avLst/>
            <a:gdLst>
              <a:gd name="T0" fmla="*/ 25 w 113"/>
              <a:gd name="T1" fmla="*/ 0 h 236"/>
              <a:gd name="T2" fmla="*/ 0 w 113"/>
              <a:gd name="T3" fmla="*/ 25 h 236"/>
              <a:gd name="T4" fmla="*/ 48 w 113"/>
              <a:gd name="T5" fmla="*/ 227 h 236"/>
              <a:gd name="T6" fmla="*/ 51 w 113"/>
              <a:gd name="T7" fmla="*/ 236 h 236"/>
              <a:gd name="T8" fmla="*/ 113 w 113"/>
              <a:gd name="T9" fmla="*/ 236 h 236"/>
              <a:gd name="T10" fmla="*/ 25 w 113"/>
              <a:gd name="T11" fmla="*/ 0 h 236"/>
            </a:gdLst>
            <a:ahLst/>
            <a:cxnLst>
              <a:cxn ang="0">
                <a:pos x="T0" y="T1"/>
              </a:cxn>
              <a:cxn ang="0">
                <a:pos x="T2" y="T3"/>
              </a:cxn>
              <a:cxn ang="0">
                <a:pos x="T4" y="T5"/>
              </a:cxn>
              <a:cxn ang="0">
                <a:pos x="T6" y="T7"/>
              </a:cxn>
              <a:cxn ang="0">
                <a:pos x="T8" y="T9"/>
              </a:cxn>
              <a:cxn ang="0">
                <a:pos x="T10" y="T11"/>
              </a:cxn>
            </a:cxnLst>
            <a:rect l="0" t="0" r="r" b="b"/>
            <a:pathLst>
              <a:path w="113" h="236">
                <a:moveTo>
                  <a:pt x="25" y="0"/>
                </a:moveTo>
                <a:lnTo>
                  <a:pt x="0" y="25"/>
                </a:lnTo>
                <a:lnTo>
                  <a:pt x="48" y="227"/>
                </a:lnTo>
                <a:lnTo>
                  <a:pt x="51" y="236"/>
                </a:lnTo>
                <a:lnTo>
                  <a:pt x="113" y="236"/>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05" name="Freeform 1289">
            <a:extLst>
              <a:ext uri="{FF2B5EF4-FFF2-40B4-BE49-F238E27FC236}">
                <a16:creationId xmlns:a16="http://schemas.microsoft.com/office/drawing/2014/main" id="{843B0999-1B5F-411D-9BF3-737AFB7565F6}"/>
              </a:ext>
            </a:extLst>
          </p:cNvPr>
          <p:cNvSpPr>
            <a:spLocks/>
          </p:cNvSpPr>
          <p:nvPr userDrawn="1"/>
        </p:nvSpPr>
        <p:spPr bwMode="auto">
          <a:xfrm>
            <a:off x="11252201" y="6227763"/>
            <a:ext cx="161925" cy="322263"/>
          </a:xfrm>
          <a:custGeom>
            <a:avLst/>
            <a:gdLst>
              <a:gd name="T0" fmla="*/ 0 w 102"/>
              <a:gd name="T1" fmla="*/ 0 h 203"/>
              <a:gd name="T2" fmla="*/ 55 w 102"/>
              <a:gd name="T3" fmla="*/ 142 h 203"/>
              <a:gd name="T4" fmla="*/ 75 w 102"/>
              <a:gd name="T5" fmla="*/ 194 h 203"/>
              <a:gd name="T6" fmla="*/ 102 w 102"/>
              <a:gd name="T7" fmla="*/ 203 h 203"/>
              <a:gd name="T8" fmla="*/ 100 w 102"/>
              <a:gd name="T9" fmla="*/ 168 h 203"/>
              <a:gd name="T10" fmla="*/ 89 w 102"/>
              <a:gd name="T11" fmla="*/ 30 h 203"/>
              <a:gd name="T12" fmla="*/ 0 w 102"/>
              <a:gd name="T13" fmla="*/ 0 h 203"/>
            </a:gdLst>
            <a:ahLst/>
            <a:cxnLst>
              <a:cxn ang="0">
                <a:pos x="T0" y="T1"/>
              </a:cxn>
              <a:cxn ang="0">
                <a:pos x="T2" y="T3"/>
              </a:cxn>
              <a:cxn ang="0">
                <a:pos x="T4" y="T5"/>
              </a:cxn>
              <a:cxn ang="0">
                <a:pos x="T6" y="T7"/>
              </a:cxn>
              <a:cxn ang="0">
                <a:pos x="T8" y="T9"/>
              </a:cxn>
              <a:cxn ang="0">
                <a:pos x="T10" y="T11"/>
              </a:cxn>
              <a:cxn ang="0">
                <a:pos x="T12" y="T13"/>
              </a:cxn>
            </a:cxnLst>
            <a:rect l="0" t="0" r="r" b="b"/>
            <a:pathLst>
              <a:path w="102" h="203">
                <a:moveTo>
                  <a:pt x="0" y="0"/>
                </a:moveTo>
                <a:lnTo>
                  <a:pt x="55" y="142"/>
                </a:lnTo>
                <a:lnTo>
                  <a:pt x="75" y="194"/>
                </a:lnTo>
                <a:lnTo>
                  <a:pt x="102" y="203"/>
                </a:lnTo>
                <a:lnTo>
                  <a:pt x="100" y="168"/>
                </a:lnTo>
                <a:lnTo>
                  <a:pt x="89" y="30"/>
                </a:lnTo>
                <a:lnTo>
                  <a:pt x="0" y="0"/>
                </a:lnTo>
                <a:close/>
              </a:path>
            </a:pathLst>
          </a:custGeom>
          <a:solidFill>
            <a:srgbClr val="8ABE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06" name="Freeform 1290">
            <a:extLst>
              <a:ext uri="{FF2B5EF4-FFF2-40B4-BE49-F238E27FC236}">
                <a16:creationId xmlns:a16="http://schemas.microsoft.com/office/drawing/2014/main" id="{67AF61DD-E7D3-41D7-8950-02442451BAE0}"/>
              </a:ext>
            </a:extLst>
          </p:cNvPr>
          <p:cNvSpPr>
            <a:spLocks/>
          </p:cNvSpPr>
          <p:nvPr userDrawn="1"/>
        </p:nvSpPr>
        <p:spPr bwMode="auto">
          <a:xfrm>
            <a:off x="11252201" y="6227763"/>
            <a:ext cx="161925" cy="322263"/>
          </a:xfrm>
          <a:custGeom>
            <a:avLst/>
            <a:gdLst>
              <a:gd name="T0" fmla="*/ 0 w 102"/>
              <a:gd name="T1" fmla="*/ 0 h 203"/>
              <a:gd name="T2" fmla="*/ 55 w 102"/>
              <a:gd name="T3" fmla="*/ 142 h 203"/>
              <a:gd name="T4" fmla="*/ 75 w 102"/>
              <a:gd name="T5" fmla="*/ 194 h 203"/>
              <a:gd name="T6" fmla="*/ 102 w 102"/>
              <a:gd name="T7" fmla="*/ 203 h 203"/>
              <a:gd name="T8" fmla="*/ 100 w 102"/>
              <a:gd name="T9" fmla="*/ 168 h 203"/>
              <a:gd name="T10" fmla="*/ 89 w 102"/>
              <a:gd name="T11" fmla="*/ 30 h 203"/>
              <a:gd name="T12" fmla="*/ 0 w 102"/>
              <a:gd name="T13" fmla="*/ 0 h 203"/>
            </a:gdLst>
            <a:ahLst/>
            <a:cxnLst>
              <a:cxn ang="0">
                <a:pos x="T0" y="T1"/>
              </a:cxn>
              <a:cxn ang="0">
                <a:pos x="T2" y="T3"/>
              </a:cxn>
              <a:cxn ang="0">
                <a:pos x="T4" y="T5"/>
              </a:cxn>
              <a:cxn ang="0">
                <a:pos x="T6" y="T7"/>
              </a:cxn>
              <a:cxn ang="0">
                <a:pos x="T8" y="T9"/>
              </a:cxn>
              <a:cxn ang="0">
                <a:pos x="T10" y="T11"/>
              </a:cxn>
              <a:cxn ang="0">
                <a:pos x="T12" y="T13"/>
              </a:cxn>
            </a:cxnLst>
            <a:rect l="0" t="0" r="r" b="b"/>
            <a:pathLst>
              <a:path w="102" h="203">
                <a:moveTo>
                  <a:pt x="0" y="0"/>
                </a:moveTo>
                <a:lnTo>
                  <a:pt x="55" y="142"/>
                </a:lnTo>
                <a:lnTo>
                  <a:pt x="75" y="194"/>
                </a:lnTo>
                <a:lnTo>
                  <a:pt x="102" y="203"/>
                </a:lnTo>
                <a:lnTo>
                  <a:pt x="100" y="168"/>
                </a:lnTo>
                <a:lnTo>
                  <a:pt x="89"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07" name="Freeform 1291">
            <a:extLst>
              <a:ext uri="{FF2B5EF4-FFF2-40B4-BE49-F238E27FC236}">
                <a16:creationId xmlns:a16="http://schemas.microsoft.com/office/drawing/2014/main" id="{43B6DECC-F854-4DCF-B36A-6029A63D91C2}"/>
              </a:ext>
            </a:extLst>
          </p:cNvPr>
          <p:cNvSpPr>
            <a:spLocks/>
          </p:cNvSpPr>
          <p:nvPr userDrawn="1"/>
        </p:nvSpPr>
        <p:spPr bwMode="auto">
          <a:xfrm>
            <a:off x="11393488" y="6275388"/>
            <a:ext cx="223838" cy="274638"/>
          </a:xfrm>
          <a:custGeom>
            <a:avLst/>
            <a:gdLst>
              <a:gd name="T0" fmla="*/ 0 w 141"/>
              <a:gd name="T1" fmla="*/ 0 h 173"/>
              <a:gd name="T2" fmla="*/ 11 w 141"/>
              <a:gd name="T3" fmla="*/ 138 h 173"/>
              <a:gd name="T4" fmla="*/ 13 w 141"/>
              <a:gd name="T5" fmla="*/ 173 h 173"/>
              <a:gd name="T6" fmla="*/ 18 w 141"/>
              <a:gd name="T7" fmla="*/ 168 h 173"/>
              <a:gd name="T8" fmla="*/ 43 w 141"/>
              <a:gd name="T9" fmla="*/ 143 h 173"/>
              <a:gd name="T10" fmla="*/ 141 w 141"/>
              <a:gd name="T11" fmla="*/ 46 h 173"/>
              <a:gd name="T12" fmla="*/ 0 w 141"/>
              <a:gd name="T13" fmla="*/ 0 h 173"/>
            </a:gdLst>
            <a:ahLst/>
            <a:cxnLst>
              <a:cxn ang="0">
                <a:pos x="T0" y="T1"/>
              </a:cxn>
              <a:cxn ang="0">
                <a:pos x="T2" y="T3"/>
              </a:cxn>
              <a:cxn ang="0">
                <a:pos x="T4" y="T5"/>
              </a:cxn>
              <a:cxn ang="0">
                <a:pos x="T6" y="T7"/>
              </a:cxn>
              <a:cxn ang="0">
                <a:pos x="T8" y="T9"/>
              </a:cxn>
              <a:cxn ang="0">
                <a:pos x="T10" y="T11"/>
              </a:cxn>
              <a:cxn ang="0">
                <a:pos x="T12" y="T13"/>
              </a:cxn>
            </a:cxnLst>
            <a:rect l="0" t="0" r="r" b="b"/>
            <a:pathLst>
              <a:path w="141" h="173">
                <a:moveTo>
                  <a:pt x="0" y="0"/>
                </a:moveTo>
                <a:lnTo>
                  <a:pt x="11" y="138"/>
                </a:lnTo>
                <a:lnTo>
                  <a:pt x="13" y="173"/>
                </a:lnTo>
                <a:lnTo>
                  <a:pt x="18" y="168"/>
                </a:lnTo>
                <a:lnTo>
                  <a:pt x="43" y="143"/>
                </a:lnTo>
                <a:lnTo>
                  <a:pt x="141" y="46"/>
                </a:lnTo>
                <a:lnTo>
                  <a:pt x="0" y="0"/>
                </a:lnTo>
                <a:close/>
              </a:path>
            </a:pathLst>
          </a:custGeom>
          <a:solidFill>
            <a:srgbClr val="7DB9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08" name="Freeform 1292">
            <a:extLst>
              <a:ext uri="{FF2B5EF4-FFF2-40B4-BE49-F238E27FC236}">
                <a16:creationId xmlns:a16="http://schemas.microsoft.com/office/drawing/2014/main" id="{4E1AAC4C-BA15-45CB-A559-301A46F8BE6E}"/>
              </a:ext>
            </a:extLst>
          </p:cNvPr>
          <p:cNvSpPr>
            <a:spLocks/>
          </p:cNvSpPr>
          <p:nvPr userDrawn="1"/>
        </p:nvSpPr>
        <p:spPr bwMode="auto">
          <a:xfrm>
            <a:off x="11393488" y="6275388"/>
            <a:ext cx="223838" cy="274638"/>
          </a:xfrm>
          <a:custGeom>
            <a:avLst/>
            <a:gdLst>
              <a:gd name="T0" fmla="*/ 0 w 141"/>
              <a:gd name="T1" fmla="*/ 0 h 173"/>
              <a:gd name="T2" fmla="*/ 11 w 141"/>
              <a:gd name="T3" fmla="*/ 138 h 173"/>
              <a:gd name="T4" fmla="*/ 13 w 141"/>
              <a:gd name="T5" fmla="*/ 173 h 173"/>
              <a:gd name="T6" fmla="*/ 18 w 141"/>
              <a:gd name="T7" fmla="*/ 168 h 173"/>
              <a:gd name="T8" fmla="*/ 43 w 141"/>
              <a:gd name="T9" fmla="*/ 143 h 173"/>
              <a:gd name="T10" fmla="*/ 141 w 141"/>
              <a:gd name="T11" fmla="*/ 46 h 173"/>
              <a:gd name="T12" fmla="*/ 0 w 141"/>
              <a:gd name="T13" fmla="*/ 0 h 173"/>
            </a:gdLst>
            <a:ahLst/>
            <a:cxnLst>
              <a:cxn ang="0">
                <a:pos x="T0" y="T1"/>
              </a:cxn>
              <a:cxn ang="0">
                <a:pos x="T2" y="T3"/>
              </a:cxn>
              <a:cxn ang="0">
                <a:pos x="T4" y="T5"/>
              </a:cxn>
              <a:cxn ang="0">
                <a:pos x="T6" y="T7"/>
              </a:cxn>
              <a:cxn ang="0">
                <a:pos x="T8" y="T9"/>
              </a:cxn>
              <a:cxn ang="0">
                <a:pos x="T10" y="T11"/>
              </a:cxn>
              <a:cxn ang="0">
                <a:pos x="T12" y="T13"/>
              </a:cxn>
            </a:cxnLst>
            <a:rect l="0" t="0" r="r" b="b"/>
            <a:pathLst>
              <a:path w="141" h="173">
                <a:moveTo>
                  <a:pt x="0" y="0"/>
                </a:moveTo>
                <a:lnTo>
                  <a:pt x="11" y="138"/>
                </a:lnTo>
                <a:lnTo>
                  <a:pt x="13" y="173"/>
                </a:lnTo>
                <a:lnTo>
                  <a:pt x="18" y="168"/>
                </a:lnTo>
                <a:lnTo>
                  <a:pt x="43" y="143"/>
                </a:lnTo>
                <a:lnTo>
                  <a:pt x="141"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09" name="Freeform 1293">
            <a:extLst>
              <a:ext uri="{FF2B5EF4-FFF2-40B4-BE49-F238E27FC236}">
                <a16:creationId xmlns:a16="http://schemas.microsoft.com/office/drawing/2014/main" id="{1BF57E3B-216A-44A0-97CC-8BFB42909398}"/>
              </a:ext>
            </a:extLst>
          </p:cNvPr>
          <p:cNvSpPr>
            <a:spLocks/>
          </p:cNvSpPr>
          <p:nvPr userDrawn="1"/>
        </p:nvSpPr>
        <p:spPr bwMode="auto">
          <a:xfrm>
            <a:off x="2547938" y="5443538"/>
            <a:ext cx="333375" cy="747713"/>
          </a:xfrm>
          <a:custGeom>
            <a:avLst/>
            <a:gdLst>
              <a:gd name="T0" fmla="*/ 0 w 210"/>
              <a:gd name="T1" fmla="*/ 0 h 471"/>
              <a:gd name="T2" fmla="*/ 60 w 210"/>
              <a:gd name="T3" fmla="*/ 471 h 471"/>
              <a:gd name="T4" fmla="*/ 210 w 210"/>
              <a:gd name="T5" fmla="*/ 397 h 471"/>
              <a:gd name="T6" fmla="*/ 0 w 210"/>
              <a:gd name="T7" fmla="*/ 0 h 471"/>
            </a:gdLst>
            <a:ahLst/>
            <a:cxnLst>
              <a:cxn ang="0">
                <a:pos x="T0" y="T1"/>
              </a:cxn>
              <a:cxn ang="0">
                <a:pos x="T2" y="T3"/>
              </a:cxn>
              <a:cxn ang="0">
                <a:pos x="T4" y="T5"/>
              </a:cxn>
              <a:cxn ang="0">
                <a:pos x="T6" y="T7"/>
              </a:cxn>
            </a:cxnLst>
            <a:rect l="0" t="0" r="r" b="b"/>
            <a:pathLst>
              <a:path w="210" h="471">
                <a:moveTo>
                  <a:pt x="0" y="0"/>
                </a:moveTo>
                <a:lnTo>
                  <a:pt x="60" y="471"/>
                </a:lnTo>
                <a:lnTo>
                  <a:pt x="210" y="397"/>
                </a:lnTo>
                <a:lnTo>
                  <a:pt x="0" y="0"/>
                </a:lnTo>
                <a:close/>
              </a:path>
            </a:pathLst>
          </a:custGeom>
          <a:solidFill>
            <a:srgbClr val="75B5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10" name="Freeform 1294">
            <a:extLst>
              <a:ext uri="{FF2B5EF4-FFF2-40B4-BE49-F238E27FC236}">
                <a16:creationId xmlns:a16="http://schemas.microsoft.com/office/drawing/2014/main" id="{2A3A0BD9-A412-40B5-9284-F3F092A331AB}"/>
              </a:ext>
            </a:extLst>
          </p:cNvPr>
          <p:cNvSpPr>
            <a:spLocks/>
          </p:cNvSpPr>
          <p:nvPr userDrawn="1"/>
        </p:nvSpPr>
        <p:spPr bwMode="auto">
          <a:xfrm>
            <a:off x="2547938" y="5443538"/>
            <a:ext cx="333375" cy="747713"/>
          </a:xfrm>
          <a:custGeom>
            <a:avLst/>
            <a:gdLst>
              <a:gd name="T0" fmla="*/ 0 w 210"/>
              <a:gd name="T1" fmla="*/ 0 h 471"/>
              <a:gd name="T2" fmla="*/ 60 w 210"/>
              <a:gd name="T3" fmla="*/ 471 h 471"/>
              <a:gd name="T4" fmla="*/ 210 w 210"/>
              <a:gd name="T5" fmla="*/ 397 h 471"/>
              <a:gd name="T6" fmla="*/ 0 w 210"/>
              <a:gd name="T7" fmla="*/ 0 h 471"/>
            </a:gdLst>
            <a:ahLst/>
            <a:cxnLst>
              <a:cxn ang="0">
                <a:pos x="T0" y="T1"/>
              </a:cxn>
              <a:cxn ang="0">
                <a:pos x="T2" y="T3"/>
              </a:cxn>
              <a:cxn ang="0">
                <a:pos x="T4" y="T5"/>
              </a:cxn>
              <a:cxn ang="0">
                <a:pos x="T6" y="T7"/>
              </a:cxn>
            </a:cxnLst>
            <a:rect l="0" t="0" r="r" b="b"/>
            <a:pathLst>
              <a:path w="210" h="471">
                <a:moveTo>
                  <a:pt x="0" y="0"/>
                </a:moveTo>
                <a:lnTo>
                  <a:pt x="60" y="471"/>
                </a:lnTo>
                <a:lnTo>
                  <a:pt x="210" y="39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11" name="Freeform 1295">
            <a:extLst>
              <a:ext uri="{FF2B5EF4-FFF2-40B4-BE49-F238E27FC236}">
                <a16:creationId xmlns:a16="http://schemas.microsoft.com/office/drawing/2014/main" id="{F9420B42-D340-4DE9-8E96-7D6BF1CEEDCB}"/>
              </a:ext>
            </a:extLst>
          </p:cNvPr>
          <p:cNvSpPr>
            <a:spLocks/>
          </p:cNvSpPr>
          <p:nvPr userDrawn="1"/>
        </p:nvSpPr>
        <p:spPr bwMode="auto">
          <a:xfrm>
            <a:off x="2643188" y="6073775"/>
            <a:ext cx="307975" cy="206375"/>
          </a:xfrm>
          <a:custGeom>
            <a:avLst/>
            <a:gdLst>
              <a:gd name="T0" fmla="*/ 150 w 194"/>
              <a:gd name="T1" fmla="*/ 0 h 130"/>
              <a:gd name="T2" fmla="*/ 0 w 194"/>
              <a:gd name="T3" fmla="*/ 74 h 130"/>
              <a:gd name="T4" fmla="*/ 7 w 194"/>
              <a:gd name="T5" fmla="*/ 130 h 130"/>
              <a:gd name="T6" fmla="*/ 194 w 194"/>
              <a:gd name="T7" fmla="*/ 85 h 130"/>
              <a:gd name="T8" fmla="*/ 150 w 194"/>
              <a:gd name="T9" fmla="*/ 0 h 130"/>
            </a:gdLst>
            <a:ahLst/>
            <a:cxnLst>
              <a:cxn ang="0">
                <a:pos x="T0" y="T1"/>
              </a:cxn>
              <a:cxn ang="0">
                <a:pos x="T2" y="T3"/>
              </a:cxn>
              <a:cxn ang="0">
                <a:pos x="T4" y="T5"/>
              </a:cxn>
              <a:cxn ang="0">
                <a:pos x="T6" y="T7"/>
              </a:cxn>
              <a:cxn ang="0">
                <a:pos x="T8" y="T9"/>
              </a:cxn>
            </a:cxnLst>
            <a:rect l="0" t="0" r="r" b="b"/>
            <a:pathLst>
              <a:path w="194" h="130">
                <a:moveTo>
                  <a:pt x="150" y="0"/>
                </a:moveTo>
                <a:lnTo>
                  <a:pt x="0" y="74"/>
                </a:lnTo>
                <a:lnTo>
                  <a:pt x="7" y="130"/>
                </a:lnTo>
                <a:lnTo>
                  <a:pt x="194" y="85"/>
                </a:lnTo>
                <a:lnTo>
                  <a:pt x="150" y="0"/>
                </a:lnTo>
                <a:close/>
              </a:path>
            </a:pathLst>
          </a:custGeom>
          <a:solidFill>
            <a:srgbClr val="539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12" name="Freeform 1296">
            <a:extLst>
              <a:ext uri="{FF2B5EF4-FFF2-40B4-BE49-F238E27FC236}">
                <a16:creationId xmlns:a16="http://schemas.microsoft.com/office/drawing/2014/main" id="{E1626F47-21F6-468D-B7E3-00602952240C}"/>
              </a:ext>
            </a:extLst>
          </p:cNvPr>
          <p:cNvSpPr>
            <a:spLocks/>
          </p:cNvSpPr>
          <p:nvPr userDrawn="1"/>
        </p:nvSpPr>
        <p:spPr bwMode="auto">
          <a:xfrm>
            <a:off x="2643188" y="6073775"/>
            <a:ext cx="307975" cy="206375"/>
          </a:xfrm>
          <a:custGeom>
            <a:avLst/>
            <a:gdLst>
              <a:gd name="T0" fmla="*/ 150 w 194"/>
              <a:gd name="T1" fmla="*/ 0 h 130"/>
              <a:gd name="T2" fmla="*/ 0 w 194"/>
              <a:gd name="T3" fmla="*/ 74 h 130"/>
              <a:gd name="T4" fmla="*/ 7 w 194"/>
              <a:gd name="T5" fmla="*/ 130 h 130"/>
              <a:gd name="T6" fmla="*/ 194 w 194"/>
              <a:gd name="T7" fmla="*/ 85 h 130"/>
              <a:gd name="T8" fmla="*/ 150 w 194"/>
              <a:gd name="T9" fmla="*/ 0 h 130"/>
            </a:gdLst>
            <a:ahLst/>
            <a:cxnLst>
              <a:cxn ang="0">
                <a:pos x="T0" y="T1"/>
              </a:cxn>
              <a:cxn ang="0">
                <a:pos x="T2" y="T3"/>
              </a:cxn>
              <a:cxn ang="0">
                <a:pos x="T4" y="T5"/>
              </a:cxn>
              <a:cxn ang="0">
                <a:pos x="T6" y="T7"/>
              </a:cxn>
              <a:cxn ang="0">
                <a:pos x="T8" y="T9"/>
              </a:cxn>
            </a:cxnLst>
            <a:rect l="0" t="0" r="r" b="b"/>
            <a:pathLst>
              <a:path w="194" h="130">
                <a:moveTo>
                  <a:pt x="150" y="0"/>
                </a:moveTo>
                <a:lnTo>
                  <a:pt x="0" y="74"/>
                </a:lnTo>
                <a:lnTo>
                  <a:pt x="7" y="130"/>
                </a:lnTo>
                <a:lnTo>
                  <a:pt x="194" y="85"/>
                </a:lnTo>
                <a:lnTo>
                  <a:pt x="1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13" name="Freeform 1297">
            <a:extLst>
              <a:ext uri="{FF2B5EF4-FFF2-40B4-BE49-F238E27FC236}">
                <a16:creationId xmlns:a16="http://schemas.microsoft.com/office/drawing/2014/main" id="{346224C1-D3C3-4134-BB57-52B67AC2C96C}"/>
              </a:ext>
            </a:extLst>
          </p:cNvPr>
          <p:cNvSpPr>
            <a:spLocks/>
          </p:cNvSpPr>
          <p:nvPr userDrawn="1"/>
        </p:nvSpPr>
        <p:spPr bwMode="auto">
          <a:xfrm>
            <a:off x="2654301" y="6208713"/>
            <a:ext cx="323850" cy="371475"/>
          </a:xfrm>
          <a:custGeom>
            <a:avLst/>
            <a:gdLst>
              <a:gd name="T0" fmla="*/ 187 w 204"/>
              <a:gd name="T1" fmla="*/ 0 h 234"/>
              <a:gd name="T2" fmla="*/ 0 w 204"/>
              <a:gd name="T3" fmla="*/ 45 h 234"/>
              <a:gd name="T4" fmla="*/ 13 w 204"/>
              <a:gd name="T5" fmla="*/ 144 h 234"/>
              <a:gd name="T6" fmla="*/ 203 w 204"/>
              <a:gd name="T7" fmla="*/ 234 h 234"/>
              <a:gd name="T8" fmla="*/ 204 w 204"/>
              <a:gd name="T9" fmla="*/ 234 h 234"/>
              <a:gd name="T10" fmla="*/ 197 w 204"/>
              <a:gd name="T11" fmla="*/ 19 h 234"/>
              <a:gd name="T12" fmla="*/ 187 w 204"/>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204" h="234">
                <a:moveTo>
                  <a:pt x="187" y="0"/>
                </a:moveTo>
                <a:lnTo>
                  <a:pt x="0" y="45"/>
                </a:lnTo>
                <a:lnTo>
                  <a:pt x="13" y="144"/>
                </a:lnTo>
                <a:lnTo>
                  <a:pt x="203" y="234"/>
                </a:lnTo>
                <a:lnTo>
                  <a:pt x="204" y="234"/>
                </a:lnTo>
                <a:lnTo>
                  <a:pt x="197" y="19"/>
                </a:lnTo>
                <a:lnTo>
                  <a:pt x="187" y="0"/>
                </a:lnTo>
                <a:close/>
              </a:path>
            </a:pathLst>
          </a:custGeom>
          <a:solidFill>
            <a:srgbClr val="468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14" name="Freeform 1298">
            <a:extLst>
              <a:ext uri="{FF2B5EF4-FFF2-40B4-BE49-F238E27FC236}">
                <a16:creationId xmlns:a16="http://schemas.microsoft.com/office/drawing/2014/main" id="{6DB520CB-BF24-407E-B509-02B99D833A2F}"/>
              </a:ext>
            </a:extLst>
          </p:cNvPr>
          <p:cNvSpPr>
            <a:spLocks/>
          </p:cNvSpPr>
          <p:nvPr userDrawn="1"/>
        </p:nvSpPr>
        <p:spPr bwMode="auto">
          <a:xfrm>
            <a:off x="2654301" y="6208713"/>
            <a:ext cx="323850" cy="371475"/>
          </a:xfrm>
          <a:custGeom>
            <a:avLst/>
            <a:gdLst>
              <a:gd name="T0" fmla="*/ 187 w 204"/>
              <a:gd name="T1" fmla="*/ 0 h 234"/>
              <a:gd name="T2" fmla="*/ 0 w 204"/>
              <a:gd name="T3" fmla="*/ 45 h 234"/>
              <a:gd name="T4" fmla="*/ 13 w 204"/>
              <a:gd name="T5" fmla="*/ 144 h 234"/>
              <a:gd name="T6" fmla="*/ 203 w 204"/>
              <a:gd name="T7" fmla="*/ 234 h 234"/>
              <a:gd name="T8" fmla="*/ 204 w 204"/>
              <a:gd name="T9" fmla="*/ 234 h 234"/>
              <a:gd name="T10" fmla="*/ 197 w 204"/>
              <a:gd name="T11" fmla="*/ 19 h 234"/>
              <a:gd name="T12" fmla="*/ 187 w 204"/>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204" h="234">
                <a:moveTo>
                  <a:pt x="187" y="0"/>
                </a:moveTo>
                <a:lnTo>
                  <a:pt x="0" y="45"/>
                </a:lnTo>
                <a:lnTo>
                  <a:pt x="13" y="144"/>
                </a:lnTo>
                <a:lnTo>
                  <a:pt x="203" y="234"/>
                </a:lnTo>
                <a:lnTo>
                  <a:pt x="204" y="234"/>
                </a:lnTo>
                <a:lnTo>
                  <a:pt x="197" y="19"/>
                </a:lnTo>
                <a:lnTo>
                  <a:pt x="1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15" name="Freeform 1299">
            <a:extLst>
              <a:ext uri="{FF2B5EF4-FFF2-40B4-BE49-F238E27FC236}">
                <a16:creationId xmlns:a16="http://schemas.microsoft.com/office/drawing/2014/main" id="{2460B369-7588-4BC9-B067-D9AF092FCDED}"/>
              </a:ext>
            </a:extLst>
          </p:cNvPr>
          <p:cNvSpPr>
            <a:spLocks/>
          </p:cNvSpPr>
          <p:nvPr userDrawn="1"/>
        </p:nvSpPr>
        <p:spPr bwMode="auto">
          <a:xfrm>
            <a:off x="2674938" y="6437313"/>
            <a:ext cx="301625" cy="182563"/>
          </a:xfrm>
          <a:custGeom>
            <a:avLst/>
            <a:gdLst>
              <a:gd name="T0" fmla="*/ 0 w 190"/>
              <a:gd name="T1" fmla="*/ 0 h 115"/>
              <a:gd name="T2" fmla="*/ 8 w 190"/>
              <a:gd name="T3" fmla="*/ 62 h 115"/>
              <a:gd name="T4" fmla="*/ 112 w 190"/>
              <a:gd name="T5" fmla="*/ 115 h 115"/>
              <a:gd name="T6" fmla="*/ 175 w 190"/>
              <a:gd name="T7" fmla="*/ 103 h 115"/>
              <a:gd name="T8" fmla="*/ 190 w 190"/>
              <a:gd name="T9" fmla="*/ 90 h 115"/>
              <a:gd name="T10" fmla="*/ 0 w 190"/>
              <a:gd name="T11" fmla="*/ 0 h 115"/>
            </a:gdLst>
            <a:ahLst/>
            <a:cxnLst>
              <a:cxn ang="0">
                <a:pos x="T0" y="T1"/>
              </a:cxn>
              <a:cxn ang="0">
                <a:pos x="T2" y="T3"/>
              </a:cxn>
              <a:cxn ang="0">
                <a:pos x="T4" y="T5"/>
              </a:cxn>
              <a:cxn ang="0">
                <a:pos x="T6" y="T7"/>
              </a:cxn>
              <a:cxn ang="0">
                <a:pos x="T8" y="T9"/>
              </a:cxn>
              <a:cxn ang="0">
                <a:pos x="T10" y="T11"/>
              </a:cxn>
            </a:cxnLst>
            <a:rect l="0" t="0" r="r" b="b"/>
            <a:pathLst>
              <a:path w="190" h="115">
                <a:moveTo>
                  <a:pt x="0" y="0"/>
                </a:moveTo>
                <a:lnTo>
                  <a:pt x="8" y="62"/>
                </a:lnTo>
                <a:lnTo>
                  <a:pt x="112" y="115"/>
                </a:lnTo>
                <a:lnTo>
                  <a:pt x="175" y="103"/>
                </a:lnTo>
                <a:lnTo>
                  <a:pt x="190" y="90"/>
                </a:lnTo>
                <a:lnTo>
                  <a:pt x="0" y="0"/>
                </a:lnTo>
                <a:close/>
              </a:path>
            </a:pathLst>
          </a:custGeom>
          <a:solidFill>
            <a:srgbClr val="539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16" name="Freeform 1300">
            <a:extLst>
              <a:ext uri="{FF2B5EF4-FFF2-40B4-BE49-F238E27FC236}">
                <a16:creationId xmlns:a16="http://schemas.microsoft.com/office/drawing/2014/main" id="{4C94EB71-1B76-4C49-BEFE-AC4A324355BA}"/>
              </a:ext>
            </a:extLst>
          </p:cNvPr>
          <p:cNvSpPr>
            <a:spLocks/>
          </p:cNvSpPr>
          <p:nvPr userDrawn="1"/>
        </p:nvSpPr>
        <p:spPr bwMode="auto">
          <a:xfrm>
            <a:off x="2674938" y="6437313"/>
            <a:ext cx="301625" cy="182563"/>
          </a:xfrm>
          <a:custGeom>
            <a:avLst/>
            <a:gdLst>
              <a:gd name="T0" fmla="*/ 0 w 190"/>
              <a:gd name="T1" fmla="*/ 0 h 115"/>
              <a:gd name="T2" fmla="*/ 8 w 190"/>
              <a:gd name="T3" fmla="*/ 62 h 115"/>
              <a:gd name="T4" fmla="*/ 112 w 190"/>
              <a:gd name="T5" fmla="*/ 115 h 115"/>
              <a:gd name="T6" fmla="*/ 175 w 190"/>
              <a:gd name="T7" fmla="*/ 103 h 115"/>
              <a:gd name="T8" fmla="*/ 190 w 190"/>
              <a:gd name="T9" fmla="*/ 90 h 115"/>
              <a:gd name="T10" fmla="*/ 0 w 190"/>
              <a:gd name="T11" fmla="*/ 0 h 115"/>
            </a:gdLst>
            <a:ahLst/>
            <a:cxnLst>
              <a:cxn ang="0">
                <a:pos x="T0" y="T1"/>
              </a:cxn>
              <a:cxn ang="0">
                <a:pos x="T2" y="T3"/>
              </a:cxn>
              <a:cxn ang="0">
                <a:pos x="T4" y="T5"/>
              </a:cxn>
              <a:cxn ang="0">
                <a:pos x="T6" y="T7"/>
              </a:cxn>
              <a:cxn ang="0">
                <a:pos x="T8" y="T9"/>
              </a:cxn>
              <a:cxn ang="0">
                <a:pos x="T10" y="T11"/>
              </a:cxn>
            </a:cxnLst>
            <a:rect l="0" t="0" r="r" b="b"/>
            <a:pathLst>
              <a:path w="190" h="115">
                <a:moveTo>
                  <a:pt x="0" y="0"/>
                </a:moveTo>
                <a:lnTo>
                  <a:pt x="8" y="62"/>
                </a:lnTo>
                <a:lnTo>
                  <a:pt x="112" y="115"/>
                </a:lnTo>
                <a:lnTo>
                  <a:pt x="175" y="103"/>
                </a:lnTo>
                <a:lnTo>
                  <a:pt x="190" y="9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17" name="Freeform 1301">
            <a:extLst>
              <a:ext uri="{FF2B5EF4-FFF2-40B4-BE49-F238E27FC236}">
                <a16:creationId xmlns:a16="http://schemas.microsoft.com/office/drawing/2014/main" id="{4CE52AC8-FB31-4EBA-9DC0-F0DBD64D7476}"/>
              </a:ext>
            </a:extLst>
          </p:cNvPr>
          <p:cNvSpPr>
            <a:spLocks/>
          </p:cNvSpPr>
          <p:nvPr userDrawn="1"/>
        </p:nvSpPr>
        <p:spPr bwMode="auto">
          <a:xfrm>
            <a:off x="2687638" y="6535738"/>
            <a:ext cx="165100" cy="112713"/>
          </a:xfrm>
          <a:custGeom>
            <a:avLst/>
            <a:gdLst>
              <a:gd name="T0" fmla="*/ 0 w 104"/>
              <a:gd name="T1" fmla="*/ 0 h 71"/>
              <a:gd name="T2" fmla="*/ 9 w 104"/>
              <a:gd name="T3" fmla="*/ 71 h 71"/>
              <a:gd name="T4" fmla="*/ 104 w 104"/>
              <a:gd name="T5" fmla="*/ 53 h 71"/>
              <a:gd name="T6" fmla="*/ 0 w 104"/>
              <a:gd name="T7" fmla="*/ 0 h 71"/>
            </a:gdLst>
            <a:ahLst/>
            <a:cxnLst>
              <a:cxn ang="0">
                <a:pos x="T0" y="T1"/>
              </a:cxn>
              <a:cxn ang="0">
                <a:pos x="T2" y="T3"/>
              </a:cxn>
              <a:cxn ang="0">
                <a:pos x="T4" y="T5"/>
              </a:cxn>
              <a:cxn ang="0">
                <a:pos x="T6" y="T7"/>
              </a:cxn>
            </a:cxnLst>
            <a:rect l="0" t="0" r="r" b="b"/>
            <a:pathLst>
              <a:path w="104" h="71">
                <a:moveTo>
                  <a:pt x="0" y="0"/>
                </a:moveTo>
                <a:lnTo>
                  <a:pt x="9" y="71"/>
                </a:lnTo>
                <a:lnTo>
                  <a:pt x="104" y="53"/>
                </a:lnTo>
                <a:lnTo>
                  <a:pt x="0" y="0"/>
                </a:lnTo>
                <a:close/>
              </a:path>
            </a:pathLst>
          </a:custGeom>
          <a:solidFill>
            <a:srgbClr val="498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18" name="Freeform 1302">
            <a:extLst>
              <a:ext uri="{FF2B5EF4-FFF2-40B4-BE49-F238E27FC236}">
                <a16:creationId xmlns:a16="http://schemas.microsoft.com/office/drawing/2014/main" id="{12B5C96E-5726-4B67-B391-2A1749C38530}"/>
              </a:ext>
            </a:extLst>
          </p:cNvPr>
          <p:cNvSpPr>
            <a:spLocks/>
          </p:cNvSpPr>
          <p:nvPr userDrawn="1"/>
        </p:nvSpPr>
        <p:spPr bwMode="auto">
          <a:xfrm>
            <a:off x="2687638" y="6535738"/>
            <a:ext cx="165100" cy="112713"/>
          </a:xfrm>
          <a:custGeom>
            <a:avLst/>
            <a:gdLst>
              <a:gd name="T0" fmla="*/ 0 w 104"/>
              <a:gd name="T1" fmla="*/ 0 h 71"/>
              <a:gd name="T2" fmla="*/ 9 w 104"/>
              <a:gd name="T3" fmla="*/ 71 h 71"/>
              <a:gd name="T4" fmla="*/ 104 w 104"/>
              <a:gd name="T5" fmla="*/ 53 h 71"/>
              <a:gd name="T6" fmla="*/ 0 w 104"/>
              <a:gd name="T7" fmla="*/ 0 h 71"/>
            </a:gdLst>
            <a:ahLst/>
            <a:cxnLst>
              <a:cxn ang="0">
                <a:pos x="T0" y="T1"/>
              </a:cxn>
              <a:cxn ang="0">
                <a:pos x="T2" y="T3"/>
              </a:cxn>
              <a:cxn ang="0">
                <a:pos x="T4" y="T5"/>
              </a:cxn>
              <a:cxn ang="0">
                <a:pos x="T6" y="T7"/>
              </a:cxn>
            </a:cxnLst>
            <a:rect l="0" t="0" r="r" b="b"/>
            <a:pathLst>
              <a:path w="104" h="71">
                <a:moveTo>
                  <a:pt x="0" y="0"/>
                </a:moveTo>
                <a:lnTo>
                  <a:pt x="9" y="71"/>
                </a:lnTo>
                <a:lnTo>
                  <a:pt x="104" y="5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19" name="Freeform 1303">
            <a:extLst>
              <a:ext uri="{FF2B5EF4-FFF2-40B4-BE49-F238E27FC236}">
                <a16:creationId xmlns:a16="http://schemas.microsoft.com/office/drawing/2014/main" id="{D711B416-024C-4DCE-93EC-19E13F21ACD6}"/>
              </a:ext>
            </a:extLst>
          </p:cNvPr>
          <p:cNvSpPr>
            <a:spLocks/>
          </p:cNvSpPr>
          <p:nvPr userDrawn="1"/>
        </p:nvSpPr>
        <p:spPr bwMode="auto">
          <a:xfrm>
            <a:off x="2967038" y="6238875"/>
            <a:ext cx="128588" cy="341313"/>
          </a:xfrm>
          <a:custGeom>
            <a:avLst/>
            <a:gdLst>
              <a:gd name="T0" fmla="*/ 0 w 81"/>
              <a:gd name="T1" fmla="*/ 0 h 215"/>
              <a:gd name="T2" fmla="*/ 7 w 81"/>
              <a:gd name="T3" fmla="*/ 215 h 215"/>
              <a:gd name="T4" fmla="*/ 81 w 81"/>
              <a:gd name="T5" fmla="*/ 152 h 215"/>
              <a:gd name="T6" fmla="*/ 0 w 81"/>
              <a:gd name="T7" fmla="*/ 0 h 215"/>
            </a:gdLst>
            <a:ahLst/>
            <a:cxnLst>
              <a:cxn ang="0">
                <a:pos x="T0" y="T1"/>
              </a:cxn>
              <a:cxn ang="0">
                <a:pos x="T2" y="T3"/>
              </a:cxn>
              <a:cxn ang="0">
                <a:pos x="T4" y="T5"/>
              </a:cxn>
              <a:cxn ang="0">
                <a:pos x="T6" y="T7"/>
              </a:cxn>
            </a:cxnLst>
            <a:rect l="0" t="0" r="r" b="b"/>
            <a:pathLst>
              <a:path w="81" h="215">
                <a:moveTo>
                  <a:pt x="0" y="0"/>
                </a:moveTo>
                <a:lnTo>
                  <a:pt x="7" y="215"/>
                </a:lnTo>
                <a:lnTo>
                  <a:pt x="81" y="152"/>
                </a:lnTo>
                <a:lnTo>
                  <a:pt x="0" y="0"/>
                </a:lnTo>
                <a:close/>
              </a:path>
            </a:pathLst>
          </a:custGeom>
          <a:solidFill>
            <a:srgbClr val="4587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20" name="Freeform 1304">
            <a:extLst>
              <a:ext uri="{FF2B5EF4-FFF2-40B4-BE49-F238E27FC236}">
                <a16:creationId xmlns:a16="http://schemas.microsoft.com/office/drawing/2014/main" id="{93934074-B3B6-45B3-9477-0DCA3B3878A6}"/>
              </a:ext>
            </a:extLst>
          </p:cNvPr>
          <p:cNvSpPr>
            <a:spLocks/>
          </p:cNvSpPr>
          <p:nvPr userDrawn="1"/>
        </p:nvSpPr>
        <p:spPr bwMode="auto">
          <a:xfrm>
            <a:off x="2967038" y="6238875"/>
            <a:ext cx="128588" cy="341313"/>
          </a:xfrm>
          <a:custGeom>
            <a:avLst/>
            <a:gdLst>
              <a:gd name="T0" fmla="*/ 0 w 81"/>
              <a:gd name="T1" fmla="*/ 0 h 215"/>
              <a:gd name="T2" fmla="*/ 7 w 81"/>
              <a:gd name="T3" fmla="*/ 215 h 215"/>
              <a:gd name="T4" fmla="*/ 81 w 81"/>
              <a:gd name="T5" fmla="*/ 152 h 215"/>
              <a:gd name="T6" fmla="*/ 0 w 81"/>
              <a:gd name="T7" fmla="*/ 0 h 215"/>
            </a:gdLst>
            <a:ahLst/>
            <a:cxnLst>
              <a:cxn ang="0">
                <a:pos x="T0" y="T1"/>
              </a:cxn>
              <a:cxn ang="0">
                <a:pos x="T2" y="T3"/>
              </a:cxn>
              <a:cxn ang="0">
                <a:pos x="T4" y="T5"/>
              </a:cxn>
              <a:cxn ang="0">
                <a:pos x="T6" y="T7"/>
              </a:cxn>
            </a:cxnLst>
            <a:rect l="0" t="0" r="r" b="b"/>
            <a:pathLst>
              <a:path w="81" h="215">
                <a:moveTo>
                  <a:pt x="0" y="0"/>
                </a:moveTo>
                <a:lnTo>
                  <a:pt x="7" y="215"/>
                </a:lnTo>
                <a:lnTo>
                  <a:pt x="81" y="15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21" name="Freeform 1305">
            <a:extLst>
              <a:ext uri="{FF2B5EF4-FFF2-40B4-BE49-F238E27FC236}">
                <a16:creationId xmlns:a16="http://schemas.microsoft.com/office/drawing/2014/main" id="{58A8141D-34B7-4E51-8029-8B193B37A5B8}"/>
              </a:ext>
            </a:extLst>
          </p:cNvPr>
          <p:cNvSpPr>
            <a:spLocks/>
          </p:cNvSpPr>
          <p:nvPr userDrawn="1"/>
        </p:nvSpPr>
        <p:spPr bwMode="auto">
          <a:xfrm>
            <a:off x="2482851" y="5443538"/>
            <a:ext cx="160338" cy="827088"/>
          </a:xfrm>
          <a:custGeom>
            <a:avLst/>
            <a:gdLst>
              <a:gd name="T0" fmla="*/ 41 w 101"/>
              <a:gd name="T1" fmla="*/ 0 h 521"/>
              <a:gd name="T2" fmla="*/ 0 w 101"/>
              <a:gd name="T3" fmla="*/ 521 h 521"/>
              <a:gd name="T4" fmla="*/ 101 w 101"/>
              <a:gd name="T5" fmla="*/ 471 h 521"/>
              <a:gd name="T6" fmla="*/ 41 w 101"/>
              <a:gd name="T7" fmla="*/ 0 h 521"/>
            </a:gdLst>
            <a:ahLst/>
            <a:cxnLst>
              <a:cxn ang="0">
                <a:pos x="T0" y="T1"/>
              </a:cxn>
              <a:cxn ang="0">
                <a:pos x="T2" y="T3"/>
              </a:cxn>
              <a:cxn ang="0">
                <a:pos x="T4" y="T5"/>
              </a:cxn>
              <a:cxn ang="0">
                <a:pos x="T6" y="T7"/>
              </a:cxn>
            </a:cxnLst>
            <a:rect l="0" t="0" r="r" b="b"/>
            <a:pathLst>
              <a:path w="101" h="521">
                <a:moveTo>
                  <a:pt x="41" y="0"/>
                </a:moveTo>
                <a:lnTo>
                  <a:pt x="0" y="521"/>
                </a:lnTo>
                <a:lnTo>
                  <a:pt x="101" y="471"/>
                </a:lnTo>
                <a:lnTo>
                  <a:pt x="41" y="0"/>
                </a:lnTo>
                <a:close/>
              </a:path>
            </a:pathLst>
          </a:custGeom>
          <a:solidFill>
            <a:srgbClr val="76B5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22" name="Freeform 1306">
            <a:extLst>
              <a:ext uri="{FF2B5EF4-FFF2-40B4-BE49-F238E27FC236}">
                <a16:creationId xmlns:a16="http://schemas.microsoft.com/office/drawing/2014/main" id="{277CAFEE-CA0A-459F-B5F2-A8578861F19F}"/>
              </a:ext>
            </a:extLst>
          </p:cNvPr>
          <p:cNvSpPr>
            <a:spLocks/>
          </p:cNvSpPr>
          <p:nvPr userDrawn="1"/>
        </p:nvSpPr>
        <p:spPr bwMode="auto">
          <a:xfrm>
            <a:off x="2482851" y="5443538"/>
            <a:ext cx="160338" cy="827088"/>
          </a:xfrm>
          <a:custGeom>
            <a:avLst/>
            <a:gdLst>
              <a:gd name="T0" fmla="*/ 41 w 101"/>
              <a:gd name="T1" fmla="*/ 0 h 521"/>
              <a:gd name="T2" fmla="*/ 0 w 101"/>
              <a:gd name="T3" fmla="*/ 521 h 521"/>
              <a:gd name="T4" fmla="*/ 101 w 101"/>
              <a:gd name="T5" fmla="*/ 471 h 521"/>
              <a:gd name="T6" fmla="*/ 41 w 101"/>
              <a:gd name="T7" fmla="*/ 0 h 521"/>
            </a:gdLst>
            <a:ahLst/>
            <a:cxnLst>
              <a:cxn ang="0">
                <a:pos x="T0" y="T1"/>
              </a:cxn>
              <a:cxn ang="0">
                <a:pos x="T2" y="T3"/>
              </a:cxn>
              <a:cxn ang="0">
                <a:pos x="T4" y="T5"/>
              </a:cxn>
              <a:cxn ang="0">
                <a:pos x="T6" y="T7"/>
              </a:cxn>
            </a:cxnLst>
            <a:rect l="0" t="0" r="r" b="b"/>
            <a:pathLst>
              <a:path w="101" h="521">
                <a:moveTo>
                  <a:pt x="41" y="0"/>
                </a:moveTo>
                <a:lnTo>
                  <a:pt x="0" y="521"/>
                </a:lnTo>
                <a:lnTo>
                  <a:pt x="101" y="471"/>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23" name="Freeform 1307">
            <a:extLst>
              <a:ext uri="{FF2B5EF4-FFF2-40B4-BE49-F238E27FC236}">
                <a16:creationId xmlns:a16="http://schemas.microsoft.com/office/drawing/2014/main" id="{096E132B-6362-4DE4-9C22-65540DD64C71}"/>
              </a:ext>
            </a:extLst>
          </p:cNvPr>
          <p:cNvSpPr>
            <a:spLocks/>
          </p:cNvSpPr>
          <p:nvPr userDrawn="1"/>
        </p:nvSpPr>
        <p:spPr bwMode="auto">
          <a:xfrm>
            <a:off x="2478088" y="6191250"/>
            <a:ext cx="176213" cy="130175"/>
          </a:xfrm>
          <a:custGeom>
            <a:avLst/>
            <a:gdLst>
              <a:gd name="T0" fmla="*/ 104 w 111"/>
              <a:gd name="T1" fmla="*/ 0 h 82"/>
              <a:gd name="T2" fmla="*/ 3 w 111"/>
              <a:gd name="T3" fmla="*/ 50 h 82"/>
              <a:gd name="T4" fmla="*/ 0 w 111"/>
              <a:gd name="T5" fmla="*/ 82 h 82"/>
              <a:gd name="T6" fmla="*/ 111 w 111"/>
              <a:gd name="T7" fmla="*/ 56 h 82"/>
              <a:gd name="T8" fmla="*/ 104 w 111"/>
              <a:gd name="T9" fmla="*/ 0 h 82"/>
            </a:gdLst>
            <a:ahLst/>
            <a:cxnLst>
              <a:cxn ang="0">
                <a:pos x="T0" y="T1"/>
              </a:cxn>
              <a:cxn ang="0">
                <a:pos x="T2" y="T3"/>
              </a:cxn>
              <a:cxn ang="0">
                <a:pos x="T4" y="T5"/>
              </a:cxn>
              <a:cxn ang="0">
                <a:pos x="T6" y="T7"/>
              </a:cxn>
              <a:cxn ang="0">
                <a:pos x="T8" y="T9"/>
              </a:cxn>
            </a:cxnLst>
            <a:rect l="0" t="0" r="r" b="b"/>
            <a:pathLst>
              <a:path w="111" h="82">
                <a:moveTo>
                  <a:pt x="104" y="0"/>
                </a:moveTo>
                <a:lnTo>
                  <a:pt x="3" y="50"/>
                </a:lnTo>
                <a:lnTo>
                  <a:pt x="0" y="82"/>
                </a:lnTo>
                <a:lnTo>
                  <a:pt x="111" y="56"/>
                </a:lnTo>
                <a:lnTo>
                  <a:pt x="104" y="0"/>
                </a:lnTo>
                <a:close/>
              </a:path>
            </a:pathLst>
          </a:custGeom>
          <a:solidFill>
            <a:srgbClr val="549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24" name="Freeform 1308">
            <a:extLst>
              <a:ext uri="{FF2B5EF4-FFF2-40B4-BE49-F238E27FC236}">
                <a16:creationId xmlns:a16="http://schemas.microsoft.com/office/drawing/2014/main" id="{808FF965-4FA2-42DD-A8C5-C39C0C3047FB}"/>
              </a:ext>
            </a:extLst>
          </p:cNvPr>
          <p:cNvSpPr>
            <a:spLocks/>
          </p:cNvSpPr>
          <p:nvPr userDrawn="1"/>
        </p:nvSpPr>
        <p:spPr bwMode="auto">
          <a:xfrm>
            <a:off x="2478088" y="6191250"/>
            <a:ext cx="176213" cy="130175"/>
          </a:xfrm>
          <a:custGeom>
            <a:avLst/>
            <a:gdLst>
              <a:gd name="T0" fmla="*/ 104 w 111"/>
              <a:gd name="T1" fmla="*/ 0 h 82"/>
              <a:gd name="T2" fmla="*/ 3 w 111"/>
              <a:gd name="T3" fmla="*/ 50 h 82"/>
              <a:gd name="T4" fmla="*/ 0 w 111"/>
              <a:gd name="T5" fmla="*/ 82 h 82"/>
              <a:gd name="T6" fmla="*/ 111 w 111"/>
              <a:gd name="T7" fmla="*/ 56 h 82"/>
              <a:gd name="T8" fmla="*/ 104 w 111"/>
              <a:gd name="T9" fmla="*/ 0 h 82"/>
            </a:gdLst>
            <a:ahLst/>
            <a:cxnLst>
              <a:cxn ang="0">
                <a:pos x="T0" y="T1"/>
              </a:cxn>
              <a:cxn ang="0">
                <a:pos x="T2" y="T3"/>
              </a:cxn>
              <a:cxn ang="0">
                <a:pos x="T4" y="T5"/>
              </a:cxn>
              <a:cxn ang="0">
                <a:pos x="T6" y="T7"/>
              </a:cxn>
              <a:cxn ang="0">
                <a:pos x="T8" y="T9"/>
              </a:cxn>
            </a:cxnLst>
            <a:rect l="0" t="0" r="r" b="b"/>
            <a:pathLst>
              <a:path w="111" h="82">
                <a:moveTo>
                  <a:pt x="104" y="0"/>
                </a:moveTo>
                <a:lnTo>
                  <a:pt x="3" y="50"/>
                </a:lnTo>
                <a:lnTo>
                  <a:pt x="0" y="82"/>
                </a:lnTo>
                <a:lnTo>
                  <a:pt x="111" y="56"/>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25" name="Freeform 1309">
            <a:extLst>
              <a:ext uri="{FF2B5EF4-FFF2-40B4-BE49-F238E27FC236}">
                <a16:creationId xmlns:a16="http://schemas.microsoft.com/office/drawing/2014/main" id="{A8292474-5268-4462-BB2F-E8BF96ED7098}"/>
              </a:ext>
            </a:extLst>
          </p:cNvPr>
          <p:cNvSpPr>
            <a:spLocks/>
          </p:cNvSpPr>
          <p:nvPr userDrawn="1"/>
        </p:nvSpPr>
        <p:spPr bwMode="auto">
          <a:xfrm>
            <a:off x="2476501" y="6280150"/>
            <a:ext cx="198438" cy="157163"/>
          </a:xfrm>
          <a:custGeom>
            <a:avLst/>
            <a:gdLst>
              <a:gd name="T0" fmla="*/ 112 w 125"/>
              <a:gd name="T1" fmla="*/ 0 h 99"/>
              <a:gd name="T2" fmla="*/ 1 w 125"/>
              <a:gd name="T3" fmla="*/ 26 h 99"/>
              <a:gd name="T4" fmla="*/ 0 w 125"/>
              <a:gd name="T5" fmla="*/ 40 h 99"/>
              <a:gd name="T6" fmla="*/ 125 w 125"/>
              <a:gd name="T7" fmla="*/ 99 h 99"/>
              <a:gd name="T8" fmla="*/ 112 w 125"/>
              <a:gd name="T9" fmla="*/ 0 h 99"/>
            </a:gdLst>
            <a:ahLst/>
            <a:cxnLst>
              <a:cxn ang="0">
                <a:pos x="T0" y="T1"/>
              </a:cxn>
              <a:cxn ang="0">
                <a:pos x="T2" y="T3"/>
              </a:cxn>
              <a:cxn ang="0">
                <a:pos x="T4" y="T5"/>
              </a:cxn>
              <a:cxn ang="0">
                <a:pos x="T6" y="T7"/>
              </a:cxn>
              <a:cxn ang="0">
                <a:pos x="T8" y="T9"/>
              </a:cxn>
            </a:cxnLst>
            <a:rect l="0" t="0" r="r" b="b"/>
            <a:pathLst>
              <a:path w="125" h="99">
                <a:moveTo>
                  <a:pt x="112" y="0"/>
                </a:moveTo>
                <a:lnTo>
                  <a:pt x="1" y="26"/>
                </a:lnTo>
                <a:lnTo>
                  <a:pt x="0" y="40"/>
                </a:lnTo>
                <a:lnTo>
                  <a:pt x="125" y="99"/>
                </a:lnTo>
                <a:lnTo>
                  <a:pt x="112" y="0"/>
                </a:lnTo>
                <a:close/>
              </a:path>
            </a:pathLst>
          </a:custGeom>
          <a:solidFill>
            <a:srgbClr val="478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26" name="Freeform 1310">
            <a:extLst>
              <a:ext uri="{FF2B5EF4-FFF2-40B4-BE49-F238E27FC236}">
                <a16:creationId xmlns:a16="http://schemas.microsoft.com/office/drawing/2014/main" id="{3B319AA6-6649-42AA-9875-698A4C201807}"/>
              </a:ext>
            </a:extLst>
          </p:cNvPr>
          <p:cNvSpPr>
            <a:spLocks/>
          </p:cNvSpPr>
          <p:nvPr userDrawn="1"/>
        </p:nvSpPr>
        <p:spPr bwMode="auto">
          <a:xfrm>
            <a:off x="2476501" y="6280150"/>
            <a:ext cx="198438" cy="157163"/>
          </a:xfrm>
          <a:custGeom>
            <a:avLst/>
            <a:gdLst>
              <a:gd name="T0" fmla="*/ 112 w 125"/>
              <a:gd name="T1" fmla="*/ 0 h 99"/>
              <a:gd name="T2" fmla="*/ 1 w 125"/>
              <a:gd name="T3" fmla="*/ 26 h 99"/>
              <a:gd name="T4" fmla="*/ 0 w 125"/>
              <a:gd name="T5" fmla="*/ 40 h 99"/>
              <a:gd name="T6" fmla="*/ 125 w 125"/>
              <a:gd name="T7" fmla="*/ 99 h 99"/>
              <a:gd name="T8" fmla="*/ 112 w 125"/>
              <a:gd name="T9" fmla="*/ 0 h 99"/>
            </a:gdLst>
            <a:ahLst/>
            <a:cxnLst>
              <a:cxn ang="0">
                <a:pos x="T0" y="T1"/>
              </a:cxn>
              <a:cxn ang="0">
                <a:pos x="T2" y="T3"/>
              </a:cxn>
              <a:cxn ang="0">
                <a:pos x="T4" y="T5"/>
              </a:cxn>
              <a:cxn ang="0">
                <a:pos x="T6" y="T7"/>
              </a:cxn>
              <a:cxn ang="0">
                <a:pos x="T8" y="T9"/>
              </a:cxn>
            </a:cxnLst>
            <a:rect l="0" t="0" r="r" b="b"/>
            <a:pathLst>
              <a:path w="125" h="99">
                <a:moveTo>
                  <a:pt x="112" y="0"/>
                </a:moveTo>
                <a:lnTo>
                  <a:pt x="1" y="26"/>
                </a:lnTo>
                <a:lnTo>
                  <a:pt x="0" y="40"/>
                </a:lnTo>
                <a:lnTo>
                  <a:pt x="125" y="99"/>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878" name="Group 1512">
            <a:extLst>
              <a:ext uri="{FF2B5EF4-FFF2-40B4-BE49-F238E27FC236}">
                <a16:creationId xmlns:a16="http://schemas.microsoft.com/office/drawing/2014/main" id="{1ED417DC-28CA-4645-A548-7C3ADF315A47}"/>
              </a:ext>
            </a:extLst>
          </p:cNvPr>
          <p:cNvGrpSpPr>
            <a:grpSpLocks/>
          </p:cNvGrpSpPr>
          <p:nvPr userDrawn="1"/>
        </p:nvGrpSpPr>
        <p:grpSpPr bwMode="auto">
          <a:xfrm>
            <a:off x="1588" y="5443538"/>
            <a:ext cx="3903663" cy="1435100"/>
            <a:chOff x="1" y="3429"/>
            <a:chExt cx="2459" cy="904"/>
          </a:xfrm>
        </p:grpSpPr>
        <p:sp>
          <p:nvSpPr>
            <p:cNvPr id="11027" name="Freeform 1312">
              <a:extLst>
                <a:ext uri="{FF2B5EF4-FFF2-40B4-BE49-F238E27FC236}">
                  <a16:creationId xmlns:a16="http://schemas.microsoft.com/office/drawing/2014/main" id="{81FB4799-A76E-47F9-8D16-55253B04F52C}"/>
                </a:ext>
              </a:extLst>
            </p:cNvPr>
            <p:cNvSpPr>
              <a:spLocks/>
            </p:cNvSpPr>
            <p:nvPr userDrawn="1"/>
          </p:nvSpPr>
          <p:spPr bwMode="auto">
            <a:xfrm>
              <a:off x="1556" y="3996"/>
              <a:ext cx="137" cy="121"/>
            </a:xfrm>
            <a:custGeom>
              <a:avLst/>
              <a:gdLst>
                <a:gd name="T0" fmla="*/ 4 w 137"/>
                <a:gd name="T1" fmla="*/ 0 h 121"/>
                <a:gd name="T2" fmla="*/ 0 w 137"/>
                <a:gd name="T3" fmla="*/ 51 h 121"/>
                <a:gd name="T4" fmla="*/ 137 w 137"/>
                <a:gd name="T5" fmla="*/ 121 h 121"/>
                <a:gd name="T6" fmla="*/ 129 w 137"/>
                <a:gd name="T7" fmla="*/ 59 h 121"/>
                <a:gd name="T8" fmla="*/ 4 w 137"/>
                <a:gd name="T9" fmla="*/ 0 h 121"/>
              </a:gdLst>
              <a:ahLst/>
              <a:cxnLst>
                <a:cxn ang="0">
                  <a:pos x="T0" y="T1"/>
                </a:cxn>
                <a:cxn ang="0">
                  <a:pos x="T2" y="T3"/>
                </a:cxn>
                <a:cxn ang="0">
                  <a:pos x="T4" y="T5"/>
                </a:cxn>
                <a:cxn ang="0">
                  <a:pos x="T6" y="T7"/>
                </a:cxn>
                <a:cxn ang="0">
                  <a:pos x="T8" y="T9"/>
                </a:cxn>
              </a:cxnLst>
              <a:rect l="0" t="0" r="r" b="b"/>
              <a:pathLst>
                <a:path w="137" h="121">
                  <a:moveTo>
                    <a:pt x="4" y="0"/>
                  </a:moveTo>
                  <a:lnTo>
                    <a:pt x="0" y="51"/>
                  </a:lnTo>
                  <a:lnTo>
                    <a:pt x="137" y="121"/>
                  </a:lnTo>
                  <a:lnTo>
                    <a:pt x="129" y="59"/>
                  </a:lnTo>
                  <a:lnTo>
                    <a:pt x="4" y="0"/>
                  </a:lnTo>
                  <a:close/>
                </a:path>
              </a:pathLst>
            </a:custGeom>
            <a:solidFill>
              <a:srgbClr val="549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28" name="Freeform 1313">
              <a:extLst>
                <a:ext uri="{FF2B5EF4-FFF2-40B4-BE49-F238E27FC236}">
                  <a16:creationId xmlns:a16="http://schemas.microsoft.com/office/drawing/2014/main" id="{93611F53-B3BD-447F-A2E6-A2558C5F737E}"/>
                </a:ext>
              </a:extLst>
            </p:cNvPr>
            <p:cNvSpPr>
              <a:spLocks/>
            </p:cNvSpPr>
            <p:nvPr userDrawn="1"/>
          </p:nvSpPr>
          <p:spPr bwMode="auto">
            <a:xfrm>
              <a:off x="1556" y="3996"/>
              <a:ext cx="137" cy="121"/>
            </a:xfrm>
            <a:custGeom>
              <a:avLst/>
              <a:gdLst>
                <a:gd name="T0" fmla="*/ 4 w 137"/>
                <a:gd name="T1" fmla="*/ 0 h 121"/>
                <a:gd name="T2" fmla="*/ 0 w 137"/>
                <a:gd name="T3" fmla="*/ 51 h 121"/>
                <a:gd name="T4" fmla="*/ 137 w 137"/>
                <a:gd name="T5" fmla="*/ 121 h 121"/>
                <a:gd name="T6" fmla="*/ 129 w 137"/>
                <a:gd name="T7" fmla="*/ 59 h 121"/>
                <a:gd name="T8" fmla="*/ 4 w 137"/>
                <a:gd name="T9" fmla="*/ 0 h 121"/>
              </a:gdLst>
              <a:ahLst/>
              <a:cxnLst>
                <a:cxn ang="0">
                  <a:pos x="T0" y="T1"/>
                </a:cxn>
                <a:cxn ang="0">
                  <a:pos x="T2" y="T3"/>
                </a:cxn>
                <a:cxn ang="0">
                  <a:pos x="T4" y="T5"/>
                </a:cxn>
                <a:cxn ang="0">
                  <a:pos x="T6" y="T7"/>
                </a:cxn>
                <a:cxn ang="0">
                  <a:pos x="T8" y="T9"/>
                </a:cxn>
              </a:cxnLst>
              <a:rect l="0" t="0" r="r" b="b"/>
              <a:pathLst>
                <a:path w="137" h="121">
                  <a:moveTo>
                    <a:pt x="4" y="0"/>
                  </a:moveTo>
                  <a:lnTo>
                    <a:pt x="0" y="51"/>
                  </a:lnTo>
                  <a:lnTo>
                    <a:pt x="137" y="121"/>
                  </a:lnTo>
                  <a:lnTo>
                    <a:pt x="129" y="5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29" name="Freeform 1314">
              <a:extLst>
                <a:ext uri="{FF2B5EF4-FFF2-40B4-BE49-F238E27FC236}">
                  <a16:creationId xmlns:a16="http://schemas.microsoft.com/office/drawing/2014/main" id="{5264B7CB-A0DD-4497-ABA6-AA1E2294F204}"/>
                </a:ext>
              </a:extLst>
            </p:cNvPr>
            <p:cNvSpPr>
              <a:spLocks/>
            </p:cNvSpPr>
            <p:nvPr userDrawn="1"/>
          </p:nvSpPr>
          <p:spPr bwMode="auto">
            <a:xfrm>
              <a:off x="1542" y="4047"/>
              <a:ext cx="160" cy="217"/>
            </a:xfrm>
            <a:custGeom>
              <a:avLst/>
              <a:gdLst>
                <a:gd name="T0" fmla="*/ 14 w 160"/>
                <a:gd name="T1" fmla="*/ 0 h 217"/>
                <a:gd name="T2" fmla="*/ 1 w 160"/>
                <a:gd name="T3" fmla="*/ 168 h 217"/>
                <a:gd name="T4" fmla="*/ 4 w 160"/>
                <a:gd name="T5" fmla="*/ 171 h 217"/>
                <a:gd name="T6" fmla="*/ 0 w 160"/>
                <a:gd name="T7" fmla="*/ 174 h 217"/>
                <a:gd name="T8" fmla="*/ 4 w 160"/>
                <a:gd name="T9" fmla="*/ 171 h 217"/>
                <a:gd name="T10" fmla="*/ 0 w 160"/>
                <a:gd name="T11" fmla="*/ 182 h 217"/>
                <a:gd name="T12" fmla="*/ 4 w 160"/>
                <a:gd name="T13" fmla="*/ 171 h 217"/>
                <a:gd name="T14" fmla="*/ 41 w 160"/>
                <a:gd name="T15" fmla="*/ 217 h 217"/>
                <a:gd name="T16" fmla="*/ 41 w 160"/>
                <a:gd name="T17" fmla="*/ 217 h 217"/>
                <a:gd name="T18" fmla="*/ 4 w 160"/>
                <a:gd name="T19" fmla="*/ 171 h 217"/>
                <a:gd name="T20" fmla="*/ 160 w 160"/>
                <a:gd name="T21" fmla="*/ 141 h 217"/>
                <a:gd name="T22" fmla="*/ 151 w 160"/>
                <a:gd name="T23" fmla="*/ 70 h 217"/>
                <a:gd name="T24" fmla="*/ 14 w 160"/>
                <a:gd name="T2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17">
                  <a:moveTo>
                    <a:pt x="14" y="0"/>
                  </a:moveTo>
                  <a:lnTo>
                    <a:pt x="1" y="168"/>
                  </a:lnTo>
                  <a:lnTo>
                    <a:pt x="4" y="171"/>
                  </a:lnTo>
                  <a:lnTo>
                    <a:pt x="0" y="174"/>
                  </a:lnTo>
                  <a:lnTo>
                    <a:pt x="4" y="171"/>
                  </a:lnTo>
                  <a:lnTo>
                    <a:pt x="0" y="182"/>
                  </a:lnTo>
                  <a:lnTo>
                    <a:pt x="4" y="171"/>
                  </a:lnTo>
                  <a:lnTo>
                    <a:pt x="41" y="217"/>
                  </a:lnTo>
                  <a:lnTo>
                    <a:pt x="41" y="217"/>
                  </a:lnTo>
                  <a:lnTo>
                    <a:pt x="4" y="171"/>
                  </a:lnTo>
                  <a:lnTo>
                    <a:pt x="160" y="141"/>
                  </a:lnTo>
                  <a:lnTo>
                    <a:pt x="151" y="70"/>
                  </a:lnTo>
                  <a:lnTo>
                    <a:pt x="14" y="0"/>
                  </a:lnTo>
                  <a:close/>
                </a:path>
              </a:pathLst>
            </a:custGeom>
            <a:solidFill>
              <a:srgbClr val="4A8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30" name="Freeform 1315">
              <a:extLst>
                <a:ext uri="{FF2B5EF4-FFF2-40B4-BE49-F238E27FC236}">
                  <a16:creationId xmlns:a16="http://schemas.microsoft.com/office/drawing/2014/main" id="{06AE5B8E-6532-4FEE-B06B-31CDF6315380}"/>
                </a:ext>
              </a:extLst>
            </p:cNvPr>
            <p:cNvSpPr>
              <a:spLocks/>
            </p:cNvSpPr>
            <p:nvPr userDrawn="1"/>
          </p:nvSpPr>
          <p:spPr bwMode="auto">
            <a:xfrm>
              <a:off x="1542" y="4047"/>
              <a:ext cx="160" cy="217"/>
            </a:xfrm>
            <a:custGeom>
              <a:avLst/>
              <a:gdLst>
                <a:gd name="T0" fmla="*/ 14 w 160"/>
                <a:gd name="T1" fmla="*/ 0 h 217"/>
                <a:gd name="T2" fmla="*/ 1 w 160"/>
                <a:gd name="T3" fmla="*/ 168 h 217"/>
                <a:gd name="T4" fmla="*/ 4 w 160"/>
                <a:gd name="T5" fmla="*/ 171 h 217"/>
                <a:gd name="T6" fmla="*/ 0 w 160"/>
                <a:gd name="T7" fmla="*/ 174 h 217"/>
                <a:gd name="T8" fmla="*/ 4 w 160"/>
                <a:gd name="T9" fmla="*/ 171 h 217"/>
                <a:gd name="T10" fmla="*/ 0 w 160"/>
                <a:gd name="T11" fmla="*/ 182 h 217"/>
                <a:gd name="T12" fmla="*/ 4 w 160"/>
                <a:gd name="T13" fmla="*/ 171 h 217"/>
                <a:gd name="T14" fmla="*/ 41 w 160"/>
                <a:gd name="T15" fmla="*/ 217 h 217"/>
                <a:gd name="T16" fmla="*/ 41 w 160"/>
                <a:gd name="T17" fmla="*/ 217 h 217"/>
                <a:gd name="T18" fmla="*/ 4 w 160"/>
                <a:gd name="T19" fmla="*/ 171 h 217"/>
                <a:gd name="T20" fmla="*/ 160 w 160"/>
                <a:gd name="T21" fmla="*/ 141 h 217"/>
                <a:gd name="T22" fmla="*/ 151 w 160"/>
                <a:gd name="T23" fmla="*/ 70 h 217"/>
                <a:gd name="T24" fmla="*/ 14 w 160"/>
                <a:gd name="T2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17">
                  <a:moveTo>
                    <a:pt x="14" y="0"/>
                  </a:moveTo>
                  <a:lnTo>
                    <a:pt x="1" y="168"/>
                  </a:lnTo>
                  <a:lnTo>
                    <a:pt x="4" y="171"/>
                  </a:lnTo>
                  <a:lnTo>
                    <a:pt x="0" y="174"/>
                  </a:lnTo>
                  <a:lnTo>
                    <a:pt x="4" y="171"/>
                  </a:lnTo>
                  <a:lnTo>
                    <a:pt x="0" y="182"/>
                  </a:lnTo>
                  <a:lnTo>
                    <a:pt x="4" y="171"/>
                  </a:lnTo>
                  <a:lnTo>
                    <a:pt x="41" y="217"/>
                  </a:lnTo>
                  <a:lnTo>
                    <a:pt x="41" y="217"/>
                  </a:lnTo>
                  <a:lnTo>
                    <a:pt x="4" y="171"/>
                  </a:lnTo>
                  <a:lnTo>
                    <a:pt x="160" y="141"/>
                  </a:lnTo>
                  <a:lnTo>
                    <a:pt x="151" y="7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31" name="Freeform 1316">
              <a:extLst>
                <a:ext uri="{FF2B5EF4-FFF2-40B4-BE49-F238E27FC236}">
                  <a16:creationId xmlns:a16="http://schemas.microsoft.com/office/drawing/2014/main" id="{791B0625-08B3-4017-B388-49ECBFEEB5C7}"/>
                </a:ext>
              </a:extLst>
            </p:cNvPr>
            <p:cNvSpPr>
              <a:spLocks/>
            </p:cNvSpPr>
            <p:nvPr userDrawn="1"/>
          </p:nvSpPr>
          <p:spPr bwMode="auto">
            <a:xfrm>
              <a:off x="1583" y="4264"/>
              <a:ext cx="55" cy="68"/>
            </a:xfrm>
            <a:custGeom>
              <a:avLst/>
              <a:gdLst>
                <a:gd name="T0" fmla="*/ 0 w 55"/>
                <a:gd name="T1" fmla="*/ 0 h 68"/>
                <a:gd name="T2" fmla="*/ 0 w 55"/>
                <a:gd name="T3" fmla="*/ 0 h 68"/>
                <a:gd name="T4" fmla="*/ 55 w 55"/>
                <a:gd name="T5" fmla="*/ 68 h 68"/>
                <a:gd name="T6" fmla="*/ 55 w 55"/>
                <a:gd name="T7" fmla="*/ 68 h 68"/>
                <a:gd name="T8" fmla="*/ 0 w 55"/>
                <a:gd name="T9" fmla="*/ 0 h 68"/>
              </a:gdLst>
              <a:ahLst/>
              <a:cxnLst>
                <a:cxn ang="0">
                  <a:pos x="T0" y="T1"/>
                </a:cxn>
                <a:cxn ang="0">
                  <a:pos x="T2" y="T3"/>
                </a:cxn>
                <a:cxn ang="0">
                  <a:pos x="T4" y="T5"/>
                </a:cxn>
                <a:cxn ang="0">
                  <a:pos x="T6" y="T7"/>
                </a:cxn>
                <a:cxn ang="0">
                  <a:pos x="T8" y="T9"/>
                </a:cxn>
              </a:cxnLst>
              <a:rect l="0" t="0" r="r" b="b"/>
              <a:pathLst>
                <a:path w="55" h="68">
                  <a:moveTo>
                    <a:pt x="0" y="0"/>
                  </a:moveTo>
                  <a:lnTo>
                    <a:pt x="0" y="0"/>
                  </a:lnTo>
                  <a:lnTo>
                    <a:pt x="55" y="68"/>
                  </a:lnTo>
                  <a:lnTo>
                    <a:pt x="55" y="68"/>
                  </a:lnTo>
                  <a:lnTo>
                    <a:pt x="0" y="0"/>
                  </a:lnTo>
                  <a:close/>
                </a:path>
              </a:pathLst>
            </a:custGeom>
            <a:solidFill>
              <a:srgbClr val="498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32" name="Freeform 1317">
              <a:extLst>
                <a:ext uri="{FF2B5EF4-FFF2-40B4-BE49-F238E27FC236}">
                  <a16:creationId xmlns:a16="http://schemas.microsoft.com/office/drawing/2014/main" id="{09507C45-B6D6-4D9C-9CFD-EF48A41F6588}"/>
                </a:ext>
              </a:extLst>
            </p:cNvPr>
            <p:cNvSpPr>
              <a:spLocks/>
            </p:cNvSpPr>
            <p:nvPr userDrawn="1"/>
          </p:nvSpPr>
          <p:spPr bwMode="auto">
            <a:xfrm>
              <a:off x="1583" y="4264"/>
              <a:ext cx="55" cy="68"/>
            </a:xfrm>
            <a:custGeom>
              <a:avLst/>
              <a:gdLst>
                <a:gd name="T0" fmla="*/ 0 w 55"/>
                <a:gd name="T1" fmla="*/ 0 h 68"/>
                <a:gd name="T2" fmla="*/ 0 w 55"/>
                <a:gd name="T3" fmla="*/ 0 h 68"/>
                <a:gd name="T4" fmla="*/ 55 w 55"/>
                <a:gd name="T5" fmla="*/ 68 h 68"/>
                <a:gd name="T6" fmla="*/ 55 w 55"/>
                <a:gd name="T7" fmla="*/ 68 h 68"/>
                <a:gd name="T8" fmla="*/ 0 w 55"/>
                <a:gd name="T9" fmla="*/ 0 h 68"/>
              </a:gdLst>
              <a:ahLst/>
              <a:cxnLst>
                <a:cxn ang="0">
                  <a:pos x="T0" y="T1"/>
                </a:cxn>
                <a:cxn ang="0">
                  <a:pos x="T2" y="T3"/>
                </a:cxn>
                <a:cxn ang="0">
                  <a:pos x="T4" y="T5"/>
                </a:cxn>
                <a:cxn ang="0">
                  <a:pos x="T6" y="T7"/>
                </a:cxn>
                <a:cxn ang="0">
                  <a:pos x="T8" y="T9"/>
                </a:cxn>
              </a:cxnLst>
              <a:rect l="0" t="0" r="r" b="b"/>
              <a:pathLst>
                <a:path w="55" h="68">
                  <a:moveTo>
                    <a:pt x="0" y="0"/>
                  </a:moveTo>
                  <a:lnTo>
                    <a:pt x="0" y="0"/>
                  </a:lnTo>
                  <a:lnTo>
                    <a:pt x="55" y="68"/>
                  </a:lnTo>
                  <a:lnTo>
                    <a:pt x="55" y="6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33" name="Freeform 1318">
              <a:extLst>
                <a:ext uri="{FF2B5EF4-FFF2-40B4-BE49-F238E27FC236}">
                  <a16:creationId xmlns:a16="http://schemas.microsoft.com/office/drawing/2014/main" id="{8256FBC5-46D2-47DE-AF65-F772A1E778B5}"/>
                </a:ext>
              </a:extLst>
            </p:cNvPr>
            <p:cNvSpPr>
              <a:spLocks/>
            </p:cNvSpPr>
            <p:nvPr userDrawn="1"/>
          </p:nvSpPr>
          <p:spPr bwMode="auto">
            <a:xfrm>
              <a:off x="1458" y="3615"/>
              <a:ext cx="95" cy="363"/>
            </a:xfrm>
            <a:custGeom>
              <a:avLst/>
              <a:gdLst>
                <a:gd name="T0" fmla="*/ 95 w 95"/>
                <a:gd name="T1" fmla="*/ 0 h 363"/>
                <a:gd name="T2" fmla="*/ 0 w 95"/>
                <a:gd name="T3" fmla="*/ 347 h 363"/>
                <a:gd name="T4" fmla="*/ 51 w 95"/>
                <a:gd name="T5" fmla="*/ 363 h 363"/>
                <a:gd name="T6" fmla="*/ 84 w 95"/>
                <a:gd name="T7" fmla="*/ 346 h 363"/>
                <a:gd name="T8" fmla="*/ 95 w 95"/>
                <a:gd name="T9" fmla="*/ 0 h 363"/>
              </a:gdLst>
              <a:ahLst/>
              <a:cxnLst>
                <a:cxn ang="0">
                  <a:pos x="T0" y="T1"/>
                </a:cxn>
                <a:cxn ang="0">
                  <a:pos x="T2" y="T3"/>
                </a:cxn>
                <a:cxn ang="0">
                  <a:pos x="T4" y="T5"/>
                </a:cxn>
                <a:cxn ang="0">
                  <a:pos x="T6" y="T7"/>
                </a:cxn>
                <a:cxn ang="0">
                  <a:pos x="T8" y="T9"/>
                </a:cxn>
              </a:cxnLst>
              <a:rect l="0" t="0" r="r" b="b"/>
              <a:pathLst>
                <a:path w="95" h="363">
                  <a:moveTo>
                    <a:pt x="95" y="0"/>
                  </a:moveTo>
                  <a:lnTo>
                    <a:pt x="0" y="347"/>
                  </a:lnTo>
                  <a:lnTo>
                    <a:pt x="51" y="363"/>
                  </a:lnTo>
                  <a:lnTo>
                    <a:pt x="84" y="346"/>
                  </a:lnTo>
                  <a:lnTo>
                    <a:pt x="95" y="0"/>
                  </a:lnTo>
                  <a:close/>
                </a:path>
              </a:pathLst>
            </a:custGeom>
            <a:solidFill>
              <a:srgbClr val="64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34" name="Freeform 1319">
              <a:extLst>
                <a:ext uri="{FF2B5EF4-FFF2-40B4-BE49-F238E27FC236}">
                  <a16:creationId xmlns:a16="http://schemas.microsoft.com/office/drawing/2014/main" id="{D2C4FB4F-7C9F-4935-BCD6-BB0203BC031C}"/>
                </a:ext>
              </a:extLst>
            </p:cNvPr>
            <p:cNvSpPr>
              <a:spLocks/>
            </p:cNvSpPr>
            <p:nvPr userDrawn="1"/>
          </p:nvSpPr>
          <p:spPr bwMode="auto">
            <a:xfrm>
              <a:off x="1458" y="3615"/>
              <a:ext cx="95" cy="363"/>
            </a:xfrm>
            <a:custGeom>
              <a:avLst/>
              <a:gdLst>
                <a:gd name="T0" fmla="*/ 95 w 95"/>
                <a:gd name="T1" fmla="*/ 0 h 363"/>
                <a:gd name="T2" fmla="*/ 0 w 95"/>
                <a:gd name="T3" fmla="*/ 347 h 363"/>
                <a:gd name="T4" fmla="*/ 51 w 95"/>
                <a:gd name="T5" fmla="*/ 363 h 363"/>
                <a:gd name="T6" fmla="*/ 84 w 95"/>
                <a:gd name="T7" fmla="*/ 346 h 363"/>
                <a:gd name="T8" fmla="*/ 95 w 95"/>
                <a:gd name="T9" fmla="*/ 0 h 363"/>
              </a:gdLst>
              <a:ahLst/>
              <a:cxnLst>
                <a:cxn ang="0">
                  <a:pos x="T0" y="T1"/>
                </a:cxn>
                <a:cxn ang="0">
                  <a:pos x="T2" y="T3"/>
                </a:cxn>
                <a:cxn ang="0">
                  <a:pos x="T4" y="T5"/>
                </a:cxn>
                <a:cxn ang="0">
                  <a:pos x="T6" y="T7"/>
                </a:cxn>
                <a:cxn ang="0">
                  <a:pos x="T8" y="T9"/>
                </a:cxn>
              </a:cxnLst>
              <a:rect l="0" t="0" r="r" b="b"/>
              <a:pathLst>
                <a:path w="95" h="363">
                  <a:moveTo>
                    <a:pt x="95" y="0"/>
                  </a:moveTo>
                  <a:lnTo>
                    <a:pt x="0" y="347"/>
                  </a:lnTo>
                  <a:lnTo>
                    <a:pt x="51" y="363"/>
                  </a:lnTo>
                  <a:lnTo>
                    <a:pt x="84" y="346"/>
                  </a:lnTo>
                  <a:lnTo>
                    <a:pt x="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35" name="Freeform 1320">
              <a:extLst>
                <a:ext uri="{FF2B5EF4-FFF2-40B4-BE49-F238E27FC236}">
                  <a16:creationId xmlns:a16="http://schemas.microsoft.com/office/drawing/2014/main" id="{223CACA4-BC17-47E9-A5F8-D94DB98FCE0D}"/>
                </a:ext>
              </a:extLst>
            </p:cNvPr>
            <p:cNvSpPr>
              <a:spLocks/>
            </p:cNvSpPr>
            <p:nvPr userDrawn="1"/>
          </p:nvSpPr>
          <p:spPr bwMode="auto">
            <a:xfrm>
              <a:off x="1449" y="3962"/>
              <a:ext cx="60" cy="38"/>
            </a:xfrm>
            <a:custGeom>
              <a:avLst/>
              <a:gdLst>
                <a:gd name="T0" fmla="*/ 9 w 60"/>
                <a:gd name="T1" fmla="*/ 0 h 38"/>
                <a:gd name="T2" fmla="*/ 0 w 60"/>
                <a:gd name="T3" fmla="*/ 30 h 38"/>
                <a:gd name="T4" fmla="*/ 15 w 60"/>
                <a:gd name="T5" fmla="*/ 38 h 38"/>
                <a:gd name="T6" fmla="*/ 60 w 60"/>
                <a:gd name="T7" fmla="*/ 16 h 38"/>
                <a:gd name="T8" fmla="*/ 9 w 60"/>
                <a:gd name="T9" fmla="*/ 0 h 38"/>
              </a:gdLst>
              <a:ahLst/>
              <a:cxnLst>
                <a:cxn ang="0">
                  <a:pos x="T0" y="T1"/>
                </a:cxn>
                <a:cxn ang="0">
                  <a:pos x="T2" y="T3"/>
                </a:cxn>
                <a:cxn ang="0">
                  <a:pos x="T4" y="T5"/>
                </a:cxn>
                <a:cxn ang="0">
                  <a:pos x="T6" y="T7"/>
                </a:cxn>
                <a:cxn ang="0">
                  <a:pos x="T8" y="T9"/>
                </a:cxn>
              </a:cxnLst>
              <a:rect l="0" t="0" r="r" b="b"/>
              <a:pathLst>
                <a:path w="60" h="38">
                  <a:moveTo>
                    <a:pt x="9" y="0"/>
                  </a:moveTo>
                  <a:lnTo>
                    <a:pt x="0" y="30"/>
                  </a:lnTo>
                  <a:lnTo>
                    <a:pt x="15" y="38"/>
                  </a:lnTo>
                  <a:lnTo>
                    <a:pt x="60" y="16"/>
                  </a:lnTo>
                  <a:lnTo>
                    <a:pt x="9" y="0"/>
                  </a:lnTo>
                  <a:close/>
                </a:path>
              </a:pathLst>
            </a:custGeom>
            <a:solidFill>
              <a:srgbClr val="6FB2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36" name="Freeform 1321">
              <a:extLst>
                <a:ext uri="{FF2B5EF4-FFF2-40B4-BE49-F238E27FC236}">
                  <a16:creationId xmlns:a16="http://schemas.microsoft.com/office/drawing/2014/main" id="{AC8444AC-50D1-4E5C-AAF5-AB310AECD140}"/>
                </a:ext>
              </a:extLst>
            </p:cNvPr>
            <p:cNvSpPr>
              <a:spLocks/>
            </p:cNvSpPr>
            <p:nvPr userDrawn="1"/>
          </p:nvSpPr>
          <p:spPr bwMode="auto">
            <a:xfrm>
              <a:off x="1449" y="3962"/>
              <a:ext cx="60" cy="38"/>
            </a:xfrm>
            <a:custGeom>
              <a:avLst/>
              <a:gdLst>
                <a:gd name="T0" fmla="*/ 9 w 60"/>
                <a:gd name="T1" fmla="*/ 0 h 38"/>
                <a:gd name="T2" fmla="*/ 0 w 60"/>
                <a:gd name="T3" fmla="*/ 30 h 38"/>
                <a:gd name="T4" fmla="*/ 15 w 60"/>
                <a:gd name="T5" fmla="*/ 38 h 38"/>
                <a:gd name="T6" fmla="*/ 60 w 60"/>
                <a:gd name="T7" fmla="*/ 16 h 38"/>
                <a:gd name="T8" fmla="*/ 9 w 60"/>
                <a:gd name="T9" fmla="*/ 0 h 38"/>
              </a:gdLst>
              <a:ahLst/>
              <a:cxnLst>
                <a:cxn ang="0">
                  <a:pos x="T0" y="T1"/>
                </a:cxn>
                <a:cxn ang="0">
                  <a:pos x="T2" y="T3"/>
                </a:cxn>
                <a:cxn ang="0">
                  <a:pos x="T4" y="T5"/>
                </a:cxn>
                <a:cxn ang="0">
                  <a:pos x="T6" y="T7"/>
                </a:cxn>
                <a:cxn ang="0">
                  <a:pos x="T8" y="T9"/>
                </a:cxn>
              </a:cxnLst>
              <a:rect l="0" t="0" r="r" b="b"/>
              <a:pathLst>
                <a:path w="60" h="38">
                  <a:moveTo>
                    <a:pt x="9" y="0"/>
                  </a:moveTo>
                  <a:lnTo>
                    <a:pt x="0" y="30"/>
                  </a:lnTo>
                  <a:lnTo>
                    <a:pt x="15" y="38"/>
                  </a:lnTo>
                  <a:lnTo>
                    <a:pt x="60" y="16"/>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37" name="Freeform 1322">
              <a:extLst>
                <a:ext uri="{FF2B5EF4-FFF2-40B4-BE49-F238E27FC236}">
                  <a16:creationId xmlns:a16="http://schemas.microsoft.com/office/drawing/2014/main" id="{35DF190E-E7A8-4F70-A9BD-82CD13C1B238}"/>
                </a:ext>
              </a:extLst>
            </p:cNvPr>
            <p:cNvSpPr>
              <a:spLocks/>
            </p:cNvSpPr>
            <p:nvPr userDrawn="1"/>
          </p:nvSpPr>
          <p:spPr bwMode="auto">
            <a:xfrm>
              <a:off x="1542" y="3429"/>
              <a:ext cx="63" cy="532"/>
            </a:xfrm>
            <a:custGeom>
              <a:avLst/>
              <a:gdLst>
                <a:gd name="T0" fmla="*/ 63 w 63"/>
                <a:gd name="T1" fmla="*/ 0 h 532"/>
                <a:gd name="T2" fmla="*/ 11 w 63"/>
                <a:gd name="T3" fmla="*/ 186 h 532"/>
                <a:gd name="T4" fmla="*/ 0 w 63"/>
                <a:gd name="T5" fmla="*/ 532 h 532"/>
                <a:gd name="T6" fmla="*/ 22 w 63"/>
                <a:gd name="T7" fmla="*/ 521 h 532"/>
                <a:gd name="T8" fmla="*/ 63 w 63"/>
                <a:gd name="T9" fmla="*/ 0 h 532"/>
              </a:gdLst>
              <a:ahLst/>
              <a:cxnLst>
                <a:cxn ang="0">
                  <a:pos x="T0" y="T1"/>
                </a:cxn>
                <a:cxn ang="0">
                  <a:pos x="T2" y="T3"/>
                </a:cxn>
                <a:cxn ang="0">
                  <a:pos x="T4" y="T5"/>
                </a:cxn>
                <a:cxn ang="0">
                  <a:pos x="T6" y="T7"/>
                </a:cxn>
                <a:cxn ang="0">
                  <a:pos x="T8" y="T9"/>
                </a:cxn>
              </a:cxnLst>
              <a:rect l="0" t="0" r="r" b="b"/>
              <a:pathLst>
                <a:path w="63" h="532">
                  <a:moveTo>
                    <a:pt x="63" y="0"/>
                  </a:moveTo>
                  <a:lnTo>
                    <a:pt x="11" y="186"/>
                  </a:lnTo>
                  <a:lnTo>
                    <a:pt x="0" y="532"/>
                  </a:lnTo>
                  <a:lnTo>
                    <a:pt x="22" y="521"/>
                  </a:lnTo>
                  <a:lnTo>
                    <a:pt x="63" y="0"/>
                  </a:lnTo>
                  <a:close/>
                </a:path>
              </a:pathLst>
            </a:custGeom>
            <a:solidFill>
              <a:srgbClr val="75B5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38" name="Freeform 1323">
              <a:extLst>
                <a:ext uri="{FF2B5EF4-FFF2-40B4-BE49-F238E27FC236}">
                  <a16:creationId xmlns:a16="http://schemas.microsoft.com/office/drawing/2014/main" id="{9A98F846-D4A3-4525-B5EF-240C052F2F63}"/>
                </a:ext>
              </a:extLst>
            </p:cNvPr>
            <p:cNvSpPr>
              <a:spLocks/>
            </p:cNvSpPr>
            <p:nvPr userDrawn="1"/>
          </p:nvSpPr>
          <p:spPr bwMode="auto">
            <a:xfrm>
              <a:off x="1542" y="3429"/>
              <a:ext cx="63" cy="532"/>
            </a:xfrm>
            <a:custGeom>
              <a:avLst/>
              <a:gdLst>
                <a:gd name="T0" fmla="*/ 63 w 63"/>
                <a:gd name="T1" fmla="*/ 0 h 532"/>
                <a:gd name="T2" fmla="*/ 11 w 63"/>
                <a:gd name="T3" fmla="*/ 186 h 532"/>
                <a:gd name="T4" fmla="*/ 0 w 63"/>
                <a:gd name="T5" fmla="*/ 532 h 532"/>
                <a:gd name="T6" fmla="*/ 22 w 63"/>
                <a:gd name="T7" fmla="*/ 521 h 532"/>
                <a:gd name="T8" fmla="*/ 63 w 63"/>
                <a:gd name="T9" fmla="*/ 0 h 532"/>
              </a:gdLst>
              <a:ahLst/>
              <a:cxnLst>
                <a:cxn ang="0">
                  <a:pos x="T0" y="T1"/>
                </a:cxn>
                <a:cxn ang="0">
                  <a:pos x="T2" y="T3"/>
                </a:cxn>
                <a:cxn ang="0">
                  <a:pos x="T4" y="T5"/>
                </a:cxn>
                <a:cxn ang="0">
                  <a:pos x="T6" y="T7"/>
                </a:cxn>
                <a:cxn ang="0">
                  <a:pos x="T8" y="T9"/>
                </a:cxn>
              </a:cxnLst>
              <a:rect l="0" t="0" r="r" b="b"/>
              <a:pathLst>
                <a:path w="63" h="532">
                  <a:moveTo>
                    <a:pt x="63" y="0"/>
                  </a:moveTo>
                  <a:lnTo>
                    <a:pt x="11" y="186"/>
                  </a:lnTo>
                  <a:lnTo>
                    <a:pt x="0" y="532"/>
                  </a:lnTo>
                  <a:lnTo>
                    <a:pt x="22" y="521"/>
                  </a:lnTo>
                  <a:lnTo>
                    <a:pt x="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39" name="Freeform 1324">
              <a:extLst>
                <a:ext uri="{FF2B5EF4-FFF2-40B4-BE49-F238E27FC236}">
                  <a16:creationId xmlns:a16="http://schemas.microsoft.com/office/drawing/2014/main" id="{3ABCEE23-257B-492B-A28B-A162937C5457}"/>
                </a:ext>
              </a:extLst>
            </p:cNvPr>
            <p:cNvSpPr>
              <a:spLocks/>
            </p:cNvSpPr>
            <p:nvPr userDrawn="1"/>
          </p:nvSpPr>
          <p:spPr bwMode="auto">
            <a:xfrm>
              <a:off x="1437" y="3992"/>
              <a:ext cx="27" cy="45"/>
            </a:xfrm>
            <a:custGeom>
              <a:avLst/>
              <a:gdLst>
                <a:gd name="T0" fmla="*/ 12 w 27"/>
                <a:gd name="T1" fmla="*/ 0 h 45"/>
                <a:gd name="T2" fmla="*/ 0 w 27"/>
                <a:gd name="T3" fmla="*/ 45 h 45"/>
                <a:gd name="T4" fmla="*/ 27 w 27"/>
                <a:gd name="T5" fmla="*/ 8 h 45"/>
                <a:gd name="T6" fmla="*/ 12 w 27"/>
                <a:gd name="T7" fmla="*/ 0 h 45"/>
              </a:gdLst>
              <a:ahLst/>
              <a:cxnLst>
                <a:cxn ang="0">
                  <a:pos x="T0" y="T1"/>
                </a:cxn>
                <a:cxn ang="0">
                  <a:pos x="T2" y="T3"/>
                </a:cxn>
                <a:cxn ang="0">
                  <a:pos x="T4" y="T5"/>
                </a:cxn>
                <a:cxn ang="0">
                  <a:pos x="T6" y="T7"/>
                </a:cxn>
              </a:cxnLst>
              <a:rect l="0" t="0" r="r" b="b"/>
              <a:pathLst>
                <a:path w="27" h="45">
                  <a:moveTo>
                    <a:pt x="12" y="0"/>
                  </a:moveTo>
                  <a:lnTo>
                    <a:pt x="0" y="45"/>
                  </a:lnTo>
                  <a:lnTo>
                    <a:pt x="27" y="8"/>
                  </a:lnTo>
                  <a:lnTo>
                    <a:pt x="12" y="0"/>
                  </a:lnTo>
                  <a:close/>
                </a:path>
              </a:pathLst>
            </a:custGeom>
            <a:solidFill>
              <a:srgbClr val="4285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40" name="Freeform 1325">
              <a:extLst>
                <a:ext uri="{FF2B5EF4-FFF2-40B4-BE49-F238E27FC236}">
                  <a16:creationId xmlns:a16="http://schemas.microsoft.com/office/drawing/2014/main" id="{AF0EC4F5-456D-4FBD-A8E9-050DBD9F8622}"/>
                </a:ext>
              </a:extLst>
            </p:cNvPr>
            <p:cNvSpPr>
              <a:spLocks/>
            </p:cNvSpPr>
            <p:nvPr userDrawn="1"/>
          </p:nvSpPr>
          <p:spPr bwMode="auto">
            <a:xfrm>
              <a:off x="1437" y="3992"/>
              <a:ext cx="27" cy="45"/>
            </a:xfrm>
            <a:custGeom>
              <a:avLst/>
              <a:gdLst>
                <a:gd name="T0" fmla="*/ 12 w 27"/>
                <a:gd name="T1" fmla="*/ 0 h 45"/>
                <a:gd name="T2" fmla="*/ 0 w 27"/>
                <a:gd name="T3" fmla="*/ 45 h 45"/>
                <a:gd name="T4" fmla="*/ 27 w 27"/>
                <a:gd name="T5" fmla="*/ 8 h 45"/>
                <a:gd name="T6" fmla="*/ 12 w 27"/>
                <a:gd name="T7" fmla="*/ 0 h 45"/>
              </a:gdLst>
              <a:ahLst/>
              <a:cxnLst>
                <a:cxn ang="0">
                  <a:pos x="T0" y="T1"/>
                </a:cxn>
                <a:cxn ang="0">
                  <a:pos x="T2" y="T3"/>
                </a:cxn>
                <a:cxn ang="0">
                  <a:pos x="T4" y="T5"/>
                </a:cxn>
                <a:cxn ang="0">
                  <a:pos x="T6" y="T7"/>
                </a:cxn>
              </a:cxnLst>
              <a:rect l="0" t="0" r="r" b="b"/>
              <a:pathLst>
                <a:path w="27" h="45">
                  <a:moveTo>
                    <a:pt x="12" y="0"/>
                  </a:moveTo>
                  <a:lnTo>
                    <a:pt x="0" y="45"/>
                  </a:lnTo>
                  <a:lnTo>
                    <a:pt x="27" y="8"/>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41" name="Freeform 1326">
              <a:extLst>
                <a:ext uri="{FF2B5EF4-FFF2-40B4-BE49-F238E27FC236}">
                  <a16:creationId xmlns:a16="http://schemas.microsoft.com/office/drawing/2014/main" id="{DD39834F-738D-46C9-8050-E79E71ED51D1}"/>
                </a:ext>
              </a:extLst>
            </p:cNvPr>
            <p:cNvSpPr>
              <a:spLocks/>
            </p:cNvSpPr>
            <p:nvPr userDrawn="1"/>
          </p:nvSpPr>
          <p:spPr bwMode="auto">
            <a:xfrm>
              <a:off x="1509" y="3961"/>
              <a:ext cx="33" cy="26"/>
            </a:xfrm>
            <a:custGeom>
              <a:avLst/>
              <a:gdLst>
                <a:gd name="T0" fmla="*/ 33 w 33"/>
                <a:gd name="T1" fmla="*/ 0 h 26"/>
                <a:gd name="T2" fmla="*/ 0 w 33"/>
                <a:gd name="T3" fmla="*/ 17 h 26"/>
                <a:gd name="T4" fmla="*/ 32 w 33"/>
                <a:gd name="T5" fmla="*/ 26 h 26"/>
                <a:gd name="T6" fmla="*/ 33 w 33"/>
                <a:gd name="T7" fmla="*/ 0 h 26"/>
              </a:gdLst>
              <a:ahLst/>
              <a:cxnLst>
                <a:cxn ang="0">
                  <a:pos x="T0" y="T1"/>
                </a:cxn>
                <a:cxn ang="0">
                  <a:pos x="T2" y="T3"/>
                </a:cxn>
                <a:cxn ang="0">
                  <a:pos x="T4" y="T5"/>
                </a:cxn>
                <a:cxn ang="0">
                  <a:pos x="T6" y="T7"/>
                </a:cxn>
              </a:cxnLst>
              <a:rect l="0" t="0" r="r" b="b"/>
              <a:pathLst>
                <a:path w="33" h="26">
                  <a:moveTo>
                    <a:pt x="33" y="0"/>
                  </a:moveTo>
                  <a:lnTo>
                    <a:pt x="0" y="17"/>
                  </a:lnTo>
                  <a:lnTo>
                    <a:pt x="32" y="26"/>
                  </a:lnTo>
                  <a:lnTo>
                    <a:pt x="33" y="0"/>
                  </a:lnTo>
                  <a:close/>
                </a:path>
              </a:pathLst>
            </a:custGeom>
            <a:solidFill>
              <a:srgbClr val="4B8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42" name="Freeform 1327">
              <a:extLst>
                <a:ext uri="{FF2B5EF4-FFF2-40B4-BE49-F238E27FC236}">
                  <a16:creationId xmlns:a16="http://schemas.microsoft.com/office/drawing/2014/main" id="{827BE4CB-CB11-4C17-AF50-8C1DD2FA2432}"/>
                </a:ext>
              </a:extLst>
            </p:cNvPr>
            <p:cNvSpPr>
              <a:spLocks/>
            </p:cNvSpPr>
            <p:nvPr userDrawn="1"/>
          </p:nvSpPr>
          <p:spPr bwMode="auto">
            <a:xfrm>
              <a:off x="1509" y="3961"/>
              <a:ext cx="33" cy="26"/>
            </a:xfrm>
            <a:custGeom>
              <a:avLst/>
              <a:gdLst>
                <a:gd name="T0" fmla="*/ 33 w 33"/>
                <a:gd name="T1" fmla="*/ 0 h 26"/>
                <a:gd name="T2" fmla="*/ 0 w 33"/>
                <a:gd name="T3" fmla="*/ 17 h 26"/>
                <a:gd name="T4" fmla="*/ 32 w 33"/>
                <a:gd name="T5" fmla="*/ 26 h 26"/>
                <a:gd name="T6" fmla="*/ 33 w 33"/>
                <a:gd name="T7" fmla="*/ 0 h 26"/>
              </a:gdLst>
              <a:ahLst/>
              <a:cxnLst>
                <a:cxn ang="0">
                  <a:pos x="T0" y="T1"/>
                </a:cxn>
                <a:cxn ang="0">
                  <a:pos x="T2" y="T3"/>
                </a:cxn>
                <a:cxn ang="0">
                  <a:pos x="T4" y="T5"/>
                </a:cxn>
                <a:cxn ang="0">
                  <a:pos x="T6" y="T7"/>
                </a:cxn>
              </a:cxnLst>
              <a:rect l="0" t="0" r="r" b="b"/>
              <a:pathLst>
                <a:path w="33" h="26">
                  <a:moveTo>
                    <a:pt x="33" y="0"/>
                  </a:moveTo>
                  <a:lnTo>
                    <a:pt x="0" y="17"/>
                  </a:lnTo>
                  <a:lnTo>
                    <a:pt x="32" y="26"/>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43" name="Freeform 1328">
              <a:extLst>
                <a:ext uri="{FF2B5EF4-FFF2-40B4-BE49-F238E27FC236}">
                  <a16:creationId xmlns:a16="http://schemas.microsoft.com/office/drawing/2014/main" id="{1ADB91BB-C2A2-4E0F-8ACC-C9CFEBB9B7C8}"/>
                </a:ext>
              </a:extLst>
            </p:cNvPr>
            <p:cNvSpPr>
              <a:spLocks/>
            </p:cNvSpPr>
            <p:nvPr userDrawn="1"/>
          </p:nvSpPr>
          <p:spPr bwMode="auto">
            <a:xfrm>
              <a:off x="1464" y="3978"/>
              <a:ext cx="77" cy="37"/>
            </a:xfrm>
            <a:custGeom>
              <a:avLst/>
              <a:gdLst>
                <a:gd name="T0" fmla="*/ 45 w 77"/>
                <a:gd name="T1" fmla="*/ 0 h 37"/>
                <a:gd name="T2" fmla="*/ 0 w 77"/>
                <a:gd name="T3" fmla="*/ 22 h 37"/>
                <a:gd name="T4" fmla="*/ 31 w 77"/>
                <a:gd name="T5" fmla="*/ 37 h 37"/>
                <a:gd name="T6" fmla="*/ 77 w 77"/>
                <a:gd name="T7" fmla="*/ 9 h 37"/>
                <a:gd name="T8" fmla="*/ 45 w 77"/>
                <a:gd name="T9" fmla="*/ 0 h 37"/>
              </a:gdLst>
              <a:ahLst/>
              <a:cxnLst>
                <a:cxn ang="0">
                  <a:pos x="T0" y="T1"/>
                </a:cxn>
                <a:cxn ang="0">
                  <a:pos x="T2" y="T3"/>
                </a:cxn>
                <a:cxn ang="0">
                  <a:pos x="T4" y="T5"/>
                </a:cxn>
                <a:cxn ang="0">
                  <a:pos x="T6" y="T7"/>
                </a:cxn>
                <a:cxn ang="0">
                  <a:pos x="T8" y="T9"/>
                </a:cxn>
              </a:cxnLst>
              <a:rect l="0" t="0" r="r" b="b"/>
              <a:pathLst>
                <a:path w="77" h="37">
                  <a:moveTo>
                    <a:pt x="45" y="0"/>
                  </a:moveTo>
                  <a:lnTo>
                    <a:pt x="0" y="22"/>
                  </a:lnTo>
                  <a:lnTo>
                    <a:pt x="31" y="37"/>
                  </a:lnTo>
                  <a:lnTo>
                    <a:pt x="77" y="9"/>
                  </a:lnTo>
                  <a:lnTo>
                    <a:pt x="45" y="0"/>
                  </a:lnTo>
                  <a:close/>
                </a:path>
              </a:pathLst>
            </a:custGeom>
            <a:solidFill>
              <a:srgbClr val="508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44" name="Freeform 1329">
              <a:extLst>
                <a:ext uri="{FF2B5EF4-FFF2-40B4-BE49-F238E27FC236}">
                  <a16:creationId xmlns:a16="http://schemas.microsoft.com/office/drawing/2014/main" id="{7A6385D6-8F72-47F3-8211-48D776B34FF3}"/>
                </a:ext>
              </a:extLst>
            </p:cNvPr>
            <p:cNvSpPr>
              <a:spLocks/>
            </p:cNvSpPr>
            <p:nvPr userDrawn="1"/>
          </p:nvSpPr>
          <p:spPr bwMode="auto">
            <a:xfrm>
              <a:off x="1464" y="3978"/>
              <a:ext cx="77" cy="37"/>
            </a:xfrm>
            <a:custGeom>
              <a:avLst/>
              <a:gdLst>
                <a:gd name="T0" fmla="*/ 45 w 77"/>
                <a:gd name="T1" fmla="*/ 0 h 37"/>
                <a:gd name="T2" fmla="*/ 0 w 77"/>
                <a:gd name="T3" fmla="*/ 22 h 37"/>
                <a:gd name="T4" fmla="*/ 31 w 77"/>
                <a:gd name="T5" fmla="*/ 37 h 37"/>
                <a:gd name="T6" fmla="*/ 77 w 77"/>
                <a:gd name="T7" fmla="*/ 9 h 37"/>
                <a:gd name="T8" fmla="*/ 45 w 77"/>
                <a:gd name="T9" fmla="*/ 0 h 37"/>
              </a:gdLst>
              <a:ahLst/>
              <a:cxnLst>
                <a:cxn ang="0">
                  <a:pos x="T0" y="T1"/>
                </a:cxn>
                <a:cxn ang="0">
                  <a:pos x="T2" y="T3"/>
                </a:cxn>
                <a:cxn ang="0">
                  <a:pos x="T4" y="T5"/>
                </a:cxn>
                <a:cxn ang="0">
                  <a:pos x="T6" y="T7"/>
                </a:cxn>
                <a:cxn ang="0">
                  <a:pos x="T8" y="T9"/>
                </a:cxn>
              </a:cxnLst>
              <a:rect l="0" t="0" r="r" b="b"/>
              <a:pathLst>
                <a:path w="77" h="37">
                  <a:moveTo>
                    <a:pt x="45" y="0"/>
                  </a:moveTo>
                  <a:lnTo>
                    <a:pt x="0" y="22"/>
                  </a:lnTo>
                  <a:lnTo>
                    <a:pt x="31" y="37"/>
                  </a:lnTo>
                  <a:lnTo>
                    <a:pt x="77" y="9"/>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45" name="Freeform 1330">
              <a:extLst>
                <a:ext uri="{FF2B5EF4-FFF2-40B4-BE49-F238E27FC236}">
                  <a16:creationId xmlns:a16="http://schemas.microsoft.com/office/drawing/2014/main" id="{C132CA62-000A-4428-890B-A1F7BFED372A}"/>
                </a:ext>
              </a:extLst>
            </p:cNvPr>
            <p:cNvSpPr>
              <a:spLocks/>
            </p:cNvSpPr>
            <p:nvPr userDrawn="1"/>
          </p:nvSpPr>
          <p:spPr bwMode="auto">
            <a:xfrm>
              <a:off x="1541" y="3950"/>
              <a:ext cx="23" cy="37"/>
            </a:xfrm>
            <a:custGeom>
              <a:avLst/>
              <a:gdLst>
                <a:gd name="T0" fmla="*/ 23 w 23"/>
                <a:gd name="T1" fmla="*/ 0 h 37"/>
                <a:gd name="T2" fmla="*/ 1 w 23"/>
                <a:gd name="T3" fmla="*/ 11 h 37"/>
                <a:gd name="T4" fmla="*/ 0 w 23"/>
                <a:gd name="T5" fmla="*/ 37 h 37"/>
                <a:gd name="T6" fmla="*/ 20 w 23"/>
                <a:gd name="T7" fmla="*/ 32 h 37"/>
                <a:gd name="T8" fmla="*/ 23 w 23"/>
                <a:gd name="T9" fmla="*/ 0 h 37"/>
              </a:gdLst>
              <a:ahLst/>
              <a:cxnLst>
                <a:cxn ang="0">
                  <a:pos x="T0" y="T1"/>
                </a:cxn>
                <a:cxn ang="0">
                  <a:pos x="T2" y="T3"/>
                </a:cxn>
                <a:cxn ang="0">
                  <a:pos x="T4" y="T5"/>
                </a:cxn>
                <a:cxn ang="0">
                  <a:pos x="T6" y="T7"/>
                </a:cxn>
                <a:cxn ang="0">
                  <a:pos x="T8" y="T9"/>
                </a:cxn>
              </a:cxnLst>
              <a:rect l="0" t="0" r="r" b="b"/>
              <a:pathLst>
                <a:path w="23" h="37">
                  <a:moveTo>
                    <a:pt x="23" y="0"/>
                  </a:moveTo>
                  <a:lnTo>
                    <a:pt x="1" y="11"/>
                  </a:lnTo>
                  <a:lnTo>
                    <a:pt x="0" y="37"/>
                  </a:lnTo>
                  <a:lnTo>
                    <a:pt x="20" y="32"/>
                  </a:lnTo>
                  <a:lnTo>
                    <a:pt x="23" y="0"/>
                  </a:lnTo>
                  <a:close/>
                </a:path>
              </a:pathLst>
            </a:custGeom>
            <a:solidFill>
              <a:srgbClr val="539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46" name="Freeform 1331">
              <a:extLst>
                <a:ext uri="{FF2B5EF4-FFF2-40B4-BE49-F238E27FC236}">
                  <a16:creationId xmlns:a16="http://schemas.microsoft.com/office/drawing/2014/main" id="{3D8C6098-C0D0-4B64-8449-69C83EBDC85A}"/>
                </a:ext>
              </a:extLst>
            </p:cNvPr>
            <p:cNvSpPr>
              <a:spLocks/>
            </p:cNvSpPr>
            <p:nvPr userDrawn="1"/>
          </p:nvSpPr>
          <p:spPr bwMode="auto">
            <a:xfrm>
              <a:off x="1541" y="3950"/>
              <a:ext cx="23" cy="37"/>
            </a:xfrm>
            <a:custGeom>
              <a:avLst/>
              <a:gdLst>
                <a:gd name="T0" fmla="*/ 23 w 23"/>
                <a:gd name="T1" fmla="*/ 0 h 37"/>
                <a:gd name="T2" fmla="*/ 1 w 23"/>
                <a:gd name="T3" fmla="*/ 11 h 37"/>
                <a:gd name="T4" fmla="*/ 0 w 23"/>
                <a:gd name="T5" fmla="*/ 37 h 37"/>
                <a:gd name="T6" fmla="*/ 20 w 23"/>
                <a:gd name="T7" fmla="*/ 32 h 37"/>
                <a:gd name="T8" fmla="*/ 23 w 23"/>
                <a:gd name="T9" fmla="*/ 0 h 37"/>
              </a:gdLst>
              <a:ahLst/>
              <a:cxnLst>
                <a:cxn ang="0">
                  <a:pos x="T0" y="T1"/>
                </a:cxn>
                <a:cxn ang="0">
                  <a:pos x="T2" y="T3"/>
                </a:cxn>
                <a:cxn ang="0">
                  <a:pos x="T4" y="T5"/>
                </a:cxn>
                <a:cxn ang="0">
                  <a:pos x="T6" y="T7"/>
                </a:cxn>
                <a:cxn ang="0">
                  <a:pos x="T8" y="T9"/>
                </a:cxn>
              </a:cxnLst>
              <a:rect l="0" t="0" r="r" b="b"/>
              <a:pathLst>
                <a:path w="23" h="37">
                  <a:moveTo>
                    <a:pt x="23" y="0"/>
                  </a:moveTo>
                  <a:lnTo>
                    <a:pt x="1" y="11"/>
                  </a:lnTo>
                  <a:lnTo>
                    <a:pt x="0" y="37"/>
                  </a:lnTo>
                  <a:lnTo>
                    <a:pt x="20" y="32"/>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47" name="Freeform 1332">
              <a:extLst>
                <a:ext uri="{FF2B5EF4-FFF2-40B4-BE49-F238E27FC236}">
                  <a16:creationId xmlns:a16="http://schemas.microsoft.com/office/drawing/2014/main" id="{428E2E60-A588-4F37-ACFF-146D0B64B577}"/>
                </a:ext>
              </a:extLst>
            </p:cNvPr>
            <p:cNvSpPr>
              <a:spLocks/>
            </p:cNvSpPr>
            <p:nvPr userDrawn="1"/>
          </p:nvSpPr>
          <p:spPr bwMode="auto">
            <a:xfrm>
              <a:off x="1541" y="3982"/>
              <a:ext cx="20" cy="14"/>
            </a:xfrm>
            <a:custGeom>
              <a:avLst/>
              <a:gdLst>
                <a:gd name="T0" fmla="*/ 20 w 20"/>
                <a:gd name="T1" fmla="*/ 0 h 14"/>
                <a:gd name="T2" fmla="*/ 0 w 20"/>
                <a:gd name="T3" fmla="*/ 5 h 14"/>
                <a:gd name="T4" fmla="*/ 19 w 20"/>
                <a:gd name="T5" fmla="*/ 14 h 14"/>
                <a:gd name="T6" fmla="*/ 20 w 20"/>
                <a:gd name="T7" fmla="*/ 0 h 14"/>
              </a:gdLst>
              <a:ahLst/>
              <a:cxnLst>
                <a:cxn ang="0">
                  <a:pos x="T0" y="T1"/>
                </a:cxn>
                <a:cxn ang="0">
                  <a:pos x="T2" y="T3"/>
                </a:cxn>
                <a:cxn ang="0">
                  <a:pos x="T4" y="T5"/>
                </a:cxn>
                <a:cxn ang="0">
                  <a:pos x="T6" y="T7"/>
                </a:cxn>
              </a:cxnLst>
              <a:rect l="0" t="0" r="r" b="b"/>
              <a:pathLst>
                <a:path w="20" h="14">
                  <a:moveTo>
                    <a:pt x="20" y="0"/>
                  </a:moveTo>
                  <a:lnTo>
                    <a:pt x="0" y="5"/>
                  </a:lnTo>
                  <a:lnTo>
                    <a:pt x="19" y="14"/>
                  </a:lnTo>
                  <a:lnTo>
                    <a:pt x="20" y="0"/>
                  </a:lnTo>
                  <a:close/>
                </a:path>
              </a:pathLst>
            </a:custGeom>
            <a:solidFill>
              <a:srgbClr val="468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48" name="Freeform 1333">
              <a:extLst>
                <a:ext uri="{FF2B5EF4-FFF2-40B4-BE49-F238E27FC236}">
                  <a16:creationId xmlns:a16="http://schemas.microsoft.com/office/drawing/2014/main" id="{DD51413B-D768-4981-8D56-9BC85785F12E}"/>
                </a:ext>
              </a:extLst>
            </p:cNvPr>
            <p:cNvSpPr>
              <a:spLocks/>
            </p:cNvSpPr>
            <p:nvPr userDrawn="1"/>
          </p:nvSpPr>
          <p:spPr bwMode="auto">
            <a:xfrm>
              <a:off x="1541" y="3982"/>
              <a:ext cx="20" cy="14"/>
            </a:xfrm>
            <a:custGeom>
              <a:avLst/>
              <a:gdLst>
                <a:gd name="T0" fmla="*/ 20 w 20"/>
                <a:gd name="T1" fmla="*/ 0 h 14"/>
                <a:gd name="T2" fmla="*/ 0 w 20"/>
                <a:gd name="T3" fmla="*/ 5 h 14"/>
                <a:gd name="T4" fmla="*/ 19 w 20"/>
                <a:gd name="T5" fmla="*/ 14 h 14"/>
                <a:gd name="T6" fmla="*/ 20 w 20"/>
                <a:gd name="T7" fmla="*/ 0 h 14"/>
              </a:gdLst>
              <a:ahLst/>
              <a:cxnLst>
                <a:cxn ang="0">
                  <a:pos x="T0" y="T1"/>
                </a:cxn>
                <a:cxn ang="0">
                  <a:pos x="T2" y="T3"/>
                </a:cxn>
                <a:cxn ang="0">
                  <a:pos x="T4" y="T5"/>
                </a:cxn>
                <a:cxn ang="0">
                  <a:pos x="T6" y="T7"/>
                </a:cxn>
              </a:cxnLst>
              <a:rect l="0" t="0" r="r" b="b"/>
              <a:pathLst>
                <a:path w="20" h="14">
                  <a:moveTo>
                    <a:pt x="20" y="0"/>
                  </a:moveTo>
                  <a:lnTo>
                    <a:pt x="0" y="5"/>
                  </a:lnTo>
                  <a:lnTo>
                    <a:pt x="19" y="14"/>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49" name="Freeform 1334">
              <a:extLst>
                <a:ext uri="{FF2B5EF4-FFF2-40B4-BE49-F238E27FC236}">
                  <a16:creationId xmlns:a16="http://schemas.microsoft.com/office/drawing/2014/main" id="{8BB25C0E-26B5-4C20-B38F-CDDC202D3103}"/>
                </a:ext>
              </a:extLst>
            </p:cNvPr>
            <p:cNvSpPr>
              <a:spLocks/>
            </p:cNvSpPr>
            <p:nvPr userDrawn="1"/>
          </p:nvSpPr>
          <p:spPr bwMode="auto">
            <a:xfrm>
              <a:off x="1537" y="3987"/>
              <a:ext cx="23" cy="60"/>
            </a:xfrm>
            <a:custGeom>
              <a:avLst/>
              <a:gdLst>
                <a:gd name="T0" fmla="*/ 4 w 23"/>
                <a:gd name="T1" fmla="*/ 0 h 60"/>
                <a:gd name="T2" fmla="*/ 4 w 23"/>
                <a:gd name="T3" fmla="*/ 0 h 60"/>
                <a:gd name="T4" fmla="*/ 0 w 23"/>
                <a:gd name="T5" fmla="*/ 50 h 60"/>
                <a:gd name="T6" fmla="*/ 19 w 23"/>
                <a:gd name="T7" fmla="*/ 60 h 60"/>
                <a:gd name="T8" fmla="*/ 23 w 23"/>
                <a:gd name="T9" fmla="*/ 9 h 60"/>
                <a:gd name="T10" fmla="*/ 4 w 23"/>
                <a:gd name="T11" fmla="*/ 0 h 60"/>
              </a:gdLst>
              <a:ahLst/>
              <a:cxnLst>
                <a:cxn ang="0">
                  <a:pos x="T0" y="T1"/>
                </a:cxn>
                <a:cxn ang="0">
                  <a:pos x="T2" y="T3"/>
                </a:cxn>
                <a:cxn ang="0">
                  <a:pos x="T4" y="T5"/>
                </a:cxn>
                <a:cxn ang="0">
                  <a:pos x="T6" y="T7"/>
                </a:cxn>
                <a:cxn ang="0">
                  <a:pos x="T8" y="T9"/>
                </a:cxn>
                <a:cxn ang="0">
                  <a:pos x="T10" y="T11"/>
                </a:cxn>
              </a:cxnLst>
              <a:rect l="0" t="0" r="r" b="b"/>
              <a:pathLst>
                <a:path w="23" h="60">
                  <a:moveTo>
                    <a:pt x="4" y="0"/>
                  </a:moveTo>
                  <a:lnTo>
                    <a:pt x="4" y="0"/>
                  </a:lnTo>
                  <a:lnTo>
                    <a:pt x="0" y="50"/>
                  </a:lnTo>
                  <a:lnTo>
                    <a:pt x="19" y="60"/>
                  </a:lnTo>
                  <a:lnTo>
                    <a:pt x="23" y="9"/>
                  </a:lnTo>
                  <a:lnTo>
                    <a:pt x="4" y="0"/>
                  </a:lnTo>
                  <a:close/>
                </a:path>
              </a:pathLst>
            </a:custGeom>
            <a:solidFill>
              <a:srgbClr val="539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50" name="Freeform 1335">
              <a:extLst>
                <a:ext uri="{FF2B5EF4-FFF2-40B4-BE49-F238E27FC236}">
                  <a16:creationId xmlns:a16="http://schemas.microsoft.com/office/drawing/2014/main" id="{8B8462A5-7154-4CE6-BD1E-77B1C96A654D}"/>
                </a:ext>
              </a:extLst>
            </p:cNvPr>
            <p:cNvSpPr>
              <a:spLocks/>
            </p:cNvSpPr>
            <p:nvPr userDrawn="1"/>
          </p:nvSpPr>
          <p:spPr bwMode="auto">
            <a:xfrm>
              <a:off x="1537" y="3987"/>
              <a:ext cx="23" cy="60"/>
            </a:xfrm>
            <a:custGeom>
              <a:avLst/>
              <a:gdLst>
                <a:gd name="T0" fmla="*/ 4 w 23"/>
                <a:gd name="T1" fmla="*/ 0 h 60"/>
                <a:gd name="T2" fmla="*/ 4 w 23"/>
                <a:gd name="T3" fmla="*/ 0 h 60"/>
                <a:gd name="T4" fmla="*/ 0 w 23"/>
                <a:gd name="T5" fmla="*/ 50 h 60"/>
                <a:gd name="T6" fmla="*/ 19 w 23"/>
                <a:gd name="T7" fmla="*/ 60 h 60"/>
                <a:gd name="T8" fmla="*/ 23 w 23"/>
                <a:gd name="T9" fmla="*/ 9 h 60"/>
                <a:gd name="T10" fmla="*/ 4 w 23"/>
                <a:gd name="T11" fmla="*/ 0 h 60"/>
              </a:gdLst>
              <a:ahLst/>
              <a:cxnLst>
                <a:cxn ang="0">
                  <a:pos x="T0" y="T1"/>
                </a:cxn>
                <a:cxn ang="0">
                  <a:pos x="T2" y="T3"/>
                </a:cxn>
                <a:cxn ang="0">
                  <a:pos x="T4" y="T5"/>
                </a:cxn>
                <a:cxn ang="0">
                  <a:pos x="T6" y="T7"/>
                </a:cxn>
                <a:cxn ang="0">
                  <a:pos x="T8" y="T9"/>
                </a:cxn>
                <a:cxn ang="0">
                  <a:pos x="T10" y="T11"/>
                </a:cxn>
              </a:cxnLst>
              <a:rect l="0" t="0" r="r" b="b"/>
              <a:pathLst>
                <a:path w="23" h="60">
                  <a:moveTo>
                    <a:pt x="4" y="0"/>
                  </a:moveTo>
                  <a:lnTo>
                    <a:pt x="4" y="0"/>
                  </a:lnTo>
                  <a:lnTo>
                    <a:pt x="0" y="50"/>
                  </a:lnTo>
                  <a:lnTo>
                    <a:pt x="19" y="60"/>
                  </a:lnTo>
                  <a:lnTo>
                    <a:pt x="23" y="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51" name="Freeform 1336">
              <a:extLst>
                <a:ext uri="{FF2B5EF4-FFF2-40B4-BE49-F238E27FC236}">
                  <a16:creationId xmlns:a16="http://schemas.microsoft.com/office/drawing/2014/main" id="{A0F871A7-AB9F-4582-B843-335F0BEECCE2}"/>
                </a:ext>
              </a:extLst>
            </p:cNvPr>
            <p:cNvSpPr>
              <a:spLocks/>
            </p:cNvSpPr>
            <p:nvPr userDrawn="1"/>
          </p:nvSpPr>
          <p:spPr bwMode="auto">
            <a:xfrm>
              <a:off x="1495" y="3987"/>
              <a:ext cx="46" cy="50"/>
            </a:xfrm>
            <a:custGeom>
              <a:avLst/>
              <a:gdLst>
                <a:gd name="T0" fmla="*/ 46 w 46"/>
                <a:gd name="T1" fmla="*/ 0 h 50"/>
                <a:gd name="T2" fmla="*/ 0 w 46"/>
                <a:gd name="T3" fmla="*/ 28 h 50"/>
                <a:gd name="T4" fmla="*/ 42 w 46"/>
                <a:gd name="T5" fmla="*/ 50 h 50"/>
                <a:gd name="T6" fmla="*/ 46 w 46"/>
                <a:gd name="T7" fmla="*/ 0 h 50"/>
              </a:gdLst>
              <a:ahLst/>
              <a:cxnLst>
                <a:cxn ang="0">
                  <a:pos x="T0" y="T1"/>
                </a:cxn>
                <a:cxn ang="0">
                  <a:pos x="T2" y="T3"/>
                </a:cxn>
                <a:cxn ang="0">
                  <a:pos x="T4" y="T5"/>
                </a:cxn>
                <a:cxn ang="0">
                  <a:pos x="T6" y="T7"/>
                </a:cxn>
              </a:cxnLst>
              <a:rect l="0" t="0" r="r" b="b"/>
              <a:pathLst>
                <a:path w="46" h="50">
                  <a:moveTo>
                    <a:pt x="46" y="0"/>
                  </a:moveTo>
                  <a:lnTo>
                    <a:pt x="0" y="28"/>
                  </a:lnTo>
                  <a:lnTo>
                    <a:pt x="42" y="50"/>
                  </a:lnTo>
                  <a:lnTo>
                    <a:pt x="46" y="0"/>
                  </a:lnTo>
                  <a:close/>
                </a:path>
              </a:pathLst>
            </a:custGeom>
            <a:solidFill>
              <a:srgbClr val="468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52" name="Freeform 1337">
              <a:extLst>
                <a:ext uri="{FF2B5EF4-FFF2-40B4-BE49-F238E27FC236}">
                  <a16:creationId xmlns:a16="http://schemas.microsoft.com/office/drawing/2014/main" id="{678C88F8-E590-4715-A6C8-AA81D6875108}"/>
                </a:ext>
              </a:extLst>
            </p:cNvPr>
            <p:cNvSpPr>
              <a:spLocks/>
            </p:cNvSpPr>
            <p:nvPr userDrawn="1"/>
          </p:nvSpPr>
          <p:spPr bwMode="auto">
            <a:xfrm>
              <a:off x="1495" y="3987"/>
              <a:ext cx="46" cy="50"/>
            </a:xfrm>
            <a:custGeom>
              <a:avLst/>
              <a:gdLst>
                <a:gd name="T0" fmla="*/ 46 w 46"/>
                <a:gd name="T1" fmla="*/ 0 h 50"/>
                <a:gd name="T2" fmla="*/ 0 w 46"/>
                <a:gd name="T3" fmla="*/ 28 h 50"/>
                <a:gd name="T4" fmla="*/ 42 w 46"/>
                <a:gd name="T5" fmla="*/ 50 h 50"/>
                <a:gd name="T6" fmla="*/ 46 w 46"/>
                <a:gd name="T7" fmla="*/ 0 h 50"/>
              </a:gdLst>
              <a:ahLst/>
              <a:cxnLst>
                <a:cxn ang="0">
                  <a:pos x="T0" y="T1"/>
                </a:cxn>
                <a:cxn ang="0">
                  <a:pos x="T2" y="T3"/>
                </a:cxn>
                <a:cxn ang="0">
                  <a:pos x="T4" y="T5"/>
                </a:cxn>
                <a:cxn ang="0">
                  <a:pos x="T6" y="T7"/>
                </a:cxn>
              </a:cxnLst>
              <a:rect l="0" t="0" r="r" b="b"/>
              <a:pathLst>
                <a:path w="46" h="50">
                  <a:moveTo>
                    <a:pt x="46" y="0"/>
                  </a:moveTo>
                  <a:lnTo>
                    <a:pt x="0" y="28"/>
                  </a:lnTo>
                  <a:lnTo>
                    <a:pt x="42" y="50"/>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53" name="Freeform 1338">
              <a:extLst>
                <a:ext uri="{FF2B5EF4-FFF2-40B4-BE49-F238E27FC236}">
                  <a16:creationId xmlns:a16="http://schemas.microsoft.com/office/drawing/2014/main" id="{FBA21C26-3AD2-489B-8A02-1DBA3BA079CE}"/>
                </a:ext>
              </a:extLst>
            </p:cNvPr>
            <p:cNvSpPr>
              <a:spLocks/>
            </p:cNvSpPr>
            <p:nvPr userDrawn="1"/>
          </p:nvSpPr>
          <p:spPr bwMode="auto">
            <a:xfrm>
              <a:off x="1432" y="4000"/>
              <a:ext cx="63" cy="54"/>
            </a:xfrm>
            <a:custGeom>
              <a:avLst/>
              <a:gdLst>
                <a:gd name="T0" fmla="*/ 32 w 63"/>
                <a:gd name="T1" fmla="*/ 0 h 54"/>
                <a:gd name="T2" fmla="*/ 32 w 63"/>
                <a:gd name="T3" fmla="*/ 0 h 54"/>
                <a:gd name="T4" fmla="*/ 5 w 63"/>
                <a:gd name="T5" fmla="*/ 37 h 54"/>
                <a:gd name="T6" fmla="*/ 0 w 63"/>
                <a:gd name="T7" fmla="*/ 54 h 54"/>
                <a:gd name="T8" fmla="*/ 63 w 63"/>
                <a:gd name="T9" fmla="*/ 15 h 54"/>
                <a:gd name="T10" fmla="*/ 32 w 63"/>
                <a:gd name="T11" fmla="*/ 0 h 54"/>
              </a:gdLst>
              <a:ahLst/>
              <a:cxnLst>
                <a:cxn ang="0">
                  <a:pos x="T0" y="T1"/>
                </a:cxn>
                <a:cxn ang="0">
                  <a:pos x="T2" y="T3"/>
                </a:cxn>
                <a:cxn ang="0">
                  <a:pos x="T4" y="T5"/>
                </a:cxn>
                <a:cxn ang="0">
                  <a:pos x="T6" y="T7"/>
                </a:cxn>
                <a:cxn ang="0">
                  <a:pos x="T8" y="T9"/>
                </a:cxn>
                <a:cxn ang="0">
                  <a:pos x="T10" y="T11"/>
                </a:cxn>
              </a:cxnLst>
              <a:rect l="0" t="0" r="r" b="b"/>
              <a:pathLst>
                <a:path w="63" h="54">
                  <a:moveTo>
                    <a:pt x="32" y="0"/>
                  </a:moveTo>
                  <a:lnTo>
                    <a:pt x="32" y="0"/>
                  </a:lnTo>
                  <a:lnTo>
                    <a:pt x="5" y="37"/>
                  </a:lnTo>
                  <a:lnTo>
                    <a:pt x="0" y="54"/>
                  </a:lnTo>
                  <a:lnTo>
                    <a:pt x="63" y="15"/>
                  </a:lnTo>
                  <a:lnTo>
                    <a:pt x="32" y="0"/>
                  </a:lnTo>
                  <a:close/>
                </a:path>
              </a:pathLst>
            </a:custGeom>
            <a:solidFill>
              <a:srgbClr val="478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54" name="Freeform 1339">
              <a:extLst>
                <a:ext uri="{FF2B5EF4-FFF2-40B4-BE49-F238E27FC236}">
                  <a16:creationId xmlns:a16="http://schemas.microsoft.com/office/drawing/2014/main" id="{65307518-9F62-4862-83B3-118D9BF2CBA4}"/>
                </a:ext>
              </a:extLst>
            </p:cNvPr>
            <p:cNvSpPr>
              <a:spLocks/>
            </p:cNvSpPr>
            <p:nvPr userDrawn="1"/>
          </p:nvSpPr>
          <p:spPr bwMode="auto">
            <a:xfrm>
              <a:off x="1432" y="4000"/>
              <a:ext cx="63" cy="54"/>
            </a:xfrm>
            <a:custGeom>
              <a:avLst/>
              <a:gdLst>
                <a:gd name="T0" fmla="*/ 32 w 63"/>
                <a:gd name="T1" fmla="*/ 0 h 54"/>
                <a:gd name="T2" fmla="*/ 32 w 63"/>
                <a:gd name="T3" fmla="*/ 0 h 54"/>
                <a:gd name="T4" fmla="*/ 5 w 63"/>
                <a:gd name="T5" fmla="*/ 37 h 54"/>
                <a:gd name="T6" fmla="*/ 0 w 63"/>
                <a:gd name="T7" fmla="*/ 54 h 54"/>
                <a:gd name="T8" fmla="*/ 63 w 63"/>
                <a:gd name="T9" fmla="*/ 15 h 54"/>
                <a:gd name="T10" fmla="*/ 32 w 63"/>
                <a:gd name="T11" fmla="*/ 0 h 54"/>
              </a:gdLst>
              <a:ahLst/>
              <a:cxnLst>
                <a:cxn ang="0">
                  <a:pos x="T0" y="T1"/>
                </a:cxn>
                <a:cxn ang="0">
                  <a:pos x="T2" y="T3"/>
                </a:cxn>
                <a:cxn ang="0">
                  <a:pos x="T4" y="T5"/>
                </a:cxn>
                <a:cxn ang="0">
                  <a:pos x="T6" y="T7"/>
                </a:cxn>
                <a:cxn ang="0">
                  <a:pos x="T8" y="T9"/>
                </a:cxn>
                <a:cxn ang="0">
                  <a:pos x="T10" y="T11"/>
                </a:cxn>
              </a:cxnLst>
              <a:rect l="0" t="0" r="r" b="b"/>
              <a:pathLst>
                <a:path w="63" h="54">
                  <a:moveTo>
                    <a:pt x="32" y="0"/>
                  </a:moveTo>
                  <a:lnTo>
                    <a:pt x="32" y="0"/>
                  </a:lnTo>
                  <a:lnTo>
                    <a:pt x="5" y="37"/>
                  </a:lnTo>
                  <a:lnTo>
                    <a:pt x="0" y="54"/>
                  </a:lnTo>
                  <a:lnTo>
                    <a:pt x="63" y="15"/>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55" name="Freeform 1340">
              <a:extLst>
                <a:ext uri="{FF2B5EF4-FFF2-40B4-BE49-F238E27FC236}">
                  <a16:creationId xmlns:a16="http://schemas.microsoft.com/office/drawing/2014/main" id="{5DEF8FA7-04CD-43E6-9442-2072062DF820}"/>
                </a:ext>
              </a:extLst>
            </p:cNvPr>
            <p:cNvSpPr>
              <a:spLocks/>
            </p:cNvSpPr>
            <p:nvPr userDrawn="1"/>
          </p:nvSpPr>
          <p:spPr bwMode="auto">
            <a:xfrm>
              <a:off x="1524" y="4037"/>
              <a:ext cx="32" cy="178"/>
            </a:xfrm>
            <a:custGeom>
              <a:avLst/>
              <a:gdLst>
                <a:gd name="T0" fmla="*/ 13 w 32"/>
                <a:gd name="T1" fmla="*/ 0 h 178"/>
                <a:gd name="T2" fmla="*/ 0 w 32"/>
                <a:gd name="T3" fmla="*/ 160 h 178"/>
                <a:gd name="T4" fmla="*/ 19 w 32"/>
                <a:gd name="T5" fmla="*/ 178 h 178"/>
                <a:gd name="T6" fmla="*/ 32 w 32"/>
                <a:gd name="T7" fmla="*/ 10 h 178"/>
                <a:gd name="T8" fmla="*/ 13 w 32"/>
                <a:gd name="T9" fmla="*/ 0 h 178"/>
              </a:gdLst>
              <a:ahLst/>
              <a:cxnLst>
                <a:cxn ang="0">
                  <a:pos x="T0" y="T1"/>
                </a:cxn>
                <a:cxn ang="0">
                  <a:pos x="T2" y="T3"/>
                </a:cxn>
                <a:cxn ang="0">
                  <a:pos x="T4" y="T5"/>
                </a:cxn>
                <a:cxn ang="0">
                  <a:pos x="T6" y="T7"/>
                </a:cxn>
                <a:cxn ang="0">
                  <a:pos x="T8" y="T9"/>
                </a:cxn>
              </a:cxnLst>
              <a:rect l="0" t="0" r="r" b="b"/>
              <a:pathLst>
                <a:path w="32" h="178">
                  <a:moveTo>
                    <a:pt x="13" y="0"/>
                  </a:moveTo>
                  <a:lnTo>
                    <a:pt x="0" y="160"/>
                  </a:lnTo>
                  <a:lnTo>
                    <a:pt x="19" y="178"/>
                  </a:lnTo>
                  <a:lnTo>
                    <a:pt x="32" y="10"/>
                  </a:lnTo>
                  <a:lnTo>
                    <a:pt x="13" y="0"/>
                  </a:lnTo>
                  <a:close/>
                </a:path>
              </a:pathLst>
            </a:custGeom>
            <a:solidFill>
              <a:srgbClr val="498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56" name="Freeform 1341">
              <a:extLst>
                <a:ext uri="{FF2B5EF4-FFF2-40B4-BE49-F238E27FC236}">
                  <a16:creationId xmlns:a16="http://schemas.microsoft.com/office/drawing/2014/main" id="{F4F0B768-C34D-4E1D-9E2B-ABE155842A3A}"/>
                </a:ext>
              </a:extLst>
            </p:cNvPr>
            <p:cNvSpPr>
              <a:spLocks/>
            </p:cNvSpPr>
            <p:nvPr userDrawn="1"/>
          </p:nvSpPr>
          <p:spPr bwMode="auto">
            <a:xfrm>
              <a:off x="1524" y="4037"/>
              <a:ext cx="32" cy="178"/>
            </a:xfrm>
            <a:custGeom>
              <a:avLst/>
              <a:gdLst>
                <a:gd name="T0" fmla="*/ 13 w 32"/>
                <a:gd name="T1" fmla="*/ 0 h 178"/>
                <a:gd name="T2" fmla="*/ 0 w 32"/>
                <a:gd name="T3" fmla="*/ 160 h 178"/>
                <a:gd name="T4" fmla="*/ 19 w 32"/>
                <a:gd name="T5" fmla="*/ 178 h 178"/>
                <a:gd name="T6" fmla="*/ 32 w 32"/>
                <a:gd name="T7" fmla="*/ 10 h 178"/>
                <a:gd name="T8" fmla="*/ 13 w 32"/>
                <a:gd name="T9" fmla="*/ 0 h 178"/>
              </a:gdLst>
              <a:ahLst/>
              <a:cxnLst>
                <a:cxn ang="0">
                  <a:pos x="T0" y="T1"/>
                </a:cxn>
                <a:cxn ang="0">
                  <a:pos x="T2" y="T3"/>
                </a:cxn>
                <a:cxn ang="0">
                  <a:pos x="T4" y="T5"/>
                </a:cxn>
                <a:cxn ang="0">
                  <a:pos x="T6" y="T7"/>
                </a:cxn>
                <a:cxn ang="0">
                  <a:pos x="T8" y="T9"/>
                </a:cxn>
              </a:cxnLst>
              <a:rect l="0" t="0" r="r" b="b"/>
              <a:pathLst>
                <a:path w="32" h="178">
                  <a:moveTo>
                    <a:pt x="13" y="0"/>
                  </a:moveTo>
                  <a:lnTo>
                    <a:pt x="0" y="160"/>
                  </a:lnTo>
                  <a:lnTo>
                    <a:pt x="19" y="178"/>
                  </a:lnTo>
                  <a:lnTo>
                    <a:pt x="32" y="10"/>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57" name="Freeform 1342">
              <a:extLst>
                <a:ext uri="{FF2B5EF4-FFF2-40B4-BE49-F238E27FC236}">
                  <a16:creationId xmlns:a16="http://schemas.microsoft.com/office/drawing/2014/main" id="{3EDBEE63-1D87-44CE-A9AE-F68A2CCAADDB}"/>
                </a:ext>
              </a:extLst>
            </p:cNvPr>
            <p:cNvSpPr>
              <a:spLocks/>
            </p:cNvSpPr>
            <p:nvPr userDrawn="1"/>
          </p:nvSpPr>
          <p:spPr bwMode="auto">
            <a:xfrm>
              <a:off x="1421" y="4015"/>
              <a:ext cx="116" cy="182"/>
            </a:xfrm>
            <a:custGeom>
              <a:avLst/>
              <a:gdLst>
                <a:gd name="T0" fmla="*/ 74 w 116"/>
                <a:gd name="T1" fmla="*/ 0 h 182"/>
                <a:gd name="T2" fmla="*/ 11 w 116"/>
                <a:gd name="T3" fmla="*/ 39 h 182"/>
                <a:gd name="T4" fmla="*/ 0 w 116"/>
                <a:gd name="T5" fmla="*/ 79 h 182"/>
                <a:gd name="T6" fmla="*/ 103 w 116"/>
                <a:gd name="T7" fmla="*/ 182 h 182"/>
                <a:gd name="T8" fmla="*/ 116 w 116"/>
                <a:gd name="T9" fmla="*/ 22 h 182"/>
                <a:gd name="T10" fmla="*/ 74 w 116"/>
                <a:gd name="T11" fmla="*/ 0 h 182"/>
              </a:gdLst>
              <a:ahLst/>
              <a:cxnLst>
                <a:cxn ang="0">
                  <a:pos x="T0" y="T1"/>
                </a:cxn>
                <a:cxn ang="0">
                  <a:pos x="T2" y="T3"/>
                </a:cxn>
                <a:cxn ang="0">
                  <a:pos x="T4" y="T5"/>
                </a:cxn>
                <a:cxn ang="0">
                  <a:pos x="T6" y="T7"/>
                </a:cxn>
                <a:cxn ang="0">
                  <a:pos x="T8" y="T9"/>
                </a:cxn>
                <a:cxn ang="0">
                  <a:pos x="T10" y="T11"/>
                </a:cxn>
              </a:cxnLst>
              <a:rect l="0" t="0" r="r" b="b"/>
              <a:pathLst>
                <a:path w="116" h="182">
                  <a:moveTo>
                    <a:pt x="74" y="0"/>
                  </a:moveTo>
                  <a:lnTo>
                    <a:pt x="11" y="39"/>
                  </a:lnTo>
                  <a:lnTo>
                    <a:pt x="0" y="79"/>
                  </a:lnTo>
                  <a:lnTo>
                    <a:pt x="103" y="182"/>
                  </a:lnTo>
                  <a:lnTo>
                    <a:pt x="116" y="22"/>
                  </a:lnTo>
                  <a:lnTo>
                    <a:pt x="74" y="0"/>
                  </a:lnTo>
                  <a:close/>
                </a:path>
              </a:pathLst>
            </a:custGeom>
            <a:solidFill>
              <a:srgbClr val="4183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58" name="Freeform 1343">
              <a:extLst>
                <a:ext uri="{FF2B5EF4-FFF2-40B4-BE49-F238E27FC236}">
                  <a16:creationId xmlns:a16="http://schemas.microsoft.com/office/drawing/2014/main" id="{B4B733F3-04DE-4545-BA9E-D813B662E0C6}"/>
                </a:ext>
              </a:extLst>
            </p:cNvPr>
            <p:cNvSpPr>
              <a:spLocks/>
            </p:cNvSpPr>
            <p:nvPr userDrawn="1"/>
          </p:nvSpPr>
          <p:spPr bwMode="auto">
            <a:xfrm>
              <a:off x="1421" y="4015"/>
              <a:ext cx="116" cy="182"/>
            </a:xfrm>
            <a:custGeom>
              <a:avLst/>
              <a:gdLst>
                <a:gd name="T0" fmla="*/ 74 w 116"/>
                <a:gd name="T1" fmla="*/ 0 h 182"/>
                <a:gd name="T2" fmla="*/ 11 w 116"/>
                <a:gd name="T3" fmla="*/ 39 h 182"/>
                <a:gd name="T4" fmla="*/ 0 w 116"/>
                <a:gd name="T5" fmla="*/ 79 h 182"/>
                <a:gd name="T6" fmla="*/ 103 w 116"/>
                <a:gd name="T7" fmla="*/ 182 h 182"/>
                <a:gd name="T8" fmla="*/ 116 w 116"/>
                <a:gd name="T9" fmla="*/ 22 h 182"/>
                <a:gd name="T10" fmla="*/ 74 w 116"/>
                <a:gd name="T11" fmla="*/ 0 h 182"/>
              </a:gdLst>
              <a:ahLst/>
              <a:cxnLst>
                <a:cxn ang="0">
                  <a:pos x="T0" y="T1"/>
                </a:cxn>
                <a:cxn ang="0">
                  <a:pos x="T2" y="T3"/>
                </a:cxn>
                <a:cxn ang="0">
                  <a:pos x="T4" y="T5"/>
                </a:cxn>
                <a:cxn ang="0">
                  <a:pos x="T6" y="T7"/>
                </a:cxn>
                <a:cxn ang="0">
                  <a:pos x="T8" y="T9"/>
                </a:cxn>
                <a:cxn ang="0">
                  <a:pos x="T10" y="T11"/>
                </a:cxn>
              </a:cxnLst>
              <a:rect l="0" t="0" r="r" b="b"/>
              <a:pathLst>
                <a:path w="116" h="182">
                  <a:moveTo>
                    <a:pt x="74" y="0"/>
                  </a:moveTo>
                  <a:lnTo>
                    <a:pt x="11" y="39"/>
                  </a:lnTo>
                  <a:lnTo>
                    <a:pt x="0" y="79"/>
                  </a:lnTo>
                  <a:lnTo>
                    <a:pt x="103" y="182"/>
                  </a:lnTo>
                  <a:lnTo>
                    <a:pt x="116" y="22"/>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59" name="Freeform 1344">
              <a:extLst>
                <a:ext uri="{FF2B5EF4-FFF2-40B4-BE49-F238E27FC236}">
                  <a16:creationId xmlns:a16="http://schemas.microsoft.com/office/drawing/2014/main" id="{7F1861CA-7E83-4460-AA67-5314D0C3BB29}"/>
                </a:ext>
              </a:extLst>
            </p:cNvPr>
            <p:cNvSpPr>
              <a:spLocks/>
            </p:cNvSpPr>
            <p:nvPr userDrawn="1"/>
          </p:nvSpPr>
          <p:spPr bwMode="auto">
            <a:xfrm>
              <a:off x="804" y="4208"/>
              <a:ext cx="2" cy="63"/>
            </a:xfrm>
            <a:custGeom>
              <a:avLst/>
              <a:gdLst>
                <a:gd name="T0" fmla="*/ 2 w 2"/>
                <a:gd name="T1" fmla="*/ 0 h 63"/>
                <a:gd name="T2" fmla="*/ 2 w 2"/>
                <a:gd name="T3" fmla="*/ 0 h 63"/>
                <a:gd name="T4" fmla="*/ 0 w 2"/>
                <a:gd name="T5" fmla="*/ 63 h 63"/>
                <a:gd name="T6" fmla="*/ 0 w 2"/>
                <a:gd name="T7" fmla="*/ 63 h 63"/>
                <a:gd name="T8" fmla="*/ 2 w 2"/>
                <a:gd name="T9" fmla="*/ 0 h 63"/>
              </a:gdLst>
              <a:ahLst/>
              <a:cxnLst>
                <a:cxn ang="0">
                  <a:pos x="T0" y="T1"/>
                </a:cxn>
                <a:cxn ang="0">
                  <a:pos x="T2" y="T3"/>
                </a:cxn>
                <a:cxn ang="0">
                  <a:pos x="T4" y="T5"/>
                </a:cxn>
                <a:cxn ang="0">
                  <a:pos x="T6" y="T7"/>
                </a:cxn>
                <a:cxn ang="0">
                  <a:pos x="T8" y="T9"/>
                </a:cxn>
              </a:cxnLst>
              <a:rect l="0" t="0" r="r" b="b"/>
              <a:pathLst>
                <a:path w="2" h="63">
                  <a:moveTo>
                    <a:pt x="2" y="0"/>
                  </a:moveTo>
                  <a:lnTo>
                    <a:pt x="2" y="0"/>
                  </a:lnTo>
                  <a:lnTo>
                    <a:pt x="0" y="63"/>
                  </a:lnTo>
                  <a:lnTo>
                    <a:pt x="0" y="63"/>
                  </a:lnTo>
                  <a:lnTo>
                    <a:pt x="2" y="0"/>
                  </a:lnTo>
                  <a:close/>
                </a:path>
              </a:pathLst>
            </a:custGeom>
            <a:solidFill>
              <a:srgbClr val="3F8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60" name="Freeform 1345">
              <a:extLst>
                <a:ext uri="{FF2B5EF4-FFF2-40B4-BE49-F238E27FC236}">
                  <a16:creationId xmlns:a16="http://schemas.microsoft.com/office/drawing/2014/main" id="{7BDCE2E6-6C75-4CFE-8DDC-8C804D6B28E2}"/>
                </a:ext>
              </a:extLst>
            </p:cNvPr>
            <p:cNvSpPr>
              <a:spLocks/>
            </p:cNvSpPr>
            <p:nvPr userDrawn="1"/>
          </p:nvSpPr>
          <p:spPr bwMode="auto">
            <a:xfrm>
              <a:off x="804" y="4208"/>
              <a:ext cx="2" cy="63"/>
            </a:xfrm>
            <a:custGeom>
              <a:avLst/>
              <a:gdLst>
                <a:gd name="T0" fmla="*/ 2 w 2"/>
                <a:gd name="T1" fmla="*/ 0 h 63"/>
                <a:gd name="T2" fmla="*/ 2 w 2"/>
                <a:gd name="T3" fmla="*/ 0 h 63"/>
                <a:gd name="T4" fmla="*/ 0 w 2"/>
                <a:gd name="T5" fmla="*/ 63 h 63"/>
                <a:gd name="T6" fmla="*/ 0 w 2"/>
                <a:gd name="T7" fmla="*/ 63 h 63"/>
                <a:gd name="T8" fmla="*/ 2 w 2"/>
                <a:gd name="T9" fmla="*/ 0 h 63"/>
              </a:gdLst>
              <a:ahLst/>
              <a:cxnLst>
                <a:cxn ang="0">
                  <a:pos x="T0" y="T1"/>
                </a:cxn>
                <a:cxn ang="0">
                  <a:pos x="T2" y="T3"/>
                </a:cxn>
                <a:cxn ang="0">
                  <a:pos x="T4" y="T5"/>
                </a:cxn>
                <a:cxn ang="0">
                  <a:pos x="T6" y="T7"/>
                </a:cxn>
                <a:cxn ang="0">
                  <a:pos x="T8" y="T9"/>
                </a:cxn>
              </a:cxnLst>
              <a:rect l="0" t="0" r="r" b="b"/>
              <a:pathLst>
                <a:path w="2" h="63">
                  <a:moveTo>
                    <a:pt x="2" y="0"/>
                  </a:moveTo>
                  <a:lnTo>
                    <a:pt x="2" y="0"/>
                  </a:lnTo>
                  <a:lnTo>
                    <a:pt x="0" y="63"/>
                  </a:lnTo>
                  <a:lnTo>
                    <a:pt x="0" y="6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61" name="Freeform 1346">
              <a:extLst>
                <a:ext uri="{FF2B5EF4-FFF2-40B4-BE49-F238E27FC236}">
                  <a16:creationId xmlns:a16="http://schemas.microsoft.com/office/drawing/2014/main" id="{A5890ABF-2A64-4114-9E11-DDAD44CF70D2}"/>
                </a:ext>
              </a:extLst>
            </p:cNvPr>
            <p:cNvSpPr>
              <a:spLocks/>
            </p:cNvSpPr>
            <p:nvPr userDrawn="1"/>
          </p:nvSpPr>
          <p:spPr bwMode="auto">
            <a:xfrm>
              <a:off x="803" y="4271"/>
              <a:ext cx="1" cy="61"/>
            </a:xfrm>
            <a:custGeom>
              <a:avLst/>
              <a:gdLst>
                <a:gd name="T0" fmla="*/ 1 w 1"/>
                <a:gd name="T1" fmla="*/ 0 h 61"/>
                <a:gd name="T2" fmla="*/ 0 w 1"/>
                <a:gd name="T3" fmla="*/ 61 h 61"/>
                <a:gd name="T4" fmla="*/ 0 w 1"/>
                <a:gd name="T5" fmla="*/ 61 h 61"/>
                <a:gd name="T6" fmla="*/ 1 w 1"/>
                <a:gd name="T7" fmla="*/ 0 h 61"/>
                <a:gd name="T8" fmla="*/ 1 w 1"/>
                <a:gd name="T9" fmla="*/ 0 h 61"/>
              </a:gdLst>
              <a:ahLst/>
              <a:cxnLst>
                <a:cxn ang="0">
                  <a:pos x="T0" y="T1"/>
                </a:cxn>
                <a:cxn ang="0">
                  <a:pos x="T2" y="T3"/>
                </a:cxn>
                <a:cxn ang="0">
                  <a:pos x="T4" y="T5"/>
                </a:cxn>
                <a:cxn ang="0">
                  <a:pos x="T6" y="T7"/>
                </a:cxn>
                <a:cxn ang="0">
                  <a:pos x="T8" y="T9"/>
                </a:cxn>
              </a:cxnLst>
              <a:rect l="0" t="0" r="r" b="b"/>
              <a:pathLst>
                <a:path w="1" h="61">
                  <a:moveTo>
                    <a:pt x="1" y="0"/>
                  </a:moveTo>
                  <a:lnTo>
                    <a:pt x="0" y="61"/>
                  </a:lnTo>
                  <a:lnTo>
                    <a:pt x="0" y="61"/>
                  </a:lnTo>
                  <a:lnTo>
                    <a:pt x="1" y="0"/>
                  </a:lnTo>
                  <a:lnTo>
                    <a:pt x="1" y="0"/>
                  </a:lnTo>
                  <a:close/>
                </a:path>
              </a:pathLst>
            </a:custGeom>
            <a:solidFill>
              <a:srgbClr val="3F8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62" name="Freeform 1347">
              <a:extLst>
                <a:ext uri="{FF2B5EF4-FFF2-40B4-BE49-F238E27FC236}">
                  <a16:creationId xmlns:a16="http://schemas.microsoft.com/office/drawing/2014/main" id="{4FE41390-4A81-4DAE-9BE3-541A067CBD35}"/>
                </a:ext>
              </a:extLst>
            </p:cNvPr>
            <p:cNvSpPr>
              <a:spLocks/>
            </p:cNvSpPr>
            <p:nvPr userDrawn="1"/>
          </p:nvSpPr>
          <p:spPr bwMode="auto">
            <a:xfrm>
              <a:off x="803" y="4271"/>
              <a:ext cx="1" cy="61"/>
            </a:xfrm>
            <a:custGeom>
              <a:avLst/>
              <a:gdLst>
                <a:gd name="T0" fmla="*/ 1 w 1"/>
                <a:gd name="T1" fmla="*/ 0 h 61"/>
                <a:gd name="T2" fmla="*/ 0 w 1"/>
                <a:gd name="T3" fmla="*/ 61 h 61"/>
                <a:gd name="T4" fmla="*/ 0 w 1"/>
                <a:gd name="T5" fmla="*/ 61 h 61"/>
                <a:gd name="T6" fmla="*/ 1 w 1"/>
                <a:gd name="T7" fmla="*/ 0 h 61"/>
                <a:gd name="T8" fmla="*/ 1 w 1"/>
                <a:gd name="T9" fmla="*/ 0 h 61"/>
              </a:gdLst>
              <a:ahLst/>
              <a:cxnLst>
                <a:cxn ang="0">
                  <a:pos x="T0" y="T1"/>
                </a:cxn>
                <a:cxn ang="0">
                  <a:pos x="T2" y="T3"/>
                </a:cxn>
                <a:cxn ang="0">
                  <a:pos x="T4" y="T5"/>
                </a:cxn>
                <a:cxn ang="0">
                  <a:pos x="T6" y="T7"/>
                </a:cxn>
                <a:cxn ang="0">
                  <a:pos x="T8" y="T9"/>
                </a:cxn>
              </a:cxnLst>
              <a:rect l="0" t="0" r="r" b="b"/>
              <a:pathLst>
                <a:path w="1" h="61">
                  <a:moveTo>
                    <a:pt x="1" y="0"/>
                  </a:moveTo>
                  <a:lnTo>
                    <a:pt x="0" y="61"/>
                  </a:lnTo>
                  <a:lnTo>
                    <a:pt x="0" y="61"/>
                  </a:lnTo>
                  <a:lnTo>
                    <a:pt x="1"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63" name="Freeform 1348">
              <a:extLst>
                <a:ext uri="{FF2B5EF4-FFF2-40B4-BE49-F238E27FC236}">
                  <a16:creationId xmlns:a16="http://schemas.microsoft.com/office/drawing/2014/main" id="{7F56A39F-1791-49DC-B949-60B5BB3B8E1F}"/>
                </a:ext>
              </a:extLst>
            </p:cNvPr>
            <p:cNvSpPr>
              <a:spLocks/>
            </p:cNvSpPr>
            <p:nvPr userDrawn="1"/>
          </p:nvSpPr>
          <p:spPr bwMode="auto">
            <a:xfrm>
              <a:off x="1" y="3542"/>
              <a:ext cx="314" cy="531"/>
            </a:xfrm>
            <a:custGeom>
              <a:avLst/>
              <a:gdLst>
                <a:gd name="T0" fmla="*/ 0 w 314"/>
                <a:gd name="T1" fmla="*/ 0 h 531"/>
                <a:gd name="T2" fmla="*/ 0 w 314"/>
                <a:gd name="T3" fmla="*/ 260 h 531"/>
                <a:gd name="T4" fmla="*/ 314 w 314"/>
                <a:gd name="T5" fmla="*/ 531 h 531"/>
                <a:gd name="T6" fmla="*/ 298 w 314"/>
                <a:gd name="T7" fmla="*/ 345 h 531"/>
                <a:gd name="T8" fmla="*/ 0 w 314"/>
                <a:gd name="T9" fmla="*/ 0 h 531"/>
              </a:gdLst>
              <a:ahLst/>
              <a:cxnLst>
                <a:cxn ang="0">
                  <a:pos x="T0" y="T1"/>
                </a:cxn>
                <a:cxn ang="0">
                  <a:pos x="T2" y="T3"/>
                </a:cxn>
                <a:cxn ang="0">
                  <a:pos x="T4" y="T5"/>
                </a:cxn>
                <a:cxn ang="0">
                  <a:pos x="T6" y="T7"/>
                </a:cxn>
                <a:cxn ang="0">
                  <a:pos x="T8" y="T9"/>
                </a:cxn>
              </a:cxnLst>
              <a:rect l="0" t="0" r="r" b="b"/>
              <a:pathLst>
                <a:path w="314" h="531">
                  <a:moveTo>
                    <a:pt x="0" y="0"/>
                  </a:moveTo>
                  <a:lnTo>
                    <a:pt x="0" y="260"/>
                  </a:lnTo>
                  <a:lnTo>
                    <a:pt x="314" y="531"/>
                  </a:lnTo>
                  <a:lnTo>
                    <a:pt x="298" y="345"/>
                  </a:lnTo>
                  <a:lnTo>
                    <a:pt x="0" y="0"/>
                  </a:lnTo>
                  <a:close/>
                </a:path>
              </a:pathLst>
            </a:custGeom>
            <a:solidFill>
              <a:srgbClr val="D8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64" name="Freeform 1349">
              <a:extLst>
                <a:ext uri="{FF2B5EF4-FFF2-40B4-BE49-F238E27FC236}">
                  <a16:creationId xmlns:a16="http://schemas.microsoft.com/office/drawing/2014/main" id="{ADC67D86-C39A-49F2-8A38-BEFD2BCEF423}"/>
                </a:ext>
              </a:extLst>
            </p:cNvPr>
            <p:cNvSpPr>
              <a:spLocks/>
            </p:cNvSpPr>
            <p:nvPr userDrawn="1"/>
          </p:nvSpPr>
          <p:spPr bwMode="auto">
            <a:xfrm>
              <a:off x="1" y="3542"/>
              <a:ext cx="314" cy="531"/>
            </a:xfrm>
            <a:custGeom>
              <a:avLst/>
              <a:gdLst>
                <a:gd name="T0" fmla="*/ 0 w 314"/>
                <a:gd name="T1" fmla="*/ 0 h 531"/>
                <a:gd name="T2" fmla="*/ 0 w 314"/>
                <a:gd name="T3" fmla="*/ 260 h 531"/>
                <a:gd name="T4" fmla="*/ 314 w 314"/>
                <a:gd name="T5" fmla="*/ 531 h 531"/>
                <a:gd name="T6" fmla="*/ 298 w 314"/>
                <a:gd name="T7" fmla="*/ 345 h 531"/>
                <a:gd name="T8" fmla="*/ 0 w 314"/>
                <a:gd name="T9" fmla="*/ 0 h 531"/>
              </a:gdLst>
              <a:ahLst/>
              <a:cxnLst>
                <a:cxn ang="0">
                  <a:pos x="T0" y="T1"/>
                </a:cxn>
                <a:cxn ang="0">
                  <a:pos x="T2" y="T3"/>
                </a:cxn>
                <a:cxn ang="0">
                  <a:pos x="T4" y="T5"/>
                </a:cxn>
                <a:cxn ang="0">
                  <a:pos x="T6" y="T7"/>
                </a:cxn>
                <a:cxn ang="0">
                  <a:pos x="T8" y="T9"/>
                </a:cxn>
              </a:cxnLst>
              <a:rect l="0" t="0" r="r" b="b"/>
              <a:pathLst>
                <a:path w="314" h="531">
                  <a:moveTo>
                    <a:pt x="0" y="0"/>
                  </a:moveTo>
                  <a:lnTo>
                    <a:pt x="0" y="260"/>
                  </a:lnTo>
                  <a:lnTo>
                    <a:pt x="314" y="531"/>
                  </a:lnTo>
                  <a:lnTo>
                    <a:pt x="298" y="34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65" name="Freeform 1350">
              <a:extLst>
                <a:ext uri="{FF2B5EF4-FFF2-40B4-BE49-F238E27FC236}">
                  <a16:creationId xmlns:a16="http://schemas.microsoft.com/office/drawing/2014/main" id="{1F1581D2-236B-4626-9188-ED93D2BD85A0}"/>
                </a:ext>
              </a:extLst>
            </p:cNvPr>
            <p:cNvSpPr>
              <a:spLocks/>
            </p:cNvSpPr>
            <p:nvPr userDrawn="1"/>
          </p:nvSpPr>
          <p:spPr bwMode="auto">
            <a:xfrm>
              <a:off x="299" y="3887"/>
              <a:ext cx="201" cy="233"/>
            </a:xfrm>
            <a:custGeom>
              <a:avLst/>
              <a:gdLst>
                <a:gd name="T0" fmla="*/ 0 w 201"/>
                <a:gd name="T1" fmla="*/ 0 h 233"/>
                <a:gd name="T2" fmla="*/ 16 w 201"/>
                <a:gd name="T3" fmla="*/ 186 h 233"/>
                <a:gd name="T4" fmla="*/ 201 w 201"/>
                <a:gd name="T5" fmla="*/ 233 h 233"/>
                <a:gd name="T6" fmla="*/ 0 w 201"/>
                <a:gd name="T7" fmla="*/ 0 h 233"/>
              </a:gdLst>
              <a:ahLst/>
              <a:cxnLst>
                <a:cxn ang="0">
                  <a:pos x="T0" y="T1"/>
                </a:cxn>
                <a:cxn ang="0">
                  <a:pos x="T2" y="T3"/>
                </a:cxn>
                <a:cxn ang="0">
                  <a:pos x="T4" y="T5"/>
                </a:cxn>
                <a:cxn ang="0">
                  <a:pos x="T6" y="T7"/>
                </a:cxn>
              </a:cxnLst>
              <a:rect l="0" t="0" r="r" b="b"/>
              <a:pathLst>
                <a:path w="201" h="233">
                  <a:moveTo>
                    <a:pt x="0" y="0"/>
                  </a:moveTo>
                  <a:lnTo>
                    <a:pt x="16" y="186"/>
                  </a:lnTo>
                  <a:lnTo>
                    <a:pt x="201" y="233"/>
                  </a:lnTo>
                  <a:lnTo>
                    <a:pt x="0" y="0"/>
                  </a:lnTo>
                  <a:close/>
                </a:path>
              </a:pathLst>
            </a:custGeom>
            <a:solidFill>
              <a:srgbClr val="72B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66" name="Freeform 1351">
              <a:extLst>
                <a:ext uri="{FF2B5EF4-FFF2-40B4-BE49-F238E27FC236}">
                  <a16:creationId xmlns:a16="http://schemas.microsoft.com/office/drawing/2014/main" id="{29F2CDC6-B555-4094-819D-1DF569D98334}"/>
                </a:ext>
              </a:extLst>
            </p:cNvPr>
            <p:cNvSpPr>
              <a:spLocks/>
            </p:cNvSpPr>
            <p:nvPr userDrawn="1"/>
          </p:nvSpPr>
          <p:spPr bwMode="auto">
            <a:xfrm>
              <a:off x="299" y="3887"/>
              <a:ext cx="201" cy="233"/>
            </a:xfrm>
            <a:custGeom>
              <a:avLst/>
              <a:gdLst>
                <a:gd name="T0" fmla="*/ 0 w 201"/>
                <a:gd name="T1" fmla="*/ 0 h 233"/>
                <a:gd name="T2" fmla="*/ 16 w 201"/>
                <a:gd name="T3" fmla="*/ 186 h 233"/>
                <a:gd name="T4" fmla="*/ 201 w 201"/>
                <a:gd name="T5" fmla="*/ 233 h 233"/>
                <a:gd name="T6" fmla="*/ 0 w 201"/>
                <a:gd name="T7" fmla="*/ 0 h 233"/>
              </a:gdLst>
              <a:ahLst/>
              <a:cxnLst>
                <a:cxn ang="0">
                  <a:pos x="T0" y="T1"/>
                </a:cxn>
                <a:cxn ang="0">
                  <a:pos x="T2" y="T3"/>
                </a:cxn>
                <a:cxn ang="0">
                  <a:pos x="T4" y="T5"/>
                </a:cxn>
                <a:cxn ang="0">
                  <a:pos x="T6" y="T7"/>
                </a:cxn>
              </a:cxnLst>
              <a:rect l="0" t="0" r="r" b="b"/>
              <a:pathLst>
                <a:path w="201" h="233">
                  <a:moveTo>
                    <a:pt x="0" y="0"/>
                  </a:moveTo>
                  <a:lnTo>
                    <a:pt x="16" y="186"/>
                  </a:lnTo>
                  <a:lnTo>
                    <a:pt x="201" y="2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67" name="Freeform 1352">
              <a:extLst>
                <a:ext uri="{FF2B5EF4-FFF2-40B4-BE49-F238E27FC236}">
                  <a16:creationId xmlns:a16="http://schemas.microsoft.com/office/drawing/2014/main" id="{BE8A667D-B526-4093-BF2E-756125DEA129}"/>
                </a:ext>
              </a:extLst>
            </p:cNvPr>
            <p:cNvSpPr>
              <a:spLocks/>
            </p:cNvSpPr>
            <p:nvPr userDrawn="1"/>
          </p:nvSpPr>
          <p:spPr bwMode="auto">
            <a:xfrm>
              <a:off x="1" y="3802"/>
              <a:ext cx="314" cy="348"/>
            </a:xfrm>
            <a:custGeom>
              <a:avLst/>
              <a:gdLst>
                <a:gd name="T0" fmla="*/ 0 w 314"/>
                <a:gd name="T1" fmla="*/ 0 h 348"/>
                <a:gd name="T2" fmla="*/ 0 w 314"/>
                <a:gd name="T3" fmla="*/ 313 h 348"/>
                <a:gd name="T4" fmla="*/ 146 w 314"/>
                <a:gd name="T5" fmla="*/ 348 h 348"/>
                <a:gd name="T6" fmla="*/ 314 w 314"/>
                <a:gd name="T7" fmla="*/ 271 h 348"/>
                <a:gd name="T8" fmla="*/ 0 w 314"/>
                <a:gd name="T9" fmla="*/ 0 h 348"/>
              </a:gdLst>
              <a:ahLst/>
              <a:cxnLst>
                <a:cxn ang="0">
                  <a:pos x="T0" y="T1"/>
                </a:cxn>
                <a:cxn ang="0">
                  <a:pos x="T2" y="T3"/>
                </a:cxn>
                <a:cxn ang="0">
                  <a:pos x="T4" y="T5"/>
                </a:cxn>
                <a:cxn ang="0">
                  <a:pos x="T6" y="T7"/>
                </a:cxn>
                <a:cxn ang="0">
                  <a:pos x="T8" y="T9"/>
                </a:cxn>
              </a:cxnLst>
              <a:rect l="0" t="0" r="r" b="b"/>
              <a:pathLst>
                <a:path w="314" h="348">
                  <a:moveTo>
                    <a:pt x="0" y="0"/>
                  </a:moveTo>
                  <a:lnTo>
                    <a:pt x="0" y="313"/>
                  </a:lnTo>
                  <a:lnTo>
                    <a:pt x="146" y="348"/>
                  </a:lnTo>
                  <a:lnTo>
                    <a:pt x="314" y="271"/>
                  </a:lnTo>
                  <a:lnTo>
                    <a:pt x="0" y="0"/>
                  </a:lnTo>
                  <a:close/>
                </a:path>
              </a:pathLst>
            </a:custGeom>
            <a:solidFill>
              <a:srgbClr val="C3E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68" name="Freeform 1353">
              <a:extLst>
                <a:ext uri="{FF2B5EF4-FFF2-40B4-BE49-F238E27FC236}">
                  <a16:creationId xmlns:a16="http://schemas.microsoft.com/office/drawing/2014/main" id="{F77E4CD8-1682-4AC6-A0DB-2111F264F276}"/>
                </a:ext>
              </a:extLst>
            </p:cNvPr>
            <p:cNvSpPr>
              <a:spLocks/>
            </p:cNvSpPr>
            <p:nvPr userDrawn="1"/>
          </p:nvSpPr>
          <p:spPr bwMode="auto">
            <a:xfrm>
              <a:off x="1" y="3802"/>
              <a:ext cx="314" cy="348"/>
            </a:xfrm>
            <a:custGeom>
              <a:avLst/>
              <a:gdLst>
                <a:gd name="T0" fmla="*/ 0 w 314"/>
                <a:gd name="T1" fmla="*/ 0 h 348"/>
                <a:gd name="T2" fmla="*/ 0 w 314"/>
                <a:gd name="T3" fmla="*/ 313 h 348"/>
                <a:gd name="T4" fmla="*/ 146 w 314"/>
                <a:gd name="T5" fmla="*/ 348 h 348"/>
                <a:gd name="T6" fmla="*/ 314 w 314"/>
                <a:gd name="T7" fmla="*/ 271 h 348"/>
                <a:gd name="T8" fmla="*/ 0 w 314"/>
                <a:gd name="T9" fmla="*/ 0 h 348"/>
              </a:gdLst>
              <a:ahLst/>
              <a:cxnLst>
                <a:cxn ang="0">
                  <a:pos x="T0" y="T1"/>
                </a:cxn>
                <a:cxn ang="0">
                  <a:pos x="T2" y="T3"/>
                </a:cxn>
                <a:cxn ang="0">
                  <a:pos x="T4" y="T5"/>
                </a:cxn>
                <a:cxn ang="0">
                  <a:pos x="T6" y="T7"/>
                </a:cxn>
                <a:cxn ang="0">
                  <a:pos x="T8" y="T9"/>
                </a:cxn>
              </a:cxnLst>
              <a:rect l="0" t="0" r="r" b="b"/>
              <a:pathLst>
                <a:path w="314" h="348">
                  <a:moveTo>
                    <a:pt x="0" y="0"/>
                  </a:moveTo>
                  <a:lnTo>
                    <a:pt x="0" y="313"/>
                  </a:lnTo>
                  <a:lnTo>
                    <a:pt x="146" y="348"/>
                  </a:lnTo>
                  <a:lnTo>
                    <a:pt x="314" y="27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69" name="Freeform 1354">
              <a:extLst>
                <a:ext uri="{FF2B5EF4-FFF2-40B4-BE49-F238E27FC236}">
                  <a16:creationId xmlns:a16="http://schemas.microsoft.com/office/drawing/2014/main" id="{5A4F75AF-B6A0-4730-A9F7-D5CFD45D8F0F}"/>
                </a:ext>
              </a:extLst>
            </p:cNvPr>
            <p:cNvSpPr>
              <a:spLocks/>
            </p:cNvSpPr>
            <p:nvPr userDrawn="1"/>
          </p:nvSpPr>
          <p:spPr bwMode="auto">
            <a:xfrm>
              <a:off x="147" y="4073"/>
              <a:ext cx="168" cy="116"/>
            </a:xfrm>
            <a:custGeom>
              <a:avLst/>
              <a:gdLst>
                <a:gd name="T0" fmla="*/ 168 w 168"/>
                <a:gd name="T1" fmla="*/ 0 h 116"/>
                <a:gd name="T2" fmla="*/ 0 w 168"/>
                <a:gd name="T3" fmla="*/ 77 h 116"/>
                <a:gd name="T4" fmla="*/ 158 w 168"/>
                <a:gd name="T5" fmla="*/ 116 h 116"/>
                <a:gd name="T6" fmla="*/ 168 w 168"/>
                <a:gd name="T7" fmla="*/ 0 h 116"/>
              </a:gdLst>
              <a:ahLst/>
              <a:cxnLst>
                <a:cxn ang="0">
                  <a:pos x="T0" y="T1"/>
                </a:cxn>
                <a:cxn ang="0">
                  <a:pos x="T2" y="T3"/>
                </a:cxn>
                <a:cxn ang="0">
                  <a:pos x="T4" y="T5"/>
                </a:cxn>
                <a:cxn ang="0">
                  <a:pos x="T6" y="T7"/>
                </a:cxn>
              </a:cxnLst>
              <a:rect l="0" t="0" r="r" b="b"/>
              <a:pathLst>
                <a:path w="168" h="116">
                  <a:moveTo>
                    <a:pt x="168" y="0"/>
                  </a:moveTo>
                  <a:lnTo>
                    <a:pt x="0" y="77"/>
                  </a:lnTo>
                  <a:lnTo>
                    <a:pt x="158" y="116"/>
                  </a:lnTo>
                  <a:lnTo>
                    <a:pt x="168" y="0"/>
                  </a:lnTo>
                  <a:close/>
                </a:path>
              </a:pathLst>
            </a:custGeom>
            <a:solidFill>
              <a:srgbClr val="B5D9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70" name="Freeform 1355">
              <a:extLst>
                <a:ext uri="{FF2B5EF4-FFF2-40B4-BE49-F238E27FC236}">
                  <a16:creationId xmlns:a16="http://schemas.microsoft.com/office/drawing/2014/main" id="{3E760F23-6AE9-4A96-A945-62E5A8B51BBD}"/>
                </a:ext>
              </a:extLst>
            </p:cNvPr>
            <p:cNvSpPr>
              <a:spLocks/>
            </p:cNvSpPr>
            <p:nvPr userDrawn="1"/>
          </p:nvSpPr>
          <p:spPr bwMode="auto">
            <a:xfrm>
              <a:off x="147" y="4073"/>
              <a:ext cx="168" cy="116"/>
            </a:xfrm>
            <a:custGeom>
              <a:avLst/>
              <a:gdLst>
                <a:gd name="T0" fmla="*/ 168 w 168"/>
                <a:gd name="T1" fmla="*/ 0 h 116"/>
                <a:gd name="T2" fmla="*/ 0 w 168"/>
                <a:gd name="T3" fmla="*/ 77 h 116"/>
                <a:gd name="T4" fmla="*/ 158 w 168"/>
                <a:gd name="T5" fmla="*/ 116 h 116"/>
                <a:gd name="T6" fmla="*/ 168 w 168"/>
                <a:gd name="T7" fmla="*/ 0 h 116"/>
              </a:gdLst>
              <a:ahLst/>
              <a:cxnLst>
                <a:cxn ang="0">
                  <a:pos x="T0" y="T1"/>
                </a:cxn>
                <a:cxn ang="0">
                  <a:pos x="T2" y="T3"/>
                </a:cxn>
                <a:cxn ang="0">
                  <a:pos x="T4" y="T5"/>
                </a:cxn>
                <a:cxn ang="0">
                  <a:pos x="T6" y="T7"/>
                </a:cxn>
              </a:cxnLst>
              <a:rect l="0" t="0" r="r" b="b"/>
              <a:pathLst>
                <a:path w="168" h="116">
                  <a:moveTo>
                    <a:pt x="168" y="0"/>
                  </a:moveTo>
                  <a:lnTo>
                    <a:pt x="0" y="77"/>
                  </a:lnTo>
                  <a:lnTo>
                    <a:pt x="158" y="116"/>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71" name="Freeform 1356">
              <a:extLst>
                <a:ext uri="{FF2B5EF4-FFF2-40B4-BE49-F238E27FC236}">
                  <a16:creationId xmlns:a16="http://schemas.microsoft.com/office/drawing/2014/main" id="{43B193C1-0597-474A-866C-80C0184FFC05}"/>
                </a:ext>
              </a:extLst>
            </p:cNvPr>
            <p:cNvSpPr>
              <a:spLocks/>
            </p:cNvSpPr>
            <p:nvPr userDrawn="1"/>
          </p:nvSpPr>
          <p:spPr bwMode="auto">
            <a:xfrm>
              <a:off x="305" y="4073"/>
              <a:ext cx="124" cy="138"/>
            </a:xfrm>
            <a:custGeom>
              <a:avLst/>
              <a:gdLst>
                <a:gd name="T0" fmla="*/ 10 w 124"/>
                <a:gd name="T1" fmla="*/ 0 h 138"/>
                <a:gd name="T2" fmla="*/ 10 w 124"/>
                <a:gd name="T3" fmla="*/ 0 h 138"/>
                <a:gd name="T4" fmla="*/ 0 w 124"/>
                <a:gd name="T5" fmla="*/ 116 h 138"/>
                <a:gd name="T6" fmla="*/ 87 w 124"/>
                <a:gd name="T7" fmla="*/ 138 h 138"/>
                <a:gd name="T8" fmla="*/ 124 w 124"/>
                <a:gd name="T9" fmla="*/ 128 h 138"/>
                <a:gd name="T10" fmla="*/ 10 w 124"/>
                <a:gd name="T11" fmla="*/ 0 h 138"/>
              </a:gdLst>
              <a:ahLst/>
              <a:cxnLst>
                <a:cxn ang="0">
                  <a:pos x="T0" y="T1"/>
                </a:cxn>
                <a:cxn ang="0">
                  <a:pos x="T2" y="T3"/>
                </a:cxn>
                <a:cxn ang="0">
                  <a:pos x="T4" y="T5"/>
                </a:cxn>
                <a:cxn ang="0">
                  <a:pos x="T6" y="T7"/>
                </a:cxn>
                <a:cxn ang="0">
                  <a:pos x="T8" y="T9"/>
                </a:cxn>
                <a:cxn ang="0">
                  <a:pos x="T10" y="T11"/>
                </a:cxn>
              </a:cxnLst>
              <a:rect l="0" t="0" r="r" b="b"/>
              <a:pathLst>
                <a:path w="124" h="138">
                  <a:moveTo>
                    <a:pt x="10" y="0"/>
                  </a:moveTo>
                  <a:lnTo>
                    <a:pt x="10" y="0"/>
                  </a:lnTo>
                  <a:lnTo>
                    <a:pt x="0" y="116"/>
                  </a:lnTo>
                  <a:lnTo>
                    <a:pt x="87" y="138"/>
                  </a:lnTo>
                  <a:lnTo>
                    <a:pt x="124" y="128"/>
                  </a:lnTo>
                  <a:lnTo>
                    <a:pt x="10" y="0"/>
                  </a:lnTo>
                  <a:close/>
                </a:path>
              </a:pathLst>
            </a:custGeom>
            <a:solidFill>
              <a:srgbClr val="5BA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72" name="Freeform 1357">
              <a:extLst>
                <a:ext uri="{FF2B5EF4-FFF2-40B4-BE49-F238E27FC236}">
                  <a16:creationId xmlns:a16="http://schemas.microsoft.com/office/drawing/2014/main" id="{4C998762-5A94-4F68-942A-22E65CE8D437}"/>
                </a:ext>
              </a:extLst>
            </p:cNvPr>
            <p:cNvSpPr>
              <a:spLocks/>
            </p:cNvSpPr>
            <p:nvPr userDrawn="1"/>
          </p:nvSpPr>
          <p:spPr bwMode="auto">
            <a:xfrm>
              <a:off x="305" y="4073"/>
              <a:ext cx="124" cy="138"/>
            </a:xfrm>
            <a:custGeom>
              <a:avLst/>
              <a:gdLst>
                <a:gd name="T0" fmla="*/ 10 w 124"/>
                <a:gd name="T1" fmla="*/ 0 h 138"/>
                <a:gd name="T2" fmla="*/ 10 w 124"/>
                <a:gd name="T3" fmla="*/ 0 h 138"/>
                <a:gd name="T4" fmla="*/ 0 w 124"/>
                <a:gd name="T5" fmla="*/ 116 h 138"/>
                <a:gd name="T6" fmla="*/ 87 w 124"/>
                <a:gd name="T7" fmla="*/ 138 h 138"/>
                <a:gd name="T8" fmla="*/ 124 w 124"/>
                <a:gd name="T9" fmla="*/ 128 h 138"/>
                <a:gd name="T10" fmla="*/ 10 w 124"/>
                <a:gd name="T11" fmla="*/ 0 h 138"/>
              </a:gdLst>
              <a:ahLst/>
              <a:cxnLst>
                <a:cxn ang="0">
                  <a:pos x="T0" y="T1"/>
                </a:cxn>
                <a:cxn ang="0">
                  <a:pos x="T2" y="T3"/>
                </a:cxn>
                <a:cxn ang="0">
                  <a:pos x="T4" y="T5"/>
                </a:cxn>
                <a:cxn ang="0">
                  <a:pos x="T6" y="T7"/>
                </a:cxn>
                <a:cxn ang="0">
                  <a:pos x="T8" y="T9"/>
                </a:cxn>
                <a:cxn ang="0">
                  <a:pos x="T10" y="T11"/>
                </a:cxn>
              </a:cxnLst>
              <a:rect l="0" t="0" r="r" b="b"/>
              <a:pathLst>
                <a:path w="124" h="138">
                  <a:moveTo>
                    <a:pt x="10" y="0"/>
                  </a:moveTo>
                  <a:lnTo>
                    <a:pt x="10" y="0"/>
                  </a:lnTo>
                  <a:lnTo>
                    <a:pt x="0" y="116"/>
                  </a:lnTo>
                  <a:lnTo>
                    <a:pt x="87" y="138"/>
                  </a:lnTo>
                  <a:lnTo>
                    <a:pt x="124" y="128"/>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73" name="Freeform 1358">
              <a:extLst>
                <a:ext uri="{FF2B5EF4-FFF2-40B4-BE49-F238E27FC236}">
                  <a16:creationId xmlns:a16="http://schemas.microsoft.com/office/drawing/2014/main" id="{FFE244B6-4765-4E13-AC7E-134A3C26FB9A}"/>
                </a:ext>
              </a:extLst>
            </p:cNvPr>
            <p:cNvSpPr>
              <a:spLocks/>
            </p:cNvSpPr>
            <p:nvPr userDrawn="1"/>
          </p:nvSpPr>
          <p:spPr bwMode="auto">
            <a:xfrm>
              <a:off x="315" y="4073"/>
              <a:ext cx="204" cy="128"/>
            </a:xfrm>
            <a:custGeom>
              <a:avLst/>
              <a:gdLst>
                <a:gd name="T0" fmla="*/ 0 w 204"/>
                <a:gd name="T1" fmla="*/ 0 h 128"/>
                <a:gd name="T2" fmla="*/ 114 w 204"/>
                <a:gd name="T3" fmla="*/ 128 h 128"/>
                <a:gd name="T4" fmla="*/ 144 w 204"/>
                <a:gd name="T5" fmla="*/ 120 h 128"/>
                <a:gd name="T6" fmla="*/ 204 w 204"/>
                <a:gd name="T7" fmla="*/ 69 h 128"/>
                <a:gd name="T8" fmla="*/ 185 w 204"/>
                <a:gd name="T9" fmla="*/ 47 h 128"/>
                <a:gd name="T10" fmla="*/ 0 w 204"/>
                <a:gd name="T11" fmla="*/ 0 h 128"/>
              </a:gdLst>
              <a:ahLst/>
              <a:cxnLst>
                <a:cxn ang="0">
                  <a:pos x="T0" y="T1"/>
                </a:cxn>
                <a:cxn ang="0">
                  <a:pos x="T2" y="T3"/>
                </a:cxn>
                <a:cxn ang="0">
                  <a:pos x="T4" y="T5"/>
                </a:cxn>
                <a:cxn ang="0">
                  <a:pos x="T6" y="T7"/>
                </a:cxn>
                <a:cxn ang="0">
                  <a:pos x="T8" y="T9"/>
                </a:cxn>
                <a:cxn ang="0">
                  <a:pos x="T10" y="T11"/>
                </a:cxn>
              </a:cxnLst>
              <a:rect l="0" t="0" r="r" b="b"/>
              <a:pathLst>
                <a:path w="204" h="128">
                  <a:moveTo>
                    <a:pt x="0" y="0"/>
                  </a:moveTo>
                  <a:lnTo>
                    <a:pt x="114" y="128"/>
                  </a:lnTo>
                  <a:lnTo>
                    <a:pt x="144" y="120"/>
                  </a:lnTo>
                  <a:lnTo>
                    <a:pt x="204" y="69"/>
                  </a:lnTo>
                  <a:lnTo>
                    <a:pt x="185" y="47"/>
                  </a:lnTo>
                  <a:lnTo>
                    <a:pt x="0" y="0"/>
                  </a:lnTo>
                  <a:close/>
                </a:path>
              </a:pathLst>
            </a:custGeom>
            <a:solidFill>
              <a:srgbClr val="51A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74" name="Freeform 1359">
              <a:extLst>
                <a:ext uri="{FF2B5EF4-FFF2-40B4-BE49-F238E27FC236}">
                  <a16:creationId xmlns:a16="http://schemas.microsoft.com/office/drawing/2014/main" id="{DD43A8F1-24B1-463B-A139-C67FF5E49FC7}"/>
                </a:ext>
              </a:extLst>
            </p:cNvPr>
            <p:cNvSpPr>
              <a:spLocks/>
            </p:cNvSpPr>
            <p:nvPr userDrawn="1"/>
          </p:nvSpPr>
          <p:spPr bwMode="auto">
            <a:xfrm>
              <a:off x="315" y="4073"/>
              <a:ext cx="204" cy="128"/>
            </a:xfrm>
            <a:custGeom>
              <a:avLst/>
              <a:gdLst>
                <a:gd name="T0" fmla="*/ 0 w 204"/>
                <a:gd name="T1" fmla="*/ 0 h 128"/>
                <a:gd name="T2" fmla="*/ 114 w 204"/>
                <a:gd name="T3" fmla="*/ 128 h 128"/>
                <a:gd name="T4" fmla="*/ 144 w 204"/>
                <a:gd name="T5" fmla="*/ 120 h 128"/>
                <a:gd name="T6" fmla="*/ 204 w 204"/>
                <a:gd name="T7" fmla="*/ 69 h 128"/>
                <a:gd name="T8" fmla="*/ 185 w 204"/>
                <a:gd name="T9" fmla="*/ 47 h 128"/>
                <a:gd name="T10" fmla="*/ 0 w 204"/>
                <a:gd name="T11" fmla="*/ 0 h 128"/>
              </a:gdLst>
              <a:ahLst/>
              <a:cxnLst>
                <a:cxn ang="0">
                  <a:pos x="T0" y="T1"/>
                </a:cxn>
                <a:cxn ang="0">
                  <a:pos x="T2" y="T3"/>
                </a:cxn>
                <a:cxn ang="0">
                  <a:pos x="T4" y="T5"/>
                </a:cxn>
                <a:cxn ang="0">
                  <a:pos x="T6" y="T7"/>
                </a:cxn>
                <a:cxn ang="0">
                  <a:pos x="T8" y="T9"/>
                </a:cxn>
                <a:cxn ang="0">
                  <a:pos x="T10" y="T11"/>
                </a:cxn>
              </a:cxnLst>
              <a:rect l="0" t="0" r="r" b="b"/>
              <a:pathLst>
                <a:path w="204" h="128">
                  <a:moveTo>
                    <a:pt x="0" y="0"/>
                  </a:moveTo>
                  <a:lnTo>
                    <a:pt x="114" y="128"/>
                  </a:lnTo>
                  <a:lnTo>
                    <a:pt x="144" y="120"/>
                  </a:lnTo>
                  <a:lnTo>
                    <a:pt x="204" y="69"/>
                  </a:lnTo>
                  <a:lnTo>
                    <a:pt x="185" y="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75" name="Freeform 1360">
              <a:extLst>
                <a:ext uri="{FF2B5EF4-FFF2-40B4-BE49-F238E27FC236}">
                  <a16:creationId xmlns:a16="http://schemas.microsoft.com/office/drawing/2014/main" id="{6A80922A-8032-4A7E-808E-E19864BF992D}"/>
                </a:ext>
              </a:extLst>
            </p:cNvPr>
            <p:cNvSpPr>
              <a:spLocks/>
            </p:cNvSpPr>
            <p:nvPr userDrawn="1"/>
          </p:nvSpPr>
          <p:spPr bwMode="auto">
            <a:xfrm>
              <a:off x="459" y="4142"/>
              <a:ext cx="84" cy="51"/>
            </a:xfrm>
            <a:custGeom>
              <a:avLst/>
              <a:gdLst>
                <a:gd name="T0" fmla="*/ 60 w 84"/>
                <a:gd name="T1" fmla="*/ 0 h 51"/>
                <a:gd name="T2" fmla="*/ 0 w 84"/>
                <a:gd name="T3" fmla="*/ 51 h 51"/>
                <a:gd name="T4" fmla="*/ 84 w 84"/>
                <a:gd name="T5" fmla="*/ 28 h 51"/>
                <a:gd name="T6" fmla="*/ 60 w 84"/>
                <a:gd name="T7" fmla="*/ 0 h 51"/>
              </a:gdLst>
              <a:ahLst/>
              <a:cxnLst>
                <a:cxn ang="0">
                  <a:pos x="T0" y="T1"/>
                </a:cxn>
                <a:cxn ang="0">
                  <a:pos x="T2" y="T3"/>
                </a:cxn>
                <a:cxn ang="0">
                  <a:pos x="T4" y="T5"/>
                </a:cxn>
                <a:cxn ang="0">
                  <a:pos x="T6" y="T7"/>
                </a:cxn>
              </a:cxnLst>
              <a:rect l="0" t="0" r="r" b="b"/>
              <a:pathLst>
                <a:path w="84" h="51">
                  <a:moveTo>
                    <a:pt x="60" y="0"/>
                  </a:moveTo>
                  <a:lnTo>
                    <a:pt x="0" y="51"/>
                  </a:lnTo>
                  <a:lnTo>
                    <a:pt x="84" y="28"/>
                  </a:lnTo>
                  <a:lnTo>
                    <a:pt x="60" y="0"/>
                  </a:lnTo>
                  <a:close/>
                </a:path>
              </a:pathLst>
            </a:custGeom>
            <a:solidFill>
              <a:srgbClr val="408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76" name="Freeform 1361">
              <a:extLst>
                <a:ext uri="{FF2B5EF4-FFF2-40B4-BE49-F238E27FC236}">
                  <a16:creationId xmlns:a16="http://schemas.microsoft.com/office/drawing/2014/main" id="{7E6CB578-12DA-4513-9D76-C2BBD8AF2EE9}"/>
                </a:ext>
              </a:extLst>
            </p:cNvPr>
            <p:cNvSpPr>
              <a:spLocks/>
            </p:cNvSpPr>
            <p:nvPr userDrawn="1"/>
          </p:nvSpPr>
          <p:spPr bwMode="auto">
            <a:xfrm>
              <a:off x="459" y="4142"/>
              <a:ext cx="84" cy="51"/>
            </a:xfrm>
            <a:custGeom>
              <a:avLst/>
              <a:gdLst>
                <a:gd name="T0" fmla="*/ 60 w 84"/>
                <a:gd name="T1" fmla="*/ 0 h 51"/>
                <a:gd name="T2" fmla="*/ 0 w 84"/>
                <a:gd name="T3" fmla="*/ 51 h 51"/>
                <a:gd name="T4" fmla="*/ 84 w 84"/>
                <a:gd name="T5" fmla="*/ 28 h 51"/>
                <a:gd name="T6" fmla="*/ 60 w 84"/>
                <a:gd name="T7" fmla="*/ 0 h 51"/>
              </a:gdLst>
              <a:ahLst/>
              <a:cxnLst>
                <a:cxn ang="0">
                  <a:pos x="T0" y="T1"/>
                </a:cxn>
                <a:cxn ang="0">
                  <a:pos x="T2" y="T3"/>
                </a:cxn>
                <a:cxn ang="0">
                  <a:pos x="T4" y="T5"/>
                </a:cxn>
                <a:cxn ang="0">
                  <a:pos x="T6" y="T7"/>
                </a:cxn>
              </a:cxnLst>
              <a:rect l="0" t="0" r="r" b="b"/>
              <a:pathLst>
                <a:path w="84" h="51">
                  <a:moveTo>
                    <a:pt x="60" y="0"/>
                  </a:moveTo>
                  <a:lnTo>
                    <a:pt x="0" y="51"/>
                  </a:lnTo>
                  <a:lnTo>
                    <a:pt x="84" y="28"/>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77" name="Freeform 1362">
              <a:extLst>
                <a:ext uri="{FF2B5EF4-FFF2-40B4-BE49-F238E27FC236}">
                  <a16:creationId xmlns:a16="http://schemas.microsoft.com/office/drawing/2014/main" id="{B74A6DE9-F0B6-411C-AA4B-5F34FCDAC417}"/>
                </a:ext>
              </a:extLst>
            </p:cNvPr>
            <p:cNvSpPr>
              <a:spLocks/>
            </p:cNvSpPr>
            <p:nvPr userDrawn="1"/>
          </p:nvSpPr>
          <p:spPr bwMode="auto">
            <a:xfrm>
              <a:off x="1" y="4115"/>
              <a:ext cx="146" cy="46"/>
            </a:xfrm>
            <a:custGeom>
              <a:avLst/>
              <a:gdLst>
                <a:gd name="T0" fmla="*/ 0 w 146"/>
                <a:gd name="T1" fmla="*/ 0 h 46"/>
                <a:gd name="T2" fmla="*/ 0 w 146"/>
                <a:gd name="T3" fmla="*/ 7 h 46"/>
                <a:gd name="T4" fmla="*/ 121 w 146"/>
                <a:gd name="T5" fmla="*/ 46 h 46"/>
                <a:gd name="T6" fmla="*/ 146 w 146"/>
                <a:gd name="T7" fmla="*/ 35 h 46"/>
                <a:gd name="T8" fmla="*/ 0 w 146"/>
                <a:gd name="T9" fmla="*/ 0 h 46"/>
              </a:gdLst>
              <a:ahLst/>
              <a:cxnLst>
                <a:cxn ang="0">
                  <a:pos x="T0" y="T1"/>
                </a:cxn>
                <a:cxn ang="0">
                  <a:pos x="T2" y="T3"/>
                </a:cxn>
                <a:cxn ang="0">
                  <a:pos x="T4" y="T5"/>
                </a:cxn>
                <a:cxn ang="0">
                  <a:pos x="T6" y="T7"/>
                </a:cxn>
                <a:cxn ang="0">
                  <a:pos x="T8" y="T9"/>
                </a:cxn>
              </a:cxnLst>
              <a:rect l="0" t="0" r="r" b="b"/>
              <a:pathLst>
                <a:path w="146" h="46">
                  <a:moveTo>
                    <a:pt x="0" y="0"/>
                  </a:moveTo>
                  <a:lnTo>
                    <a:pt x="0" y="7"/>
                  </a:lnTo>
                  <a:lnTo>
                    <a:pt x="121" y="46"/>
                  </a:lnTo>
                  <a:lnTo>
                    <a:pt x="146" y="35"/>
                  </a:lnTo>
                  <a:lnTo>
                    <a:pt x="0" y="0"/>
                  </a:lnTo>
                  <a:close/>
                </a:path>
              </a:pathLst>
            </a:custGeom>
            <a:solidFill>
              <a:srgbClr val="80B4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78" name="Freeform 1363">
              <a:extLst>
                <a:ext uri="{FF2B5EF4-FFF2-40B4-BE49-F238E27FC236}">
                  <a16:creationId xmlns:a16="http://schemas.microsoft.com/office/drawing/2014/main" id="{48EDEA89-1C33-417A-BADD-9114E37378C3}"/>
                </a:ext>
              </a:extLst>
            </p:cNvPr>
            <p:cNvSpPr>
              <a:spLocks/>
            </p:cNvSpPr>
            <p:nvPr userDrawn="1"/>
          </p:nvSpPr>
          <p:spPr bwMode="auto">
            <a:xfrm>
              <a:off x="1" y="4115"/>
              <a:ext cx="146" cy="46"/>
            </a:xfrm>
            <a:custGeom>
              <a:avLst/>
              <a:gdLst>
                <a:gd name="T0" fmla="*/ 0 w 146"/>
                <a:gd name="T1" fmla="*/ 0 h 46"/>
                <a:gd name="T2" fmla="*/ 0 w 146"/>
                <a:gd name="T3" fmla="*/ 7 h 46"/>
                <a:gd name="T4" fmla="*/ 121 w 146"/>
                <a:gd name="T5" fmla="*/ 46 h 46"/>
                <a:gd name="T6" fmla="*/ 146 w 146"/>
                <a:gd name="T7" fmla="*/ 35 h 46"/>
                <a:gd name="T8" fmla="*/ 0 w 146"/>
                <a:gd name="T9" fmla="*/ 0 h 46"/>
              </a:gdLst>
              <a:ahLst/>
              <a:cxnLst>
                <a:cxn ang="0">
                  <a:pos x="T0" y="T1"/>
                </a:cxn>
                <a:cxn ang="0">
                  <a:pos x="T2" y="T3"/>
                </a:cxn>
                <a:cxn ang="0">
                  <a:pos x="T4" y="T5"/>
                </a:cxn>
                <a:cxn ang="0">
                  <a:pos x="T6" y="T7"/>
                </a:cxn>
                <a:cxn ang="0">
                  <a:pos x="T8" y="T9"/>
                </a:cxn>
              </a:cxnLst>
              <a:rect l="0" t="0" r="r" b="b"/>
              <a:pathLst>
                <a:path w="146" h="46">
                  <a:moveTo>
                    <a:pt x="0" y="0"/>
                  </a:moveTo>
                  <a:lnTo>
                    <a:pt x="0" y="7"/>
                  </a:lnTo>
                  <a:lnTo>
                    <a:pt x="121" y="46"/>
                  </a:lnTo>
                  <a:lnTo>
                    <a:pt x="146" y="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79" name="Freeform 1364">
              <a:extLst>
                <a:ext uri="{FF2B5EF4-FFF2-40B4-BE49-F238E27FC236}">
                  <a16:creationId xmlns:a16="http://schemas.microsoft.com/office/drawing/2014/main" id="{E22A80A1-DD9C-42A0-8937-4B4D4DA1E3D3}"/>
                </a:ext>
              </a:extLst>
            </p:cNvPr>
            <p:cNvSpPr>
              <a:spLocks/>
            </p:cNvSpPr>
            <p:nvPr userDrawn="1"/>
          </p:nvSpPr>
          <p:spPr bwMode="auto">
            <a:xfrm>
              <a:off x="122" y="4150"/>
              <a:ext cx="183" cy="70"/>
            </a:xfrm>
            <a:custGeom>
              <a:avLst/>
              <a:gdLst>
                <a:gd name="T0" fmla="*/ 25 w 183"/>
                <a:gd name="T1" fmla="*/ 0 h 70"/>
                <a:gd name="T2" fmla="*/ 0 w 183"/>
                <a:gd name="T3" fmla="*/ 11 h 70"/>
                <a:gd name="T4" fmla="*/ 180 w 183"/>
                <a:gd name="T5" fmla="*/ 70 h 70"/>
                <a:gd name="T6" fmla="*/ 183 w 183"/>
                <a:gd name="T7" fmla="*/ 39 h 70"/>
                <a:gd name="T8" fmla="*/ 25 w 183"/>
                <a:gd name="T9" fmla="*/ 0 h 70"/>
              </a:gdLst>
              <a:ahLst/>
              <a:cxnLst>
                <a:cxn ang="0">
                  <a:pos x="T0" y="T1"/>
                </a:cxn>
                <a:cxn ang="0">
                  <a:pos x="T2" y="T3"/>
                </a:cxn>
                <a:cxn ang="0">
                  <a:pos x="T4" y="T5"/>
                </a:cxn>
                <a:cxn ang="0">
                  <a:pos x="T6" y="T7"/>
                </a:cxn>
                <a:cxn ang="0">
                  <a:pos x="T8" y="T9"/>
                </a:cxn>
              </a:cxnLst>
              <a:rect l="0" t="0" r="r" b="b"/>
              <a:pathLst>
                <a:path w="183" h="70">
                  <a:moveTo>
                    <a:pt x="25" y="0"/>
                  </a:moveTo>
                  <a:lnTo>
                    <a:pt x="0" y="11"/>
                  </a:lnTo>
                  <a:lnTo>
                    <a:pt x="180" y="70"/>
                  </a:lnTo>
                  <a:lnTo>
                    <a:pt x="183" y="39"/>
                  </a:lnTo>
                  <a:lnTo>
                    <a:pt x="25" y="0"/>
                  </a:lnTo>
                  <a:close/>
                </a:path>
              </a:pathLst>
            </a:custGeom>
            <a:solidFill>
              <a:srgbClr val="79AD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80" name="Freeform 1365">
              <a:extLst>
                <a:ext uri="{FF2B5EF4-FFF2-40B4-BE49-F238E27FC236}">
                  <a16:creationId xmlns:a16="http://schemas.microsoft.com/office/drawing/2014/main" id="{66DBB2F9-EAFF-478B-B2FB-A6DFEDD85888}"/>
                </a:ext>
              </a:extLst>
            </p:cNvPr>
            <p:cNvSpPr>
              <a:spLocks/>
            </p:cNvSpPr>
            <p:nvPr userDrawn="1"/>
          </p:nvSpPr>
          <p:spPr bwMode="auto">
            <a:xfrm>
              <a:off x="122" y="4150"/>
              <a:ext cx="183" cy="70"/>
            </a:xfrm>
            <a:custGeom>
              <a:avLst/>
              <a:gdLst>
                <a:gd name="T0" fmla="*/ 25 w 183"/>
                <a:gd name="T1" fmla="*/ 0 h 70"/>
                <a:gd name="T2" fmla="*/ 0 w 183"/>
                <a:gd name="T3" fmla="*/ 11 h 70"/>
                <a:gd name="T4" fmla="*/ 180 w 183"/>
                <a:gd name="T5" fmla="*/ 70 h 70"/>
                <a:gd name="T6" fmla="*/ 183 w 183"/>
                <a:gd name="T7" fmla="*/ 39 h 70"/>
                <a:gd name="T8" fmla="*/ 25 w 183"/>
                <a:gd name="T9" fmla="*/ 0 h 70"/>
              </a:gdLst>
              <a:ahLst/>
              <a:cxnLst>
                <a:cxn ang="0">
                  <a:pos x="T0" y="T1"/>
                </a:cxn>
                <a:cxn ang="0">
                  <a:pos x="T2" y="T3"/>
                </a:cxn>
                <a:cxn ang="0">
                  <a:pos x="T4" y="T5"/>
                </a:cxn>
                <a:cxn ang="0">
                  <a:pos x="T6" y="T7"/>
                </a:cxn>
                <a:cxn ang="0">
                  <a:pos x="T8" y="T9"/>
                </a:cxn>
              </a:cxnLst>
              <a:rect l="0" t="0" r="r" b="b"/>
              <a:pathLst>
                <a:path w="183" h="70">
                  <a:moveTo>
                    <a:pt x="25" y="0"/>
                  </a:moveTo>
                  <a:lnTo>
                    <a:pt x="0" y="11"/>
                  </a:lnTo>
                  <a:lnTo>
                    <a:pt x="180" y="70"/>
                  </a:lnTo>
                  <a:lnTo>
                    <a:pt x="183" y="39"/>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81" name="Freeform 1366">
              <a:extLst>
                <a:ext uri="{FF2B5EF4-FFF2-40B4-BE49-F238E27FC236}">
                  <a16:creationId xmlns:a16="http://schemas.microsoft.com/office/drawing/2014/main" id="{DD6981B6-1967-4B99-9B89-641D3D772910}"/>
                </a:ext>
              </a:extLst>
            </p:cNvPr>
            <p:cNvSpPr>
              <a:spLocks/>
            </p:cNvSpPr>
            <p:nvPr userDrawn="1"/>
          </p:nvSpPr>
          <p:spPr bwMode="auto">
            <a:xfrm>
              <a:off x="295" y="4189"/>
              <a:ext cx="97" cy="113"/>
            </a:xfrm>
            <a:custGeom>
              <a:avLst/>
              <a:gdLst>
                <a:gd name="T0" fmla="*/ 10 w 97"/>
                <a:gd name="T1" fmla="*/ 0 h 113"/>
                <a:gd name="T2" fmla="*/ 7 w 97"/>
                <a:gd name="T3" fmla="*/ 31 h 113"/>
                <a:gd name="T4" fmla="*/ 32 w 97"/>
                <a:gd name="T5" fmla="*/ 39 h 113"/>
                <a:gd name="T6" fmla="*/ 0 w 97"/>
                <a:gd name="T7" fmla="*/ 113 h 113"/>
                <a:gd name="T8" fmla="*/ 32 w 97"/>
                <a:gd name="T9" fmla="*/ 39 h 113"/>
                <a:gd name="T10" fmla="*/ 93 w 97"/>
                <a:gd name="T11" fmla="*/ 55 h 113"/>
                <a:gd name="T12" fmla="*/ 32 w 97"/>
                <a:gd name="T13" fmla="*/ 39 h 113"/>
                <a:gd name="T14" fmla="*/ 97 w 97"/>
                <a:gd name="T15" fmla="*/ 22 h 113"/>
                <a:gd name="T16" fmla="*/ 10 w 97"/>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13">
                  <a:moveTo>
                    <a:pt x="10" y="0"/>
                  </a:moveTo>
                  <a:lnTo>
                    <a:pt x="7" y="31"/>
                  </a:lnTo>
                  <a:lnTo>
                    <a:pt x="32" y="39"/>
                  </a:lnTo>
                  <a:lnTo>
                    <a:pt x="0" y="113"/>
                  </a:lnTo>
                  <a:lnTo>
                    <a:pt x="32" y="39"/>
                  </a:lnTo>
                  <a:lnTo>
                    <a:pt x="93" y="55"/>
                  </a:lnTo>
                  <a:lnTo>
                    <a:pt x="32" y="39"/>
                  </a:lnTo>
                  <a:lnTo>
                    <a:pt x="97" y="22"/>
                  </a:lnTo>
                  <a:lnTo>
                    <a:pt x="10" y="0"/>
                  </a:lnTo>
                  <a:close/>
                </a:path>
              </a:pathLst>
            </a:custGeom>
            <a:solidFill>
              <a:srgbClr val="498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82" name="Freeform 1367">
              <a:extLst>
                <a:ext uri="{FF2B5EF4-FFF2-40B4-BE49-F238E27FC236}">
                  <a16:creationId xmlns:a16="http://schemas.microsoft.com/office/drawing/2014/main" id="{7E440C71-2FDA-4736-8E5A-9B10A03E5F06}"/>
                </a:ext>
              </a:extLst>
            </p:cNvPr>
            <p:cNvSpPr>
              <a:spLocks/>
            </p:cNvSpPr>
            <p:nvPr userDrawn="1"/>
          </p:nvSpPr>
          <p:spPr bwMode="auto">
            <a:xfrm>
              <a:off x="295" y="4189"/>
              <a:ext cx="97" cy="113"/>
            </a:xfrm>
            <a:custGeom>
              <a:avLst/>
              <a:gdLst>
                <a:gd name="T0" fmla="*/ 10 w 97"/>
                <a:gd name="T1" fmla="*/ 0 h 113"/>
                <a:gd name="T2" fmla="*/ 7 w 97"/>
                <a:gd name="T3" fmla="*/ 31 h 113"/>
                <a:gd name="T4" fmla="*/ 32 w 97"/>
                <a:gd name="T5" fmla="*/ 39 h 113"/>
                <a:gd name="T6" fmla="*/ 0 w 97"/>
                <a:gd name="T7" fmla="*/ 113 h 113"/>
                <a:gd name="T8" fmla="*/ 32 w 97"/>
                <a:gd name="T9" fmla="*/ 39 h 113"/>
                <a:gd name="T10" fmla="*/ 93 w 97"/>
                <a:gd name="T11" fmla="*/ 55 h 113"/>
                <a:gd name="T12" fmla="*/ 32 w 97"/>
                <a:gd name="T13" fmla="*/ 39 h 113"/>
                <a:gd name="T14" fmla="*/ 97 w 97"/>
                <a:gd name="T15" fmla="*/ 22 h 113"/>
                <a:gd name="T16" fmla="*/ 10 w 97"/>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13">
                  <a:moveTo>
                    <a:pt x="10" y="0"/>
                  </a:moveTo>
                  <a:lnTo>
                    <a:pt x="7" y="31"/>
                  </a:lnTo>
                  <a:lnTo>
                    <a:pt x="32" y="39"/>
                  </a:lnTo>
                  <a:lnTo>
                    <a:pt x="0" y="113"/>
                  </a:lnTo>
                  <a:lnTo>
                    <a:pt x="32" y="39"/>
                  </a:lnTo>
                  <a:lnTo>
                    <a:pt x="93" y="55"/>
                  </a:lnTo>
                  <a:lnTo>
                    <a:pt x="32" y="39"/>
                  </a:lnTo>
                  <a:lnTo>
                    <a:pt x="97" y="2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83" name="Freeform 1368">
              <a:extLst>
                <a:ext uri="{FF2B5EF4-FFF2-40B4-BE49-F238E27FC236}">
                  <a16:creationId xmlns:a16="http://schemas.microsoft.com/office/drawing/2014/main" id="{9D9B5C88-F500-42EA-A8A7-297BC60432C2}"/>
                </a:ext>
              </a:extLst>
            </p:cNvPr>
            <p:cNvSpPr>
              <a:spLocks/>
            </p:cNvSpPr>
            <p:nvPr userDrawn="1"/>
          </p:nvSpPr>
          <p:spPr bwMode="auto">
            <a:xfrm>
              <a:off x="1524" y="4218"/>
              <a:ext cx="59" cy="56"/>
            </a:xfrm>
            <a:custGeom>
              <a:avLst/>
              <a:gdLst>
                <a:gd name="T0" fmla="*/ 22 w 59"/>
                <a:gd name="T1" fmla="*/ 0 h 56"/>
                <a:gd name="T2" fmla="*/ 18 w 59"/>
                <a:gd name="T3" fmla="*/ 11 h 56"/>
                <a:gd name="T4" fmla="*/ 0 w 59"/>
                <a:gd name="T5" fmla="*/ 56 h 56"/>
                <a:gd name="T6" fmla="*/ 59 w 59"/>
                <a:gd name="T7" fmla="*/ 46 h 56"/>
                <a:gd name="T8" fmla="*/ 22 w 59"/>
                <a:gd name="T9" fmla="*/ 0 h 56"/>
              </a:gdLst>
              <a:ahLst/>
              <a:cxnLst>
                <a:cxn ang="0">
                  <a:pos x="T0" y="T1"/>
                </a:cxn>
                <a:cxn ang="0">
                  <a:pos x="T2" y="T3"/>
                </a:cxn>
                <a:cxn ang="0">
                  <a:pos x="T4" y="T5"/>
                </a:cxn>
                <a:cxn ang="0">
                  <a:pos x="T6" y="T7"/>
                </a:cxn>
                <a:cxn ang="0">
                  <a:pos x="T8" y="T9"/>
                </a:cxn>
              </a:cxnLst>
              <a:rect l="0" t="0" r="r" b="b"/>
              <a:pathLst>
                <a:path w="59" h="56">
                  <a:moveTo>
                    <a:pt x="22" y="0"/>
                  </a:moveTo>
                  <a:lnTo>
                    <a:pt x="18" y="11"/>
                  </a:lnTo>
                  <a:lnTo>
                    <a:pt x="0" y="56"/>
                  </a:lnTo>
                  <a:lnTo>
                    <a:pt x="59" y="46"/>
                  </a:lnTo>
                  <a:lnTo>
                    <a:pt x="22" y="0"/>
                  </a:lnTo>
                  <a:close/>
                </a:path>
              </a:pathLst>
            </a:custGeom>
            <a:solidFill>
              <a:srgbClr val="498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84" name="Freeform 1369">
              <a:extLst>
                <a:ext uri="{FF2B5EF4-FFF2-40B4-BE49-F238E27FC236}">
                  <a16:creationId xmlns:a16="http://schemas.microsoft.com/office/drawing/2014/main" id="{5F8F291B-784B-4948-9DC9-265A06EB0B32}"/>
                </a:ext>
              </a:extLst>
            </p:cNvPr>
            <p:cNvSpPr>
              <a:spLocks/>
            </p:cNvSpPr>
            <p:nvPr userDrawn="1"/>
          </p:nvSpPr>
          <p:spPr bwMode="auto">
            <a:xfrm>
              <a:off x="1524" y="4218"/>
              <a:ext cx="59" cy="56"/>
            </a:xfrm>
            <a:custGeom>
              <a:avLst/>
              <a:gdLst>
                <a:gd name="T0" fmla="*/ 22 w 59"/>
                <a:gd name="T1" fmla="*/ 0 h 56"/>
                <a:gd name="T2" fmla="*/ 18 w 59"/>
                <a:gd name="T3" fmla="*/ 11 h 56"/>
                <a:gd name="T4" fmla="*/ 0 w 59"/>
                <a:gd name="T5" fmla="*/ 56 h 56"/>
                <a:gd name="T6" fmla="*/ 59 w 59"/>
                <a:gd name="T7" fmla="*/ 46 h 56"/>
                <a:gd name="T8" fmla="*/ 22 w 59"/>
                <a:gd name="T9" fmla="*/ 0 h 56"/>
              </a:gdLst>
              <a:ahLst/>
              <a:cxnLst>
                <a:cxn ang="0">
                  <a:pos x="T0" y="T1"/>
                </a:cxn>
                <a:cxn ang="0">
                  <a:pos x="T2" y="T3"/>
                </a:cxn>
                <a:cxn ang="0">
                  <a:pos x="T4" y="T5"/>
                </a:cxn>
                <a:cxn ang="0">
                  <a:pos x="T6" y="T7"/>
                </a:cxn>
                <a:cxn ang="0">
                  <a:pos x="T8" y="T9"/>
                </a:cxn>
              </a:cxnLst>
              <a:rect l="0" t="0" r="r" b="b"/>
              <a:pathLst>
                <a:path w="59" h="56">
                  <a:moveTo>
                    <a:pt x="22" y="0"/>
                  </a:moveTo>
                  <a:lnTo>
                    <a:pt x="18" y="11"/>
                  </a:lnTo>
                  <a:lnTo>
                    <a:pt x="0" y="56"/>
                  </a:lnTo>
                  <a:lnTo>
                    <a:pt x="59" y="46"/>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85" name="Freeform 1370">
              <a:extLst>
                <a:ext uri="{FF2B5EF4-FFF2-40B4-BE49-F238E27FC236}">
                  <a16:creationId xmlns:a16="http://schemas.microsoft.com/office/drawing/2014/main" id="{8890E07B-07A1-4EBE-8932-8764B1002632}"/>
                </a:ext>
              </a:extLst>
            </p:cNvPr>
            <p:cNvSpPr>
              <a:spLocks/>
            </p:cNvSpPr>
            <p:nvPr userDrawn="1"/>
          </p:nvSpPr>
          <p:spPr bwMode="auto">
            <a:xfrm>
              <a:off x="1514" y="4264"/>
              <a:ext cx="124" cy="68"/>
            </a:xfrm>
            <a:custGeom>
              <a:avLst/>
              <a:gdLst>
                <a:gd name="T0" fmla="*/ 69 w 124"/>
                <a:gd name="T1" fmla="*/ 0 h 68"/>
                <a:gd name="T2" fmla="*/ 10 w 124"/>
                <a:gd name="T3" fmla="*/ 10 h 68"/>
                <a:gd name="T4" fmla="*/ 2 w 124"/>
                <a:gd name="T5" fmla="*/ 32 h 68"/>
                <a:gd name="T6" fmla="*/ 0 w 124"/>
                <a:gd name="T7" fmla="*/ 68 h 68"/>
                <a:gd name="T8" fmla="*/ 124 w 124"/>
                <a:gd name="T9" fmla="*/ 68 h 68"/>
                <a:gd name="T10" fmla="*/ 69 w 124"/>
                <a:gd name="T11" fmla="*/ 0 h 68"/>
              </a:gdLst>
              <a:ahLst/>
              <a:cxnLst>
                <a:cxn ang="0">
                  <a:pos x="T0" y="T1"/>
                </a:cxn>
                <a:cxn ang="0">
                  <a:pos x="T2" y="T3"/>
                </a:cxn>
                <a:cxn ang="0">
                  <a:pos x="T4" y="T5"/>
                </a:cxn>
                <a:cxn ang="0">
                  <a:pos x="T6" y="T7"/>
                </a:cxn>
                <a:cxn ang="0">
                  <a:pos x="T8" y="T9"/>
                </a:cxn>
                <a:cxn ang="0">
                  <a:pos x="T10" y="T11"/>
                </a:cxn>
              </a:cxnLst>
              <a:rect l="0" t="0" r="r" b="b"/>
              <a:pathLst>
                <a:path w="124" h="68">
                  <a:moveTo>
                    <a:pt x="69" y="0"/>
                  </a:moveTo>
                  <a:lnTo>
                    <a:pt x="10" y="10"/>
                  </a:lnTo>
                  <a:lnTo>
                    <a:pt x="2" y="32"/>
                  </a:lnTo>
                  <a:lnTo>
                    <a:pt x="0" y="68"/>
                  </a:lnTo>
                  <a:lnTo>
                    <a:pt x="124" y="68"/>
                  </a:lnTo>
                  <a:lnTo>
                    <a:pt x="69" y="0"/>
                  </a:lnTo>
                  <a:close/>
                </a:path>
              </a:pathLst>
            </a:custGeom>
            <a:solidFill>
              <a:srgbClr val="498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86" name="Freeform 1371">
              <a:extLst>
                <a:ext uri="{FF2B5EF4-FFF2-40B4-BE49-F238E27FC236}">
                  <a16:creationId xmlns:a16="http://schemas.microsoft.com/office/drawing/2014/main" id="{CA64E68C-3133-4BB4-BF91-9792577B51E9}"/>
                </a:ext>
              </a:extLst>
            </p:cNvPr>
            <p:cNvSpPr>
              <a:spLocks/>
            </p:cNvSpPr>
            <p:nvPr userDrawn="1"/>
          </p:nvSpPr>
          <p:spPr bwMode="auto">
            <a:xfrm>
              <a:off x="1514" y="4264"/>
              <a:ext cx="124" cy="68"/>
            </a:xfrm>
            <a:custGeom>
              <a:avLst/>
              <a:gdLst>
                <a:gd name="T0" fmla="*/ 69 w 124"/>
                <a:gd name="T1" fmla="*/ 0 h 68"/>
                <a:gd name="T2" fmla="*/ 10 w 124"/>
                <a:gd name="T3" fmla="*/ 10 h 68"/>
                <a:gd name="T4" fmla="*/ 2 w 124"/>
                <a:gd name="T5" fmla="*/ 32 h 68"/>
                <a:gd name="T6" fmla="*/ 0 w 124"/>
                <a:gd name="T7" fmla="*/ 68 h 68"/>
                <a:gd name="T8" fmla="*/ 124 w 124"/>
                <a:gd name="T9" fmla="*/ 68 h 68"/>
                <a:gd name="T10" fmla="*/ 69 w 124"/>
                <a:gd name="T11" fmla="*/ 0 h 68"/>
              </a:gdLst>
              <a:ahLst/>
              <a:cxnLst>
                <a:cxn ang="0">
                  <a:pos x="T0" y="T1"/>
                </a:cxn>
                <a:cxn ang="0">
                  <a:pos x="T2" y="T3"/>
                </a:cxn>
                <a:cxn ang="0">
                  <a:pos x="T4" y="T5"/>
                </a:cxn>
                <a:cxn ang="0">
                  <a:pos x="T6" y="T7"/>
                </a:cxn>
                <a:cxn ang="0">
                  <a:pos x="T8" y="T9"/>
                </a:cxn>
                <a:cxn ang="0">
                  <a:pos x="T10" y="T11"/>
                </a:cxn>
              </a:cxnLst>
              <a:rect l="0" t="0" r="r" b="b"/>
              <a:pathLst>
                <a:path w="124" h="68">
                  <a:moveTo>
                    <a:pt x="69" y="0"/>
                  </a:moveTo>
                  <a:lnTo>
                    <a:pt x="10" y="10"/>
                  </a:lnTo>
                  <a:lnTo>
                    <a:pt x="2" y="32"/>
                  </a:lnTo>
                  <a:lnTo>
                    <a:pt x="0" y="68"/>
                  </a:lnTo>
                  <a:lnTo>
                    <a:pt x="124" y="68"/>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87" name="Freeform 1372">
              <a:extLst>
                <a:ext uri="{FF2B5EF4-FFF2-40B4-BE49-F238E27FC236}">
                  <a16:creationId xmlns:a16="http://schemas.microsoft.com/office/drawing/2014/main" id="{E3767449-AB78-4E22-83B4-C2D3C8812BA9}"/>
                </a:ext>
              </a:extLst>
            </p:cNvPr>
            <p:cNvSpPr>
              <a:spLocks/>
            </p:cNvSpPr>
            <p:nvPr userDrawn="1"/>
          </p:nvSpPr>
          <p:spPr bwMode="auto">
            <a:xfrm>
              <a:off x="1503" y="4296"/>
              <a:ext cx="13" cy="36"/>
            </a:xfrm>
            <a:custGeom>
              <a:avLst/>
              <a:gdLst>
                <a:gd name="T0" fmla="*/ 13 w 13"/>
                <a:gd name="T1" fmla="*/ 0 h 36"/>
                <a:gd name="T2" fmla="*/ 0 w 13"/>
                <a:gd name="T3" fmla="*/ 36 h 36"/>
                <a:gd name="T4" fmla="*/ 11 w 13"/>
                <a:gd name="T5" fmla="*/ 36 h 36"/>
                <a:gd name="T6" fmla="*/ 13 w 13"/>
                <a:gd name="T7" fmla="*/ 0 h 36"/>
              </a:gdLst>
              <a:ahLst/>
              <a:cxnLst>
                <a:cxn ang="0">
                  <a:pos x="T0" y="T1"/>
                </a:cxn>
                <a:cxn ang="0">
                  <a:pos x="T2" y="T3"/>
                </a:cxn>
                <a:cxn ang="0">
                  <a:pos x="T4" y="T5"/>
                </a:cxn>
                <a:cxn ang="0">
                  <a:pos x="T6" y="T7"/>
                </a:cxn>
              </a:cxnLst>
              <a:rect l="0" t="0" r="r" b="b"/>
              <a:pathLst>
                <a:path w="13" h="36">
                  <a:moveTo>
                    <a:pt x="13" y="0"/>
                  </a:moveTo>
                  <a:lnTo>
                    <a:pt x="0" y="36"/>
                  </a:lnTo>
                  <a:lnTo>
                    <a:pt x="11" y="36"/>
                  </a:lnTo>
                  <a:lnTo>
                    <a:pt x="13" y="0"/>
                  </a:lnTo>
                  <a:close/>
                </a:path>
              </a:pathLst>
            </a:custGeom>
            <a:solidFill>
              <a:srgbClr val="408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88" name="Freeform 1373">
              <a:extLst>
                <a:ext uri="{FF2B5EF4-FFF2-40B4-BE49-F238E27FC236}">
                  <a16:creationId xmlns:a16="http://schemas.microsoft.com/office/drawing/2014/main" id="{FDC2F87C-D3CE-4864-AEF6-030732A90908}"/>
                </a:ext>
              </a:extLst>
            </p:cNvPr>
            <p:cNvSpPr>
              <a:spLocks/>
            </p:cNvSpPr>
            <p:nvPr userDrawn="1"/>
          </p:nvSpPr>
          <p:spPr bwMode="auto">
            <a:xfrm>
              <a:off x="1503" y="4296"/>
              <a:ext cx="13" cy="36"/>
            </a:xfrm>
            <a:custGeom>
              <a:avLst/>
              <a:gdLst>
                <a:gd name="T0" fmla="*/ 13 w 13"/>
                <a:gd name="T1" fmla="*/ 0 h 36"/>
                <a:gd name="T2" fmla="*/ 0 w 13"/>
                <a:gd name="T3" fmla="*/ 36 h 36"/>
                <a:gd name="T4" fmla="*/ 11 w 13"/>
                <a:gd name="T5" fmla="*/ 36 h 36"/>
                <a:gd name="T6" fmla="*/ 13 w 13"/>
                <a:gd name="T7" fmla="*/ 0 h 36"/>
              </a:gdLst>
              <a:ahLst/>
              <a:cxnLst>
                <a:cxn ang="0">
                  <a:pos x="T0" y="T1"/>
                </a:cxn>
                <a:cxn ang="0">
                  <a:pos x="T2" y="T3"/>
                </a:cxn>
                <a:cxn ang="0">
                  <a:pos x="T4" y="T5"/>
                </a:cxn>
                <a:cxn ang="0">
                  <a:pos x="T6" y="T7"/>
                </a:cxn>
              </a:cxnLst>
              <a:rect l="0" t="0" r="r" b="b"/>
              <a:pathLst>
                <a:path w="13" h="36">
                  <a:moveTo>
                    <a:pt x="13" y="0"/>
                  </a:moveTo>
                  <a:lnTo>
                    <a:pt x="0" y="36"/>
                  </a:lnTo>
                  <a:lnTo>
                    <a:pt x="11" y="36"/>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89" name="Freeform 1374">
              <a:extLst>
                <a:ext uri="{FF2B5EF4-FFF2-40B4-BE49-F238E27FC236}">
                  <a16:creationId xmlns:a16="http://schemas.microsoft.com/office/drawing/2014/main" id="{46F2A35A-7ECF-4814-802E-80CD9EA8E785}"/>
                </a:ext>
              </a:extLst>
            </p:cNvPr>
            <p:cNvSpPr>
              <a:spLocks/>
            </p:cNvSpPr>
            <p:nvPr userDrawn="1"/>
          </p:nvSpPr>
          <p:spPr bwMode="auto">
            <a:xfrm>
              <a:off x="1518" y="4218"/>
              <a:ext cx="28" cy="58"/>
            </a:xfrm>
            <a:custGeom>
              <a:avLst/>
              <a:gdLst>
                <a:gd name="T0" fmla="*/ 28 w 28"/>
                <a:gd name="T1" fmla="*/ 0 h 58"/>
                <a:gd name="T2" fmla="*/ 24 w 28"/>
                <a:gd name="T3" fmla="*/ 3 h 58"/>
                <a:gd name="T4" fmla="*/ 3 w 28"/>
                <a:gd name="T5" fmla="*/ 17 h 58"/>
                <a:gd name="T6" fmla="*/ 0 w 28"/>
                <a:gd name="T7" fmla="*/ 58 h 58"/>
                <a:gd name="T8" fmla="*/ 6 w 28"/>
                <a:gd name="T9" fmla="*/ 56 h 58"/>
                <a:gd name="T10" fmla="*/ 24 w 28"/>
                <a:gd name="T11" fmla="*/ 11 h 58"/>
                <a:gd name="T12" fmla="*/ 28 w 28"/>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28" h="58">
                  <a:moveTo>
                    <a:pt x="28" y="0"/>
                  </a:moveTo>
                  <a:lnTo>
                    <a:pt x="24" y="3"/>
                  </a:lnTo>
                  <a:lnTo>
                    <a:pt x="3" y="17"/>
                  </a:lnTo>
                  <a:lnTo>
                    <a:pt x="0" y="58"/>
                  </a:lnTo>
                  <a:lnTo>
                    <a:pt x="6" y="56"/>
                  </a:lnTo>
                  <a:lnTo>
                    <a:pt x="24" y="11"/>
                  </a:lnTo>
                  <a:lnTo>
                    <a:pt x="28" y="0"/>
                  </a:lnTo>
                  <a:close/>
                </a:path>
              </a:pathLst>
            </a:custGeom>
            <a:solidFill>
              <a:srgbClr val="4A8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90" name="Freeform 1375">
              <a:extLst>
                <a:ext uri="{FF2B5EF4-FFF2-40B4-BE49-F238E27FC236}">
                  <a16:creationId xmlns:a16="http://schemas.microsoft.com/office/drawing/2014/main" id="{484AD753-8192-4EBA-A89C-C83B2EF3F92C}"/>
                </a:ext>
              </a:extLst>
            </p:cNvPr>
            <p:cNvSpPr>
              <a:spLocks/>
            </p:cNvSpPr>
            <p:nvPr userDrawn="1"/>
          </p:nvSpPr>
          <p:spPr bwMode="auto">
            <a:xfrm>
              <a:off x="1518" y="4218"/>
              <a:ext cx="28" cy="58"/>
            </a:xfrm>
            <a:custGeom>
              <a:avLst/>
              <a:gdLst>
                <a:gd name="T0" fmla="*/ 28 w 28"/>
                <a:gd name="T1" fmla="*/ 0 h 58"/>
                <a:gd name="T2" fmla="*/ 24 w 28"/>
                <a:gd name="T3" fmla="*/ 3 h 58"/>
                <a:gd name="T4" fmla="*/ 3 w 28"/>
                <a:gd name="T5" fmla="*/ 17 h 58"/>
                <a:gd name="T6" fmla="*/ 0 w 28"/>
                <a:gd name="T7" fmla="*/ 58 h 58"/>
                <a:gd name="T8" fmla="*/ 6 w 28"/>
                <a:gd name="T9" fmla="*/ 56 h 58"/>
                <a:gd name="T10" fmla="*/ 24 w 28"/>
                <a:gd name="T11" fmla="*/ 11 h 58"/>
                <a:gd name="T12" fmla="*/ 28 w 28"/>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28" h="58">
                  <a:moveTo>
                    <a:pt x="28" y="0"/>
                  </a:moveTo>
                  <a:lnTo>
                    <a:pt x="24" y="3"/>
                  </a:lnTo>
                  <a:lnTo>
                    <a:pt x="3" y="17"/>
                  </a:lnTo>
                  <a:lnTo>
                    <a:pt x="0" y="58"/>
                  </a:lnTo>
                  <a:lnTo>
                    <a:pt x="6" y="56"/>
                  </a:lnTo>
                  <a:lnTo>
                    <a:pt x="24" y="11"/>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91" name="Freeform 1376">
              <a:extLst>
                <a:ext uri="{FF2B5EF4-FFF2-40B4-BE49-F238E27FC236}">
                  <a16:creationId xmlns:a16="http://schemas.microsoft.com/office/drawing/2014/main" id="{20863E68-4779-4952-967C-00A070F3745C}"/>
                </a:ext>
              </a:extLst>
            </p:cNvPr>
            <p:cNvSpPr>
              <a:spLocks/>
            </p:cNvSpPr>
            <p:nvPr userDrawn="1"/>
          </p:nvSpPr>
          <p:spPr bwMode="auto">
            <a:xfrm>
              <a:off x="1438" y="4235"/>
              <a:ext cx="83" cy="55"/>
            </a:xfrm>
            <a:custGeom>
              <a:avLst/>
              <a:gdLst>
                <a:gd name="T0" fmla="*/ 83 w 83"/>
                <a:gd name="T1" fmla="*/ 0 h 55"/>
                <a:gd name="T2" fmla="*/ 0 w 83"/>
                <a:gd name="T3" fmla="*/ 55 h 55"/>
                <a:gd name="T4" fmla="*/ 80 w 83"/>
                <a:gd name="T5" fmla="*/ 41 h 55"/>
                <a:gd name="T6" fmla="*/ 83 w 83"/>
                <a:gd name="T7" fmla="*/ 0 h 55"/>
              </a:gdLst>
              <a:ahLst/>
              <a:cxnLst>
                <a:cxn ang="0">
                  <a:pos x="T0" y="T1"/>
                </a:cxn>
                <a:cxn ang="0">
                  <a:pos x="T2" y="T3"/>
                </a:cxn>
                <a:cxn ang="0">
                  <a:pos x="T4" y="T5"/>
                </a:cxn>
                <a:cxn ang="0">
                  <a:pos x="T6" y="T7"/>
                </a:cxn>
              </a:cxnLst>
              <a:rect l="0" t="0" r="r" b="b"/>
              <a:pathLst>
                <a:path w="83" h="55">
                  <a:moveTo>
                    <a:pt x="83" y="0"/>
                  </a:moveTo>
                  <a:lnTo>
                    <a:pt x="0" y="55"/>
                  </a:lnTo>
                  <a:lnTo>
                    <a:pt x="80" y="41"/>
                  </a:lnTo>
                  <a:lnTo>
                    <a:pt x="83" y="0"/>
                  </a:lnTo>
                  <a:close/>
                </a:path>
              </a:pathLst>
            </a:custGeom>
            <a:solidFill>
              <a:srgbClr val="4184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92" name="Freeform 1377">
              <a:extLst>
                <a:ext uri="{FF2B5EF4-FFF2-40B4-BE49-F238E27FC236}">
                  <a16:creationId xmlns:a16="http://schemas.microsoft.com/office/drawing/2014/main" id="{397E9893-007B-4CFE-946C-E10F9C093E07}"/>
                </a:ext>
              </a:extLst>
            </p:cNvPr>
            <p:cNvSpPr>
              <a:spLocks/>
            </p:cNvSpPr>
            <p:nvPr userDrawn="1"/>
          </p:nvSpPr>
          <p:spPr bwMode="auto">
            <a:xfrm>
              <a:off x="1438" y="4235"/>
              <a:ext cx="83" cy="55"/>
            </a:xfrm>
            <a:custGeom>
              <a:avLst/>
              <a:gdLst>
                <a:gd name="T0" fmla="*/ 83 w 83"/>
                <a:gd name="T1" fmla="*/ 0 h 55"/>
                <a:gd name="T2" fmla="*/ 0 w 83"/>
                <a:gd name="T3" fmla="*/ 55 h 55"/>
                <a:gd name="T4" fmla="*/ 80 w 83"/>
                <a:gd name="T5" fmla="*/ 41 h 55"/>
                <a:gd name="T6" fmla="*/ 83 w 83"/>
                <a:gd name="T7" fmla="*/ 0 h 55"/>
              </a:gdLst>
              <a:ahLst/>
              <a:cxnLst>
                <a:cxn ang="0">
                  <a:pos x="T0" y="T1"/>
                </a:cxn>
                <a:cxn ang="0">
                  <a:pos x="T2" y="T3"/>
                </a:cxn>
                <a:cxn ang="0">
                  <a:pos x="T4" y="T5"/>
                </a:cxn>
                <a:cxn ang="0">
                  <a:pos x="T6" y="T7"/>
                </a:cxn>
              </a:cxnLst>
              <a:rect l="0" t="0" r="r" b="b"/>
              <a:pathLst>
                <a:path w="83" h="55">
                  <a:moveTo>
                    <a:pt x="83" y="0"/>
                  </a:moveTo>
                  <a:lnTo>
                    <a:pt x="0" y="55"/>
                  </a:lnTo>
                  <a:lnTo>
                    <a:pt x="80" y="41"/>
                  </a:lnTo>
                  <a:lnTo>
                    <a:pt x="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93" name="Freeform 1378">
              <a:extLst>
                <a:ext uri="{FF2B5EF4-FFF2-40B4-BE49-F238E27FC236}">
                  <a16:creationId xmlns:a16="http://schemas.microsoft.com/office/drawing/2014/main" id="{E39B5BE1-2FAC-415F-9ADE-F4217A956311}"/>
                </a:ext>
              </a:extLst>
            </p:cNvPr>
            <p:cNvSpPr>
              <a:spLocks/>
            </p:cNvSpPr>
            <p:nvPr userDrawn="1"/>
          </p:nvSpPr>
          <p:spPr bwMode="auto">
            <a:xfrm>
              <a:off x="1516" y="4274"/>
              <a:ext cx="8" cy="22"/>
            </a:xfrm>
            <a:custGeom>
              <a:avLst/>
              <a:gdLst>
                <a:gd name="T0" fmla="*/ 8 w 8"/>
                <a:gd name="T1" fmla="*/ 0 h 22"/>
                <a:gd name="T2" fmla="*/ 2 w 8"/>
                <a:gd name="T3" fmla="*/ 2 h 22"/>
                <a:gd name="T4" fmla="*/ 0 w 8"/>
                <a:gd name="T5" fmla="*/ 22 h 22"/>
                <a:gd name="T6" fmla="*/ 8 w 8"/>
                <a:gd name="T7" fmla="*/ 0 h 22"/>
              </a:gdLst>
              <a:ahLst/>
              <a:cxnLst>
                <a:cxn ang="0">
                  <a:pos x="T0" y="T1"/>
                </a:cxn>
                <a:cxn ang="0">
                  <a:pos x="T2" y="T3"/>
                </a:cxn>
                <a:cxn ang="0">
                  <a:pos x="T4" y="T5"/>
                </a:cxn>
                <a:cxn ang="0">
                  <a:pos x="T6" y="T7"/>
                </a:cxn>
              </a:cxnLst>
              <a:rect l="0" t="0" r="r" b="b"/>
              <a:pathLst>
                <a:path w="8" h="22">
                  <a:moveTo>
                    <a:pt x="8" y="0"/>
                  </a:moveTo>
                  <a:lnTo>
                    <a:pt x="2" y="2"/>
                  </a:lnTo>
                  <a:lnTo>
                    <a:pt x="0" y="22"/>
                  </a:lnTo>
                  <a:lnTo>
                    <a:pt x="8" y="0"/>
                  </a:lnTo>
                  <a:close/>
                </a:path>
              </a:pathLst>
            </a:custGeom>
            <a:solidFill>
              <a:srgbClr val="498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94" name="Freeform 1379">
              <a:extLst>
                <a:ext uri="{FF2B5EF4-FFF2-40B4-BE49-F238E27FC236}">
                  <a16:creationId xmlns:a16="http://schemas.microsoft.com/office/drawing/2014/main" id="{30C3AC5A-8ED6-4F3B-873A-EA24D0752952}"/>
                </a:ext>
              </a:extLst>
            </p:cNvPr>
            <p:cNvSpPr>
              <a:spLocks/>
            </p:cNvSpPr>
            <p:nvPr userDrawn="1"/>
          </p:nvSpPr>
          <p:spPr bwMode="auto">
            <a:xfrm>
              <a:off x="1516" y="4274"/>
              <a:ext cx="8" cy="22"/>
            </a:xfrm>
            <a:custGeom>
              <a:avLst/>
              <a:gdLst>
                <a:gd name="T0" fmla="*/ 8 w 8"/>
                <a:gd name="T1" fmla="*/ 0 h 22"/>
                <a:gd name="T2" fmla="*/ 2 w 8"/>
                <a:gd name="T3" fmla="*/ 2 h 22"/>
                <a:gd name="T4" fmla="*/ 0 w 8"/>
                <a:gd name="T5" fmla="*/ 22 h 22"/>
                <a:gd name="T6" fmla="*/ 8 w 8"/>
                <a:gd name="T7" fmla="*/ 0 h 22"/>
              </a:gdLst>
              <a:ahLst/>
              <a:cxnLst>
                <a:cxn ang="0">
                  <a:pos x="T0" y="T1"/>
                </a:cxn>
                <a:cxn ang="0">
                  <a:pos x="T2" y="T3"/>
                </a:cxn>
                <a:cxn ang="0">
                  <a:pos x="T4" y="T5"/>
                </a:cxn>
                <a:cxn ang="0">
                  <a:pos x="T6" y="T7"/>
                </a:cxn>
              </a:cxnLst>
              <a:rect l="0" t="0" r="r" b="b"/>
              <a:pathLst>
                <a:path w="8" h="22">
                  <a:moveTo>
                    <a:pt x="8" y="0"/>
                  </a:moveTo>
                  <a:lnTo>
                    <a:pt x="2" y="2"/>
                  </a:lnTo>
                  <a:lnTo>
                    <a:pt x="0" y="2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95" name="Freeform 1380">
              <a:extLst>
                <a:ext uri="{FF2B5EF4-FFF2-40B4-BE49-F238E27FC236}">
                  <a16:creationId xmlns:a16="http://schemas.microsoft.com/office/drawing/2014/main" id="{029AD750-E944-449B-BE92-75B73616803F}"/>
                </a:ext>
              </a:extLst>
            </p:cNvPr>
            <p:cNvSpPr>
              <a:spLocks/>
            </p:cNvSpPr>
            <p:nvPr userDrawn="1"/>
          </p:nvSpPr>
          <p:spPr bwMode="auto">
            <a:xfrm>
              <a:off x="1374" y="4276"/>
              <a:ext cx="144" cy="56"/>
            </a:xfrm>
            <a:custGeom>
              <a:avLst/>
              <a:gdLst>
                <a:gd name="T0" fmla="*/ 144 w 144"/>
                <a:gd name="T1" fmla="*/ 0 h 56"/>
                <a:gd name="T2" fmla="*/ 64 w 144"/>
                <a:gd name="T3" fmla="*/ 14 h 56"/>
                <a:gd name="T4" fmla="*/ 0 w 144"/>
                <a:gd name="T5" fmla="*/ 56 h 56"/>
                <a:gd name="T6" fmla="*/ 129 w 144"/>
                <a:gd name="T7" fmla="*/ 56 h 56"/>
                <a:gd name="T8" fmla="*/ 142 w 144"/>
                <a:gd name="T9" fmla="*/ 20 h 56"/>
                <a:gd name="T10" fmla="*/ 144 w 144"/>
                <a:gd name="T11" fmla="*/ 0 h 56"/>
              </a:gdLst>
              <a:ahLst/>
              <a:cxnLst>
                <a:cxn ang="0">
                  <a:pos x="T0" y="T1"/>
                </a:cxn>
                <a:cxn ang="0">
                  <a:pos x="T2" y="T3"/>
                </a:cxn>
                <a:cxn ang="0">
                  <a:pos x="T4" y="T5"/>
                </a:cxn>
                <a:cxn ang="0">
                  <a:pos x="T6" y="T7"/>
                </a:cxn>
                <a:cxn ang="0">
                  <a:pos x="T8" y="T9"/>
                </a:cxn>
                <a:cxn ang="0">
                  <a:pos x="T10" y="T11"/>
                </a:cxn>
              </a:cxnLst>
              <a:rect l="0" t="0" r="r" b="b"/>
              <a:pathLst>
                <a:path w="144" h="56">
                  <a:moveTo>
                    <a:pt x="144" y="0"/>
                  </a:moveTo>
                  <a:lnTo>
                    <a:pt x="64" y="14"/>
                  </a:lnTo>
                  <a:lnTo>
                    <a:pt x="0" y="56"/>
                  </a:lnTo>
                  <a:lnTo>
                    <a:pt x="129" y="56"/>
                  </a:lnTo>
                  <a:lnTo>
                    <a:pt x="142" y="20"/>
                  </a:lnTo>
                  <a:lnTo>
                    <a:pt x="144" y="0"/>
                  </a:lnTo>
                  <a:close/>
                </a:path>
              </a:pathLst>
            </a:custGeom>
            <a:solidFill>
              <a:srgbClr val="4083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96" name="Freeform 1381">
              <a:extLst>
                <a:ext uri="{FF2B5EF4-FFF2-40B4-BE49-F238E27FC236}">
                  <a16:creationId xmlns:a16="http://schemas.microsoft.com/office/drawing/2014/main" id="{7B679868-773F-458B-9578-CEB28B9C906A}"/>
                </a:ext>
              </a:extLst>
            </p:cNvPr>
            <p:cNvSpPr>
              <a:spLocks/>
            </p:cNvSpPr>
            <p:nvPr userDrawn="1"/>
          </p:nvSpPr>
          <p:spPr bwMode="auto">
            <a:xfrm>
              <a:off x="1374" y="4276"/>
              <a:ext cx="144" cy="56"/>
            </a:xfrm>
            <a:custGeom>
              <a:avLst/>
              <a:gdLst>
                <a:gd name="T0" fmla="*/ 144 w 144"/>
                <a:gd name="T1" fmla="*/ 0 h 56"/>
                <a:gd name="T2" fmla="*/ 64 w 144"/>
                <a:gd name="T3" fmla="*/ 14 h 56"/>
                <a:gd name="T4" fmla="*/ 0 w 144"/>
                <a:gd name="T5" fmla="*/ 56 h 56"/>
                <a:gd name="T6" fmla="*/ 129 w 144"/>
                <a:gd name="T7" fmla="*/ 56 h 56"/>
                <a:gd name="T8" fmla="*/ 142 w 144"/>
                <a:gd name="T9" fmla="*/ 20 h 56"/>
                <a:gd name="T10" fmla="*/ 144 w 144"/>
                <a:gd name="T11" fmla="*/ 0 h 56"/>
              </a:gdLst>
              <a:ahLst/>
              <a:cxnLst>
                <a:cxn ang="0">
                  <a:pos x="T0" y="T1"/>
                </a:cxn>
                <a:cxn ang="0">
                  <a:pos x="T2" y="T3"/>
                </a:cxn>
                <a:cxn ang="0">
                  <a:pos x="T4" y="T5"/>
                </a:cxn>
                <a:cxn ang="0">
                  <a:pos x="T6" y="T7"/>
                </a:cxn>
                <a:cxn ang="0">
                  <a:pos x="T8" y="T9"/>
                </a:cxn>
                <a:cxn ang="0">
                  <a:pos x="T10" y="T11"/>
                </a:cxn>
              </a:cxnLst>
              <a:rect l="0" t="0" r="r" b="b"/>
              <a:pathLst>
                <a:path w="144" h="56">
                  <a:moveTo>
                    <a:pt x="144" y="0"/>
                  </a:moveTo>
                  <a:lnTo>
                    <a:pt x="64" y="14"/>
                  </a:lnTo>
                  <a:lnTo>
                    <a:pt x="0" y="56"/>
                  </a:lnTo>
                  <a:lnTo>
                    <a:pt x="129" y="56"/>
                  </a:lnTo>
                  <a:lnTo>
                    <a:pt x="142" y="20"/>
                  </a:lnTo>
                  <a:lnTo>
                    <a:pt x="1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97" name="Freeform 1382">
              <a:extLst>
                <a:ext uri="{FF2B5EF4-FFF2-40B4-BE49-F238E27FC236}">
                  <a16:creationId xmlns:a16="http://schemas.microsoft.com/office/drawing/2014/main" id="{B933585D-6E3E-4B72-96C5-C7705EFCCCD1}"/>
                </a:ext>
              </a:extLst>
            </p:cNvPr>
            <p:cNvSpPr>
              <a:spLocks/>
            </p:cNvSpPr>
            <p:nvPr userDrawn="1"/>
          </p:nvSpPr>
          <p:spPr bwMode="auto">
            <a:xfrm>
              <a:off x="1797" y="4158"/>
              <a:ext cx="63" cy="35"/>
            </a:xfrm>
            <a:custGeom>
              <a:avLst/>
              <a:gdLst>
                <a:gd name="T0" fmla="*/ 63 w 63"/>
                <a:gd name="T1" fmla="*/ 0 h 35"/>
                <a:gd name="T2" fmla="*/ 0 w 63"/>
                <a:gd name="T3" fmla="*/ 12 h 35"/>
                <a:gd name="T4" fmla="*/ 44 w 63"/>
                <a:gd name="T5" fmla="*/ 35 h 35"/>
                <a:gd name="T6" fmla="*/ 63 w 63"/>
                <a:gd name="T7" fmla="*/ 0 h 35"/>
              </a:gdLst>
              <a:ahLst/>
              <a:cxnLst>
                <a:cxn ang="0">
                  <a:pos x="T0" y="T1"/>
                </a:cxn>
                <a:cxn ang="0">
                  <a:pos x="T2" y="T3"/>
                </a:cxn>
                <a:cxn ang="0">
                  <a:pos x="T4" y="T5"/>
                </a:cxn>
                <a:cxn ang="0">
                  <a:pos x="T6" y="T7"/>
                </a:cxn>
              </a:cxnLst>
              <a:rect l="0" t="0" r="r" b="b"/>
              <a:pathLst>
                <a:path w="63" h="35">
                  <a:moveTo>
                    <a:pt x="63" y="0"/>
                  </a:moveTo>
                  <a:lnTo>
                    <a:pt x="0" y="12"/>
                  </a:lnTo>
                  <a:lnTo>
                    <a:pt x="44" y="35"/>
                  </a:lnTo>
                  <a:lnTo>
                    <a:pt x="63" y="0"/>
                  </a:lnTo>
                  <a:close/>
                </a:path>
              </a:pathLst>
            </a:custGeom>
            <a:solidFill>
              <a:srgbClr val="549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98" name="Freeform 1383">
              <a:extLst>
                <a:ext uri="{FF2B5EF4-FFF2-40B4-BE49-F238E27FC236}">
                  <a16:creationId xmlns:a16="http://schemas.microsoft.com/office/drawing/2014/main" id="{BC02E2F2-D007-43F9-B915-51E9A3B46812}"/>
                </a:ext>
              </a:extLst>
            </p:cNvPr>
            <p:cNvSpPr>
              <a:spLocks/>
            </p:cNvSpPr>
            <p:nvPr userDrawn="1"/>
          </p:nvSpPr>
          <p:spPr bwMode="auto">
            <a:xfrm>
              <a:off x="1797" y="4158"/>
              <a:ext cx="63" cy="35"/>
            </a:xfrm>
            <a:custGeom>
              <a:avLst/>
              <a:gdLst>
                <a:gd name="T0" fmla="*/ 63 w 63"/>
                <a:gd name="T1" fmla="*/ 0 h 35"/>
                <a:gd name="T2" fmla="*/ 0 w 63"/>
                <a:gd name="T3" fmla="*/ 12 h 35"/>
                <a:gd name="T4" fmla="*/ 44 w 63"/>
                <a:gd name="T5" fmla="*/ 35 h 35"/>
                <a:gd name="T6" fmla="*/ 63 w 63"/>
                <a:gd name="T7" fmla="*/ 0 h 35"/>
              </a:gdLst>
              <a:ahLst/>
              <a:cxnLst>
                <a:cxn ang="0">
                  <a:pos x="T0" y="T1"/>
                </a:cxn>
                <a:cxn ang="0">
                  <a:pos x="T2" y="T3"/>
                </a:cxn>
                <a:cxn ang="0">
                  <a:pos x="T4" y="T5"/>
                </a:cxn>
                <a:cxn ang="0">
                  <a:pos x="T6" y="T7"/>
                </a:cxn>
              </a:cxnLst>
              <a:rect l="0" t="0" r="r" b="b"/>
              <a:pathLst>
                <a:path w="63" h="35">
                  <a:moveTo>
                    <a:pt x="63" y="0"/>
                  </a:moveTo>
                  <a:lnTo>
                    <a:pt x="0" y="12"/>
                  </a:lnTo>
                  <a:lnTo>
                    <a:pt x="44" y="35"/>
                  </a:lnTo>
                  <a:lnTo>
                    <a:pt x="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99" name="Freeform 1384">
              <a:extLst>
                <a:ext uri="{FF2B5EF4-FFF2-40B4-BE49-F238E27FC236}">
                  <a16:creationId xmlns:a16="http://schemas.microsoft.com/office/drawing/2014/main" id="{3658A833-EFA2-4BE0-A6A8-EE2C35808AB3}"/>
                </a:ext>
              </a:extLst>
            </p:cNvPr>
            <p:cNvSpPr>
              <a:spLocks/>
            </p:cNvSpPr>
            <p:nvPr userDrawn="1"/>
          </p:nvSpPr>
          <p:spPr bwMode="auto">
            <a:xfrm>
              <a:off x="1546" y="4170"/>
              <a:ext cx="295" cy="94"/>
            </a:xfrm>
            <a:custGeom>
              <a:avLst/>
              <a:gdLst>
                <a:gd name="T0" fmla="*/ 251 w 295"/>
                <a:gd name="T1" fmla="*/ 0 h 94"/>
                <a:gd name="T2" fmla="*/ 156 w 295"/>
                <a:gd name="T3" fmla="*/ 18 h 94"/>
                <a:gd name="T4" fmla="*/ 0 w 295"/>
                <a:gd name="T5" fmla="*/ 48 h 94"/>
                <a:gd name="T6" fmla="*/ 37 w 295"/>
                <a:gd name="T7" fmla="*/ 94 h 94"/>
                <a:gd name="T8" fmla="*/ 279 w 295"/>
                <a:gd name="T9" fmla="*/ 51 h 94"/>
                <a:gd name="T10" fmla="*/ 295 w 295"/>
                <a:gd name="T11" fmla="*/ 23 h 94"/>
                <a:gd name="T12" fmla="*/ 251 w 295"/>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295" h="94">
                  <a:moveTo>
                    <a:pt x="251" y="0"/>
                  </a:moveTo>
                  <a:lnTo>
                    <a:pt x="156" y="18"/>
                  </a:lnTo>
                  <a:lnTo>
                    <a:pt x="0" y="48"/>
                  </a:lnTo>
                  <a:lnTo>
                    <a:pt x="37" y="94"/>
                  </a:lnTo>
                  <a:lnTo>
                    <a:pt x="279" y="51"/>
                  </a:lnTo>
                  <a:lnTo>
                    <a:pt x="295" y="23"/>
                  </a:lnTo>
                  <a:lnTo>
                    <a:pt x="251" y="0"/>
                  </a:lnTo>
                  <a:close/>
                </a:path>
              </a:pathLst>
            </a:custGeom>
            <a:solidFill>
              <a:srgbClr val="4A8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00" name="Freeform 1385">
              <a:extLst>
                <a:ext uri="{FF2B5EF4-FFF2-40B4-BE49-F238E27FC236}">
                  <a16:creationId xmlns:a16="http://schemas.microsoft.com/office/drawing/2014/main" id="{6BF7B01C-AD4A-49FB-92C5-F037DF6A8320}"/>
                </a:ext>
              </a:extLst>
            </p:cNvPr>
            <p:cNvSpPr>
              <a:spLocks/>
            </p:cNvSpPr>
            <p:nvPr userDrawn="1"/>
          </p:nvSpPr>
          <p:spPr bwMode="auto">
            <a:xfrm>
              <a:off x="1546" y="4170"/>
              <a:ext cx="295" cy="94"/>
            </a:xfrm>
            <a:custGeom>
              <a:avLst/>
              <a:gdLst>
                <a:gd name="T0" fmla="*/ 251 w 295"/>
                <a:gd name="T1" fmla="*/ 0 h 94"/>
                <a:gd name="T2" fmla="*/ 156 w 295"/>
                <a:gd name="T3" fmla="*/ 18 h 94"/>
                <a:gd name="T4" fmla="*/ 0 w 295"/>
                <a:gd name="T5" fmla="*/ 48 h 94"/>
                <a:gd name="T6" fmla="*/ 37 w 295"/>
                <a:gd name="T7" fmla="*/ 94 h 94"/>
                <a:gd name="T8" fmla="*/ 279 w 295"/>
                <a:gd name="T9" fmla="*/ 51 h 94"/>
                <a:gd name="T10" fmla="*/ 295 w 295"/>
                <a:gd name="T11" fmla="*/ 23 h 94"/>
                <a:gd name="T12" fmla="*/ 251 w 295"/>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295" h="94">
                  <a:moveTo>
                    <a:pt x="251" y="0"/>
                  </a:moveTo>
                  <a:lnTo>
                    <a:pt x="156" y="18"/>
                  </a:lnTo>
                  <a:lnTo>
                    <a:pt x="0" y="48"/>
                  </a:lnTo>
                  <a:lnTo>
                    <a:pt x="37" y="94"/>
                  </a:lnTo>
                  <a:lnTo>
                    <a:pt x="279" y="51"/>
                  </a:lnTo>
                  <a:lnTo>
                    <a:pt x="295" y="23"/>
                  </a:lnTo>
                  <a:lnTo>
                    <a:pt x="2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01" name="Freeform 1386">
              <a:extLst>
                <a:ext uri="{FF2B5EF4-FFF2-40B4-BE49-F238E27FC236}">
                  <a16:creationId xmlns:a16="http://schemas.microsoft.com/office/drawing/2014/main" id="{DFE91F9F-0937-4B7C-9FC6-48B57C824C05}"/>
                </a:ext>
              </a:extLst>
            </p:cNvPr>
            <p:cNvSpPr>
              <a:spLocks/>
            </p:cNvSpPr>
            <p:nvPr userDrawn="1"/>
          </p:nvSpPr>
          <p:spPr bwMode="auto">
            <a:xfrm>
              <a:off x="1583" y="4221"/>
              <a:ext cx="242" cy="111"/>
            </a:xfrm>
            <a:custGeom>
              <a:avLst/>
              <a:gdLst>
                <a:gd name="T0" fmla="*/ 242 w 242"/>
                <a:gd name="T1" fmla="*/ 0 h 111"/>
                <a:gd name="T2" fmla="*/ 0 w 242"/>
                <a:gd name="T3" fmla="*/ 43 h 111"/>
                <a:gd name="T4" fmla="*/ 55 w 242"/>
                <a:gd name="T5" fmla="*/ 111 h 111"/>
                <a:gd name="T6" fmla="*/ 180 w 242"/>
                <a:gd name="T7" fmla="*/ 111 h 111"/>
                <a:gd name="T8" fmla="*/ 242 w 242"/>
                <a:gd name="T9" fmla="*/ 0 h 111"/>
              </a:gdLst>
              <a:ahLst/>
              <a:cxnLst>
                <a:cxn ang="0">
                  <a:pos x="T0" y="T1"/>
                </a:cxn>
                <a:cxn ang="0">
                  <a:pos x="T2" y="T3"/>
                </a:cxn>
                <a:cxn ang="0">
                  <a:pos x="T4" y="T5"/>
                </a:cxn>
                <a:cxn ang="0">
                  <a:pos x="T6" y="T7"/>
                </a:cxn>
                <a:cxn ang="0">
                  <a:pos x="T8" y="T9"/>
                </a:cxn>
              </a:cxnLst>
              <a:rect l="0" t="0" r="r" b="b"/>
              <a:pathLst>
                <a:path w="242" h="111">
                  <a:moveTo>
                    <a:pt x="242" y="0"/>
                  </a:moveTo>
                  <a:lnTo>
                    <a:pt x="0" y="43"/>
                  </a:lnTo>
                  <a:lnTo>
                    <a:pt x="55" y="111"/>
                  </a:lnTo>
                  <a:lnTo>
                    <a:pt x="180" y="111"/>
                  </a:lnTo>
                  <a:lnTo>
                    <a:pt x="242" y="0"/>
                  </a:lnTo>
                  <a:close/>
                </a:path>
              </a:pathLst>
            </a:custGeom>
            <a:solidFill>
              <a:srgbClr val="498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02" name="Freeform 1387">
              <a:extLst>
                <a:ext uri="{FF2B5EF4-FFF2-40B4-BE49-F238E27FC236}">
                  <a16:creationId xmlns:a16="http://schemas.microsoft.com/office/drawing/2014/main" id="{63644BB3-F99D-4057-B9B3-114384941D27}"/>
                </a:ext>
              </a:extLst>
            </p:cNvPr>
            <p:cNvSpPr>
              <a:spLocks/>
            </p:cNvSpPr>
            <p:nvPr userDrawn="1"/>
          </p:nvSpPr>
          <p:spPr bwMode="auto">
            <a:xfrm>
              <a:off x="1583" y="4221"/>
              <a:ext cx="242" cy="111"/>
            </a:xfrm>
            <a:custGeom>
              <a:avLst/>
              <a:gdLst>
                <a:gd name="T0" fmla="*/ 242 w 242"/>
                <a:gd name="T1" fmla="*/ 0 h 111"/>
                <a:gd name="T2" fmla="*/ 0 w 242"/>
                <a:gd name="T3" fmla="*/ 43 h 111"/>
                <a:gd name="T4" fmla="*/ 55 w 242"/>
                <a:gd name="T5" fmla="*/ 111 h 111"/>
                <a:gd name="T6" fmla="*/ 180 w 242"/>
                <a:gd name="T7" fmla="*/ 111 h 111"/>
                <a:gd name="T8" fmla="*/ 242 w 242"/>
                <a:gd name="T9" fmla="*/ 0 h 111"/>
              </a:gdLst>
              <a:ahLst/>
              <a:cxnLst>
                <a:cxn ang="0">
                  <a:pos x="T0" y="T1"/>
                </a:cxn>
                <a:cxn ang="0">
                  <a:pos x="T2" y="T3"/>
                </a:cxn>
                <a:cxn ang="0">
                  <a:pos x="T4" y="T5"/>
                </a:cxn>
                <a:cxn ang="0">
                  <a:pos x="T6" y="T7"/>
                </a:cxn>
                <a:cxn ang="0">
                  <a:pos x="T8" y="T9"/>
                </a:cxn>
              </a:cxnLst>
              <a:rect l="0" t="0" r="r" b="b"/>
              <a:pathLst>
                <a:path w="242" h="111">
                  <a:moveTo>
                    <a:pt x="242" y="0"/>
                  </a:moveTo>
                  <a:lnTo>
                    <a:pt x="0" y="43"/>
                  </a:lnTo>
                  <a:lnTo>
                    <a:pt x="55" y="111"/>
                  </a:lnTo>
                  <a:lnTo>
                    <a:pt x="180" y="111"/>
                  </a:lnTo>
                  <a:lnTo>
                    <a:pt x="2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03" name="Freeform 1388">
              <a:extLst>
                <a:ext uri="{FF2B5EF4-FFF2-40B4-BE49-F238E27FC236}">
                  <a16:creationId xmlns:a16="http://schemas.microsoft.com/office/drawing/2014/main" id="{BAA54526-0258-4549-AA83-BC216AC57889}"/>
                </a:ext>
              </a:extLst>
            </p:cNvPr>
            <p:cNvSpPr>
              <a:spLocks/>
            </p:cNvSpPr>
            <p:nvPr userDrawn="1"/>
          </p:nvSpPr>
          <p:spPr bwMode="auto">
            <a:xfrm>
              <a:off x="1841" y="4158"/>
              <a:ext cx="19" cy="41"/>
            </a:xfrm>
            <a:custGeom>
              <a:avLst/>
              <a:gdLst>
                <a:gd name="T0" fmla="*/ 19 w 19"/>
                <a:gd name="T1" fmla="*/ 0 h 41"/>
                <a:gd name="T2" fmla="*/ 0 w 19"/>
                <a:gd name="T3" fmla="*/ 35 h 41"/>
                <a:gd name="T4" fmla="*/ 12 w 19"/>
                <a:gd name="T5" fmla="*/ 41 h 41"/>
                <a:gd name="T6" fmla="*/ 19 w 19"/>
                <a:gd name="T7" fmla="*/ 0 h 41"/>
              </a:gdLst>
              <a:ahLst/>
              <a:cxnLst>
                <a:cxn ang="0">
                  <a:pos x="T0" y="T1"/>
                </a:cxn>
                <a:cxn ang="0">
                  <a:pos x="T2" y="T3"/>
                </a:cxn>
                <a:cxn ang="0">
                  <a:pos x="T4" y="T5"/>
                </a:cxn>
                <a:cxn ang="0">
                  <a:pos x="T6" y="T7"/>
                </a:cxn>
              </a:cxnLst>
              <a:rect l="0" t="0" r="r" b="b"/>
              <a:pathLst>
                <a:path w="19" h="41">
                  <a:moveTo>
                    <a:pt x="19" y="0"/>
                  </a:moveTo>
                  <a:lnTo>
                    <a:pt x="0" y="35"/>
                  </a:lnTo>
                  <a:lnTo>
                    <a:pt x="12" y="41"/>
                  </a:lnTo>
                  <a:lnTo>
                    <a:pt x="19" y="0"/>
                  </a:lnTo>
                  <a:close/>
                </a:path>
              </a:pathLst>
            </a:custGeom>
            <a:solidFill>
              <a:srgbClr val="549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04" name="Freeform 1389">
              <a:extLst>
                <a:ext uri="{FF2B5EF4-FFF2-40B4-BE49-F238E27FC236}">
                  <a16:creationId xmlns:a16="http://schemas.microsoft.com/office/drawing/2014/main" id="{928B3229-1A2D-4126-BC6C-BFA6BCBF822A}"/>
                </a:ext>
              </a:extLst>
            </p:cNvPr>
            <p:cNvSpPr>
              <a:spLocks/>
            </p:cNvSpPr>
            <p:nvPr userDrawn="1"/>
          </p:nvSpPr>
          <p:spPr bwMode="auto">
            <a:xfrm>
              <a:off x="1841" y="4158"/>
              <a:ext cx="19" cy="41"/>
            </a:xfrm>
            <a:custGeom>
              <a:avLst/>
              <a:gdLst>
                <a:gd name="T0" fmla="*/ 19 w 19"/>
                <a:gd name="T1" fmla="*/ 0 h 41"/>
                <a:gd name="T2" fmla="*/ 0 w 19"/>
                <a:gd name="T3" fmla="*/ 35 h 41"/>
                <a:gd name="T4" fmla="*/ 12 w 19"/>
                <a:gd name="T5" fmla="*/ 41 h 41"/>
                <a:gd name="T6" fmla="*/ 19 w 19"/>
                <a:gd name="T7" fmla="*/ 0 h 41"/>
              </a:gdLst>
              <a:ahLst/>
              <a:cxnLst>
                <a:cxn ang="0">
                  <a:pos x="T0" y="T1"/>
                </a:cxn>
                <a:cxn ang="0">
                  <a:pos x="T2" y="T3"/>
                </a:cxn>
                <a:cxn ang="0">
                  <a:pos x="T4" y="T5"/>
                </a:cxn>
                <a:cxn ang="0">
                  <a:pos x="T6" y="T7"/>
                </a:cxn>
              </a:cxnLst>
              <a:rect l="0" t="0" r="r" b="b"/>
              <a:pathLst>
                <a:path w="19" h="41">
                  <a:moveTo>
                    <a:pt x="19" y="0"/>
                  </a:moveTo>
                  <a:lnTo>
                    <a:pt x="0" y="35"/>
                  </a:lnTo>
                  <a:lnTo>
                    <a:pt x="12" y="4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05" name="Freeform 1390">
              <a:extLst>
                <a:ext uri="{FF2B5EF4-FFF2-40B4-BE49-F238E27FC236}">
                  <a16:creationId xmlns:a16="http://schemas.microsoft.com/office/drawing/2014/main" id="{A3CE0CDA-494C-443B-86BB-6ABC6EF9AF5A}"/>
                </a:ext>
              </a:extLst>
            </p:cNvPr>
            <p:cNvSpPr>
              <a:spLocks/>
            </p:cNvSpPr>
            <p:nvPr userDrawn="1"/>
          </p:nvSpPr>
          <p:spPr bwMode="auto">
            <a:xfrm>
              <a:off x="1825" y="4193"/>
              <a:ext cx="28" cy="28"/>
            </a:xfrm>
            <a:custGeom>
              <a:avLst/>
              <a:gdLst>
                <a:gd name="T0" fmla="*/ 16 w 28"/>
                <a:gd name="T1" fmla="*/ 0 h 28"/>
                <a:gd name="T2" fmla="*/ 0 w 28"/>
                <a:gd name="T3" fmla="*/ 28 h 28"/>
                <a:gd name="T4" fmla="*/ 26 w 28"/>
                <a:gd name="T5" fmla="*/ 23 h 28"/>
                <a:gd name="T6" fmla="*/ 28 w 28"/>
                <a:gd name="T7" fmla="*/ 6 h 28"/>
                <a:gd name="T8" fmla="*/ 16 w 28"/>
                <a:gd name="T9" fmla="*/ 0 h 28"/>
              </a:gdLst>
              <a:ahLst/>
              <a:cxnLst>
                <a:cxn ang="0">
                  <a:pos x="T0" y="T1"/>
                </a:cxn>
                <a:cxn ang="0">
                  <a:pos x="T2" y="T3"/>
                </a:cxn>
                <a:cxn ang="0">
                  <a:pos x="T4" y="T5"/>
                </a:cxn>
                <a:cxn ang="0">
                  <a:pos x="T6" y="T7"/>
                </a:cxn>
                <a:cxn ang="0">
                  <a:pos x="T8" y="T9"/>
                </a:cxn>
              </a:cxnLst>
              <a:rect l="0" t="0" r="r" b="b"/>
              <a:pathLst>
                <a:path w="28" h="28">
                  <a:moveTo>
                    <a:pt x="16" y="0"/>
                  </a:moveTo>
                  <a:lnTo>
                    <a:pt x="0" y="28"/>
                  </a:lnTo>
                  <a:lnTo>
                    <a:pt x="26" y="23"/>
                  </a:lnTo>
                  <a:lnTo>
                    <a:pt x="28" y="6"/>
                  </a:lnTo>
                  <a:lnTo>
                    <a:pt x="16" y="0"/>
                  </a:lnTo>
                  <a:close/>
                </a:path>
              </a:pathLst>
            </a:custGeom>
            <a:solidFill>
              <a:srgbClr val="4A8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06" name="Freeform 1391">
              <a:extLst>
                <a:ext uri="{FF2B5EF4-FFF2-40B4-BE49-F238E27FC236}">
                  <a16:creationId xmlns:a16="http://schemas.microsoft.com/office/drawing/2014/main" id="{03A5E5F0-A6AF-409A-9FB9-972B1AE35670}"/>
                </a:ext>
              </a:extLst>
            </p:cNvPr>
            <p:cNvSpPr>
              <a:spLocks/>
            </p:cNvSpPr>
            <p:nvPr userDrawn="1"/>
          </p:nvSpPr>
          <p:spPr bwMode="auto">
            <a:xfrm>
              <a:off x="1825" y="4193"/>
              <a:ext cx="28" cy="28"/>
            </a:xfrm>
            <a:custGeom>
              <a:avLst/>
              <a:gdLst>
                <a:gd name="T0" fmla="*/ 16 w 28"/>
                <a:gd name="T1" fmla="*/ 0 h 28"/>
                <a:gd name="T2" fmla="*/ 0 w 28"/>
                <a:gd name="T3" fmla="*/ 28 h 28"/>
                <a:gd name="T4" fmla="*/ 26 w 28"/>
                <a:gd name="T5" fmla="*/ 23 h 28"/>
                <a:gd name="T6" fmla="*/ 28 w 28"/>
                <a:gd name="T7" fmla="*/ 6 h 28"/>
                <a:gd name="T8" fmla="*/ 16 w 28"/>
                <a:gd name="T9" fmla="*/ 0 h 28"/>
              </a:gdLst>
              <a:ahLst/>
              <a:cxnLst>
                <a:cxn ang="0">
                  <a:pos x="T0" y="T1"/>
                </a:cxn>
                <a:cxn ang="0">
                  <a:pos x="T2" y="T3"/>
                </a:cxn>
                <a:cxn ang="0">
                  <a:pos x="T4" y="T5"/>
                </a:cxn>
                <a:cxn ang="0">
                  <a:pos x="T6" y="T7"/>
                </a:cxn>
                <a:cxn ang="0">
                  <a:pos x="T8" y="T9"/>
                </a:cxn>
              </a:cxnLst>
              <a:rect l="0" t="0" r="r" b="b"/>
              <a:pathLst>
                <a:path w="28" h="28">
                  <a:moveTo>
                    <a:pt x="16" y="0"/>
                  </a:moveTo>
                  <a:lnTo>
                    <a:pt x="0" y="28"/>
                  </a:lnTo>
                  <a:lnTo>
                    <a:pt x="26" y="23"/>
                  </a:lnTo>
                  <a:lnTo>
                    <a:pt x="28" y="6"/>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07" name="Freeform 1392">
              <a:extLst>
                <a:ext uri="{FF2B5EF4-FFF2-40B4-BE49-F238E27FC236}">
                  <a16:creationId xmlns:a16="http://schemas.microsoft.com/office/drawing/2014/main" id="{7DF75547-F37D-4310-8D32-46F163DAAB60}"/>
                </a:ext>
              </a:extLst>
            </p:cNvPr>
            <p:cNvSpPr>
              <a:spLocks/>
            </p:cNvSpPr>
            <p:nvPr userDrawn="1"/>
          </p:nvSpPr>
          <p:spPr bwMode="auto">
            <a:xfrm>
              <a:off x="1763" y="4216"/>
              <a:ext cx="88" cy="116"/>
            </a:xfrm>
            <a:custGeom>
              <a:avLst/>
              <a:gdLst>
                <a:gd name="T0" fmla="*/ 88 w 88"/>
                <a:gd name="T1" fmla="*/ 0 h 116"/>
                <a:gd name="T2" fmla="*/ 62 w 88"/>
                <a:gd name="T3" fmla="*/ 5 h 116"/>
                <a:gd name="T4" fmla="*/ 0 w 88"/>
                <a:gd name="T5" fmla="*/ 116 h 116"/>
                <a:gd name="T6" fmla="*/ 69 w 88"/>
                <a:gd name="T7" fmla="*/ 116 h 116"/>
                <a:gd name="T8" fmla="*/ 88 w 88"/>
                <a:gd name="T9" fmla="*/ 0 h 116"/>
              </a:gdLst>
              <a:ahLst/>
              <a:cxnLst>
                <a:cxn ang="0">
                  <a:pos x="T0" y="T1"/>
                </a:cxn>
                <a:cxn ang="0">
                  <a:pos x="T2" y="T3"/>
                </a:cxn>
                <a:cxn ang="0">
                  <a:pos x="T4" y="T5"/>
                </a:cxn>
                <a:cxn ang="0">
                  <a:pos x="T6" y="T7"/>
                </a:cxn>
                <a:cxn ang="0">
                  <a:pos x="T8" y="T9"/>
                </a:cxn>
              </a:cxnLst>
              <a:rect l="0" t="0" r="r" b="b"/>
              <a:pathLst>
                <a:path w="88" h="116">
                  <a:moveTo>
                    <a:pt x="88" y="0"/>
                  </a:moveTo>
                  <a:lnTo>
                    <a:pt x="62" y="5"/>
                  </a:lnTo>
                  <a:lnTo>
                    <a:pt x="0" y="116"/>
                  </a:lnTo>
                  <a:lnTo>
                    <a:pt x="69" y="116"/>
                  </a:lnTo>
                  <a:lnTo>
                    <a:pt x="88" y="0"/>
                  </a:lnTo>
                  <a:close/>
                </a:path>
              </a:pathLst>
            </a:custGeom>
            <a:solidFill>
              <a:srgbClr val="498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08" name="Freeform 1393">
              <a:extLst>
                <a:ext uri="{FF2B5EF4-FFF2-40B4-BE49-F238E27FC236}">
                  <a16:creationId xmlns:a16="http://schemas.microsoft.com/office/drawing/2014/main" id="{3F72CDC5-2F31-44B7-8CC9-3FAAA24CF587}"/>
                </a:ext>
              </a:extLst>
            </p:cNvPr>
            <p:cNvSpPr>
              <a:spLocks/>
            </p:cNvSpPr>
            <p:nvPr userDrawn="1"/>
          </p:nvSpPr>
          <p:spPr bwMode="auto">
            <a:xfrm>
              <a:off x="1763" y="4216"/>
              <a:ext cx="88" cy="116"/>
            </a:xfrm>
            <a:custGeom>
              <a:avLst/>
              <a:gdLst>
                <a:gd name="T0" fmla="*/ 88 w 88"/>
                <a:gd name="T1" fmla="*/ 0 h 116"/>
                <a:gd name="T2" fmla="*/ 62 w 88"/>
                <a:gd name="T3" fmla="*/ 5 h 116"/>
                <a:gd name="T4" fmla="*/ 0 w 88"/>
                <a:gd name="T5" fmla="*/ 116 h 116"/>
                <a:gd name="T6" fmla="*/ 69 w 88"/>
                <a:gd name="T7" fmla="*/ 116 h 116"/>
                <a:gd name="T8" fmla="*/ 88 w 88"/>
                <a:gd name="T9" fmla="*/ 0 h 116"/>
              </a:gdLst>
              <a:ahLst/>
              <a:cxnLst>
                <a:cxn ang="0">
                  <a:pos x="T0" y="T1"/>
                </a:cxn>
                <a:cxn ang="0">
                  <a:pos x="T2" y="T3"/>
                </a:cxn>
                <a:cxn ang="0">
                  <a:pos x="T4" y="T5"/>
                </a:cxn>
                <a:cxn ang="0">
                  <a:pos x="T6" y="T7"/>
                </a:cxn>
                <a:cxn ang="0">
                  <a:pos x="T8" y="T9"/>
                </a:cxn>
              </a:cxnLst>
              <a:rect l="0" t="0" r="r" b="b"/>
              <a:pathLst>
                <a:path w="88" h="116">
                  <a:moveTo>
                    <a:pt x="88" y="0"/>
                  </a:moveTo>
                  <a:lnTo>
                    <a:pt x="62" y="5"/>
                  </a:lnTo>
                  <a:lnTo>
                    <a:pt x="0" y="116"/>
                  </a:lnTo>
                  <a:lnTo>
                    <a:pt x="69" y="116"/>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09" name="Freeform 1394">
              <a:extLst>
                <a:ext uri="{FF2B5EF4-FFF2-40B4-BE49-F238E27FC236}">
                  <a16:creationId xmlns:a16="http://schemas.microsoft.com/office/drawing/2014/main" id="{712A4991-2261-4780-B9E7-CEF6E1FF33F3}"/>
                </a:ext>
              </a:extLst>
            </p:cNvPr>
            <p:cNvSpPr>
              <a:spLocks/>
            </p:cNvSpPr>
            <p:nvPr userDrawn="1"/>
          </p:nvSpPr>
          <p:spPr bwMode="auto">
            <a:xfrm>
              <a:off x="1875" y="4145"/>
              <a:ext cx="1" cy="1"/>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478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10" name="Freeform 1395">
              <a:extLst>
                <a:ext uri="{FF2B5EF4-FFF2-40B4-BE49-F238E27FC236}">
                  <a16:creationId xmlns:a16="http://schemas.microsoft.com/office/drawing/2014/main" id="{75DF3F68-9A8C-4E0E-98FD-154FB6086CCC}"/>
                </a:ext>
              </a:extLst>
            </p:cNvPr>
            <p:cNvSpPr>
              <a:spLocks/>
            </p:cNvSpPr>
            <p:nvPr userDrawn="1"/>
          </p:nvSpPr>
          <p:spPr bwMode="auto">
            <a:xfrm>
              <a:off x="1875" y="4145"/>
              <a:ext cx="1" cy="1"/>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11" name="Freeform 1396">
              <a:extLst>
                <a:ext uri="{FF2B5EF4-FFF2-40B4-BE49-F238E27FC236}">
                  <a16:creationId xmlns:a16="http://schemas.microsoft.com/office/drawing/2014/main" id="{5612AE5D-2976-40BB-B290-61F8D4FF9E31}"/>
                </a:ext>
              </a:extLst>
            </p:cNvPr>
            <p:cNvSpPr>
              <a:spLocks/>
            </p:cNvSpPr>
            <p:nvPr userDrawn="1"/>
          </p:nvSpPr>
          <p:spPr bwMode="auto">
            <a:xfrm>
              <a:off x="1853" y="4145"/>
              <a:ext cx="25" cy="66"/>
            </a:xfrm>
            <a:custGeom>
              <a:avLst/>
              <a:gdLst>
                <a:gd name="T0" fmla="*/ 22 w 25"/>
                <a:gd name="T1" fmla="*/ 0 h 66"/>
                <a:gd name="T2" fmla="*/ 7 w 25"/>
                <a:gd name="T3" fmla="*/ 13 h 66"/>
                <a:gd name="T4" fmla="*/ 0 w 25"/>
                <a:gd name="T5" fmla="*/ 54 h 66"/>
                <a:gd name="T6" fmla="*/ 25 w 25"/>
                <a:gd name="T7" fmla="*/ 66 h 66"/>
                <a:gd name="T8" fmla="*/ 23 w 25"/>
                <a:gd name="T9" fmla="*/ 1 h 66"/>
                <a:gd name="T10" fmla="*/ 22 w 25"/>
                <a:gd name="T11" fmla="*/ 0 h 66"/>
              </a:gdLst>
              <a:ahLst/>
              <a:cxnLst>
                <a:cxn ang="0">
                  <a:pos x="T0" y="T1"/>
                </a:cxn>
                <a:cxn ang="0">
                  <a:pos x="T2" y="T3"/>
                </a:cxn>
                <a:cxn ang="0">
                  <a:pos x="T4" y="T5"/>
                </a:cxn>
                <a:cxn ang="0">
                  <a:pos x="T6" y="T7"/>
                </a:cxn>
                <a:cxn ang="0">
                  <a:pos x="T8" y="T9"/>
                </a:cxn>
                <a:cxn ang="0">
                  <a:pos x="T10" y="T11"/>
                </a:cxn>
              </a:cxnLst>
              <a:rect l="0" t="0" r="r" b="b"/>
              <a:pathLst>
                <a:path w="25" h="66">
                  <a:moveTo>
                    <a:pt x="22" y="0"/>
                  </a:moveTo>
                  <a:lnTo>
                    <a:pt x="7" y="13"/>
                  </a:lnTo>
                  <a:lnTo>
                    <a:pt x="0" y="54"/>
                  </a:lnTo>
                  <a:lnTo>
                    <a:pt x="25" y="66"/>
                  </a:lnTo>
                  <a:lnTo>
                    <a:pt x="23" y="1"/>
                  </a:lnTo>
                  <a:lnTo>
                    <a:pt x="22" y="0"/>
                  </a:lnTo>
                  <a:close/>
                </a:path>
              </a:pathLst>
            </a:custGeom>
            <a:solidFill>
              <a:srgbClr val="549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12" name="Freeform 1397">
              <a:extLst>
                <a:ext uri="{FF2B5EF4-FFF2-40B4-BE49-F238E27FC236}">
                  <a16:creationId xmlns:a16="http://schemas.microsoft.com/office/drawing/2014/main" id="{2022DD39-2E08-4052-B276-E0323FEF078A}"/>
                </a:ext>
              </a:extLst>
            </p:cNvPr>
            <p:cNvSpPr>
              <a:spLocks/>
            </p:cNvSpPr>
            <p:nvPr userDrawn="1"/>
          </p:nvSpPr>
          <p:spPr bwMode="auto">
            <a:xfrm>
              <a:off x="1853" y="4145"/>
              <a:ext cx="25" cy="66"/>
            </a:xfrm>
            <a:custGeom>
              <a:avLst/>
              <a:gdLst>
                <a:gd name="T0" fmla="*/ 22 w 25"/>
                <a:gd name="T1" fmla="*/ 0 h 66"/>
                <a:gd name="T2" fmla="*/ 7 w 25"/>
                <a:gd name="T3" fmla="*/ 13 h 66"/>
                <a:gd name="T4" fmla="*/ 0 w 25"/>
                <a:gd name="T5" fmla="*/ 54 h 66"/>
                <a:gd name="T6" fmla="*/ 25 w 25"/>
                <a:gd name="T7" fmla="*/ 66 h 66"/>
                <a:gd name="T8" fmla="*/ 23 w 25"/>
                <a:gd name="T9" fmla="*/ 1 h 66"/>
                <a:gd name="T10" fmla="*/ 22 w 25"/>
                <a:gd name="T11" fmla="*/ 0 h 66"/>
              </a:gdLst>
              <a:ahLst/>
              <a:cxnLst>
                <a:cxn ang="0">
                  <a:pos x="T0" y="T1"/>
                </a:cxn>
                <a:cxn ang="0">
                  <a:pos x="T2" y="T3"/>
                </a:cxn>
                <a:cxn ang="0">
                  <a:pos x="T4" y="T5"/>
                </a:cxn>
                <a:cxn ang="0">
                  <a:pos x="T6" y="T7"/>
                </a:cxn>
                <a:cxn ang="0">
                  <a:pos x="T8" y="T9"/>
                </a:cxn>
                <a:cxn ang="0">
                  <a:pos x="T10" y="T11"/>
                </a:cxn>
              </a:cxnLst>
              <a:rect l="0" t="0" r="r" b="b"/>
              <a:pathLst>
                <a:path w="25" h="66">
                  <a:moveTo>
                    <a:pt x="22" y="0"/>
                  </a:moveTo>
                  <a:lnTo>
                    <a:pt x="7" y="13"/>
                  </a:lnTo>
                  <a:lnTo>
                    <a:pt x="0" y="54"/>
                  </a:lnTo>
                  <a:lnTo>
                    <a:pt x="25" y="66"/>
                  </a:lnTo>
                  <a:lnTo>
                    <a:pt x="23" y="1"/>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13" name="Freeform 1398">
              <a:extLst>
                <a:ext uri="{FF2B5EF4-FFF2-40B4-BE49-F238E27FC236}">
                  <a16:creationId xmlns:a16="http://schemas.microsoft.com/office/drawing/2014/main" id="{6801BB94-6940-4542-8554-82F4BD39B8E1}"/>
                </a:ext>
              </a:extLst>
            </p:cNvPr>
            <p:cNvSpPr>
              <a:spLocks/>
            </p:cNvSpPr>
            <p:nvPr userDrawn="1"/>
          </p:nvSpPr>
          <p:spPr bwMode="auto">
            <a:xfrm>
              <a:off x="1851" y="4199"/>
              <a:ext cx="27" cy="17"/>
            </a:xfrm>
            <a:custGeom>
              <a:avLst/>
              <a:gdLst>
                <a:gd name="T0" fmla="*/ 2 w 27"/>
                <a:gd name="T1" fmla="*/ 0 h 17"/>
                <a:gd name="T2" fmla="*/ 0 w 27"/>
                <a:gd name="T3" fmla="*/ 17 h 17"/>
                <a:gd name="T4" fmla="*/ 27 w 27"/>
                <a:gd name="T5" fmla="*/ 12 h 17"/>
                <a:gd name="T6" fmla="*/ 2 w 27"/>
                <a:gd name="T7" fmla="*/ 0 h 17"/>
              </a:gdLst>
              <a:ahLst/>
              <a:cxnLst>
                <a:cxn ang="0">
                  <a:pos x="T0" y="T1"/>
                </a:cxn>
                <a:cxn ang="0">
                  <a:pos x="T2" y="T3"/>
                </a:cxn>
                <a:cxn ang="0">
                  <a:pos x="T4" y="T5"/>
                </a:cxn>
                <a:cxn ang="0">
                  <a:pos x="T6" y="T7"/>
                </a:cxn>
              </a:cxnLst>
              <a:rect l="0" t="0" r="r" b="b"/>
              <a:pathLst>
                <a:path w="27" h="17">
                  <a:moveTo>
                    <a:pt x="2" y="0"/>
                  </a:moveTo>
                  <a:lnTo>
                    <a:pt x="0" y="17"/>
                  </a:lnTo>
                  <a:lnTo>
                    <a:pt x="27" y="12"/>
                  </a:lnTo>
                  <a:lnTo>
                    <a:pt x="2" y="0"/>
                  </a:lnTo>
                  <a:close/>
                </a:path>
              </a:pathLst>
            </a:custGeom>
            <a:solidFill>
              <a:srgbClr val="4A8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14" name="Freeform 1399">
              <a:extLst>
                <a:ext uri="{FF2B5EF4-FFF2-40B4-BE49-F238E27FC236}">
                  <a16:creationId xmlns:a16="http://schemas.microsoft.com/office/drawing/2014/main" id="{D9E48628-539D-4752-A3BD-5B1AC68586D9}"/>
                </a:ext>
              </a:extLst>
            </p:cNvPr>
            <p:cNvSpPr>
              <a:spLocks/>
            </p:cNvSpPr>
            <p:nvPr userDrawn="1"/>
          </p:nvSpPr>
          <p:spPr bwMode="auto">
            <a:xfrm>
              <a:off x="1851" y="4199"/>
              <a:ext cx="27" cy="17"/>
            </a:xfrm>
            <a:custGeom>
              <a:avLst/>
              <a:gdLst>
                <a:gd name="T0" fmla="*/ 2 w 27"/>
                <a:gd name="T1" fmla="*/ 0 h 17"/>
                <a:gd name="T2" fmla="*/ 0 w 27"/>
                <a:gd name="T3" fmla="*/ 17 h 17"/>
                <a:gd name="T4" fmla="*/ 27 w 27"/>
                <a:gd name="T5" fmla="*/ 12 h 17"/>
                <a:gd name="T6" fmla="*/ 2 w 27"/>
                <a:gd name="T7" fmla="*/ 0 h 17"/>
              </a:gdLst>
              <a:ahLst/>
              <a:cxnLst>
                <a:cxn ang="0">
                  <a:pos x="T0" y="T1"/>
                </a:cxn>
                <a:cxn ang="0">
                  <a:pos x="T2" y="T3"/>
                </a:cxn>
                <a:cxn ang="0">
                  <a:pos x="T4" y="T5"/>
                </a:cxn>
                <a:cxn ang="0">
                  <a:pos x="T6" y="T7"/>
                </a:cxn>
              </a:cxnLst>
              <a:rect l="0" t="0" r="r" b="b"/>
              <a:pathLst>
                <a:path w="27" h="17">
                  <a:moveTo>
                    <a:pt x="2" y="0"/>
                  </a:moveTo>
                  <a:lnTo>
                    <a:pt x="0" y="17"/>
                  </a:lnTo>
                  <a:lnTo>
                    <a:pt x="27" y="1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15" name="Freeform 1400">
              <a:extLst>
                <a:ext uri="{FF2B5EF4-FFF2-40B4-BE49-F238E27FC236}">
                  <a16:creationId xmlns:a16="http://schemas.microsoft.com/office/drawing/2014/main" id="{959A2B55-C47B-4E60-B499-B7BE2B62EBCD}"/>
                </a:ext>
              </a:extLst>
            </p:cNvPr>
            <p:cNvSpPr>
              <a:spLocks/>
            </p:cNvSpPr>
            <p:nvPr userDrawn="1"/>
          </p:nvSpPr>
          <p:spPr bwMode="auto">
            <a:xfrm>
              <a:off x="1876" y="4071"/>
              <a:ext cx="87" cy="90"/>
            </a:xfrm>
            <a:custGeom>
              <a:avLst/>
              <a:gdLst>
                <a:gd name="T0" fmla="*/ 87 w 87"/>
                <a:gd name="T1" fmla="*/ 0 h 90"/>
                <a:gd name="T2" fmla="*/ 74 w 87"/>
                <a:gd name="T3" fmla="*/ 11 h 90"/>
                <a:gd name="T4" fmla="*/ 0 w 87"/>
                <a:gd name="T5" fmla="*/ 74 h 90"/>
                <a:gd name="T6" fmla="*/ 0 w 87"/>
                <a:gd name="T7" fmla="*/ 75 h 90"/>
                <a:gd name="T8" fmla="*/ 32 w 87"/>
                <a:gd name="T9" fmla="*/ 90 h 90"/>
                <a:gd name="T10" fmla="*/ 87 w 87"/>
                <a:gd name="T11" fmla="*/ 0 h 90"/>
              </a:gdLst>
              <a:ahLst/>
              <a:cxnLst>
                <a:cxn ang="0">
                  <a:pos x="T0" y="T1"/>
                </a:cxn>
                <a:cxn ang="0">
                  <a:pos x="T2" y="T3"/>
                </a:cxn>
                <a:cxn ang="0">
                  <a:pos x="T4" y="T5"/>
                </a:cxn>
                <a:cxn ang="0">
                  <a:pos x="T6" y="T7"/>
                </a:cxn>
                <a:cxn ang="0">
                  <a:pos x="T8" y="T9"/>
                </a:cxn>
                <a:cxn ang="0">
                  <a:pos x="T10" y="T11"/>
                </a:cxn>
              </a:cxnLst>
              <a:rect l="0" t="0" r="r" b="b"/>
              <a:pathLst>
                <a:path w="87" h="90">
                  <a:moveTo>
                    <a:pt x="87" y="0"/>
                  </a:moveTo>
                  <a:lnTo>
                    <a:pt x="74" y="11"/>
                  </a:lnTo>
                  <a:lnTo>
                    <a:pt x="0" y="74"/>
                  </a:lnTo>
                  <a:lnTo>
                    <a:pt x="0" y="75"/>
                  </a:lnTo>
                  <a:lnTo>
                    <a:pt x="32" y="90"/>
                  </a:lnTo>
                  <a:lnTo>
                    <a:pt x="87" y="0"/>
                  </a:lnTo>
                  <a:close/>
                </a:path>
              </a:pathLst>
            </a:custGeom>
            <a:solidFill>
              <a:srgbClr val="4587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16" name="Freeform 1401">
              <a:extLst>
                <a:ext uri="{FF2B5EF4-FFF2-40B4-BE49-F238E27FC236}">
                  <a16:creationId xmlns:a16="http://schemas.microsoft.com/office/drawing/2014/main" id="{304DD4AD-9893-4BA7-A5F0-84E669D0062F}"/>
                </a:ext>
              </a:extLst>
            </p:cNvPr>
            <p:cNvSpPr>
              <a:spLocks/>
            </p:cNvSpPr>
            <p:nvPr userDrawn="1"/>
          </p:nvSpPr>
          <p:spPr bwMode="auto">
            <a:xfrm>
              <a:off x="1876" y="4071"/>
              <a:ext cx="87" cy="90"/>
            </a:xfrm>
            <a:custGeom>
              <a:avLst/>
              <a:gdLst>
                <a:gd name="T0" fmla="*/ 87 w 87"/>
                <a:gd name="T1" fmla="*/ 0 h 90"/>
                <a:gd name="T2" fmla="*/ 74 w 87"/>
                <a:gd name="T3" fmla="*/ 11 h 90"/>
                <a:gd name="T4" fmla="*/ 0 w 87"/>
                <a:gd name="T5" fmla="*/ 74 h 90"/>
                <a:gd name="T6" fmla="*/ 0 w 87"/>
                <a:gd name="T7" fmla="*/ 75 h 90"/>
                <a:gd name="T8" fmla="*/ 32 w 87"/>
                <a:gd name="T9" fmla="*/ 90 h 90"/>
                <a:gd name="T10" fmla="*/ 87 w 87"/>
                <a:gd name="T11" fmla="*/ 0 h 90"/>
              </a:gdLst>
              <a:ahLst/>
              <a:cxnLst>
                <a:cxn ang="0">
                  <a:pos x="T0" y="T1"/>
                </a:cxn>
                <a:cxn ang="0">
                  <a:pos x="T2" y="T3"/>
                </a:cxn>
                <a:cxn ang="0">
                  <a:pos x="T4" y="T5"/>
                </a:cxn>
                <a:cxn ang="0">
                  <a:pos x="T6" y="T7"/>
                </a:cxn>
                <a:cxn ang="0">
                  <a:pos x="T8" y="T9"/>
                </a:cxn>
                <a:cxn ang="0">
                  <a:pos x="T10" y="T11"/>
                </a:cxn>
              </a:cxnLst>
              <a:rect l="0" t="0" r="r" b="b"/>
              <a:pathLst>
                <a:path w="87" h="90">
                  <a:moveTo>
                    <a:pt x="87" y="0"/>
                  </a:moveTo>
                  <a:lnTo>
                    <a:pt x="74" y="11"/>
                  </a:lnTo>
                  <a:lnTo>
                    <a:pt x="0" y="74"/>
                  </a:lnTo>
                  <a:lnTo>
                    <a:pt x="0" y="75"/>
                  </a:lnTo>
                  <a:lnTo>
                    <a:pt x="32" y="90"/>
                  </a:lnTo>
                  <a:lnTo>
                    <a:pt x="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17" name="Freeform 1402">
              <a:extLst>
                <a:ext uri="{FF2B5EF4-FFF2-40B4-BE49-F238E27FC236}">
                  <a16:creationId xmlns:a16="http://schemas.microsoft.com/office/drawing/2014/main" id="{1D146475-3591-4FAC-9322-10C752FB98BF}"/>
                </a:ext>
              </a:extLst>
            </p:cNvPr>
            <p:cNvSpPr>
              <a:spLocks/>
            </p:cNvSpPr>
            <p:nvPr userDrawn="1"/>
          </p:nvSpPr>
          <p:spPr bwMode="auto">
            <a:xfrm>
              <a:off x="1876" y="4146"/>
              <a:ext cx="32" cy="65"/>
            </a:xfrm>
            <a:custGeom>
              <a:avLst/>
              <a:gdLst>
                <a:gd name="T0" fmla="*/ 0 w 32"/>
                <a:gd name="T1" fmla="*/ 0 h 65"/>
                <a:gd name="T2" fmla="*/ 2 w 32"/>
                <a:gd name="T3" fmla="*/ 65 h 65"/>
                <a:gd name="T4" fmla="*/ 32 w 32"/>
                <a:gd name="T5" fmla="*/ 15 h 65"/>
                <a:gd name="T6" fmla="*/ 0 w 32"/>
                <a:gd name="T7" fmla="*/ 0 h 65"/>
              </a:gdLst>
              <a:ahLst/>
              <a:cxnLst>
                <a:cxn ang="0">
                  <a:pos x="T0" y="T1"/>
                </a:cxn>
                <a:cxn ang="0">
                  <a:pos x="T2" y="T3"/>
                </a:cxn>
                <a:cxn ang="0">
                  <a:pos x="T4" y="T5"/>
                </a:cxn>
                <a:cxn ang="0">
                  <a:pos x="T6" y="T7"/>
                </a:cxn>
              </a:cxnLst>
              <a:rect l="0" t="0" r="r" b="b"/>
              <a:pathLst>
                <a:path w="32" h="65">
                  <a:moveTo>
                    <a:pt x="0" y="0"/>
                  </a:moveTo>
                  <a:lnTo>
                    <a:pt x="2" y="65"/>
                  </a:lnTo>
                  <a:lnTo>
                    <a:pt x="32" y="15"/>
                  </a:lnTo>
                  <a:lnTo>
                    <a:pt x="0" y="0"/>
                  </a:lnTo>
                  <a:close/>
                </a:path>
              </a:pathLst>
            </a:custGeom>
            <a:solidFill>
              <a:srgbClr val="518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18" name="Freeform 1403">
              <a:extLst>
                <a:ext uri="{FF2B5EF4-FFF2-40B4-BE49-F238E27FC236}">
                  <a16:creationId xmlns:a16="http://schemas.microsoft.com/office/drawing/2014/main" id="{F9225F3D-515F-4932-B1FC-5969A6A80836}"/>
                </a:ext>
              </a:extLst>
            </p:cNvPr>
            <p:cNvSpPr>
              <a:spLocks/>
            </p:cNvSpPr>
            <p:nvPr userDrawn="1"/>
          </p:nvSpPr>
          <p:spPr bwMode="auto">
            <a:xfrm>
              <a:off x="1876" y="4146"/>
              <a:ext cx="32" cy="65"/>
            </a:xfrm>
            <a:custGeom>
              <a:avLst/>
              <a:gdLst>
                <a:gd name="T0" fmla="*/ 0 w 32"/>
                <a:gd name="T1" fmla="*/ 0 h 65"/>
                <a:gd name="T2" fmla="*/ 2 w 32"/>
                <a:gd name="T3" fmla="*/ 65 h 65"/>
                <a:gd name="T4" fmla="*/ 32 w 32"/>
                <a:gd name="T5" fmla="*/ 15 h 65"/>
                <a:gd name="T6" fmla="*/ 0 w 32"/>
                <a:gd name="T7" fmla="*/ 0 h 65"/>
              </a:gdLst>
              <a:ahLst/>
              <a:cxnLst>
                <a:cxn ang="0">
                  <a:pos x="T0" y="T1"/>
                </a:cxn>
                <a:cxn ang="0">
                  <a:pos x="T2" y="T3"/>
                </a:cxn>
                <a:cxn ang="0">
                  <a:pos x="T4" y="T5"/>
                </a:cxn>
                <a:cxn ang="0">
                  <a:pos x="T6" y="T7"/>
                </a:cxn>
              </a:cxnLst>
              <a:rect l="0" t="0" r="r" b="b"/>
              <a:pathLst>
                <a:path w="32" h="65">
                  <a:moveTo>
                    <a:pt x="0" y="0"/>
                  </a:moveTo>
                  <a:lnTo>
                    <a:pt x="2" y="65"/>
                  </a:lnTo>
                  <a:lnTo>
                    <a:pt x="32"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19" name="Freeform 1404">
              <a:extLst>
                <a:ext uri="{FF2B5EF4-FFF2-40B4-BE49-F238E27FC236}">
                  <a16:creationId xmlns:a16="http://schemas.microsoft.com/office/drawing/2014/main" id="{75E72EE3-437F-4F57-B60B-10F9F7C7AF2C}"/>
                </a:ext>
              </a:extLst>
            </p:cNvPr>
            <p:cNvSpPr>
              <a:spLocks/>
            </p:cNvSpPr>
            <p:nvPr userDrawn="1"/>
          </p:nvSpPr>
          <p:spPr bwMode="auto">
            <a:xfrm>
              <a:off x="1908" y="4007"/>
              <a:ext cx="132" cy="178"/>
            </a:xfrm>
            <a:custGeom>
              <a:avLst/>
              <a:gdLst>
                <a:gd name="T0" fmla="*/ 132 w 132"/>
                <a:gd name="T1" fmla="*/ 0 h 178"/>
                <a:gd name="T2" fmla="*/ 55 w 132"/>
                <a:gd name="T3" fmla="*/ 64 h 178"/>
                <a:gd name="T4" fmla="*/ 0 w 132"/>
                <a:gd name="T5" fmla="*/ 154 h 178"/>
                <a:gd name="T6" fmla="*/ 50 w 132"/>
                <a:gd name="T7" fmla="*/ 178 h 178"/>
                <a:gd name="T8" fmla="*/ 132 w 132"/>
                <a:gd name="T9" fmla="*/ 0 h 178"/>
              </a:gdLst>
              <a:ahLst/>
              <a:cxnLst>
                <a:cxn ang="0">
                  <a:pos x="T0" y="T1"/>
                </a:cxn>
                <a:cxn ang="0">
                  <a:pos x="T2" y="T3"/>
                </a:cxn>
                <a:cxn ang="0">
                  <a:pos x="T4" y="T5"/>
                </a:cxn>
                <a:cxn ang="0">
                  <a:pos x="T6" y="T7"/>
                </a:cxn>
                <a:cxn ang="0">
                  <a:pos x="T8" y="T9"/>
                </a:cxn>
              </a:cxnLst>
              <a:rect l="0" t="0" r="r" b="b"/>
              <a:pathLst>
                <a:path w="132" h="178">
                  <a:moveTo>
                    <a:pt x="132" y="0"/>
                  </a:moveTo>
                  <a:lnTo>
                    <a:pt x="55" y="64"/>
                  </a:lnTo>
                  <a:lnTo>
                    <a:pt x="0" y="154"/>
                  </a:lnTo>
                  <a:lnTo>
                    <a:pt x="50" y="178"/>
                  </a:lnTo>
                  <a:lnTo>
                    <a:pt x="132" y="0"/>
                  </a:lnTo>
                  <a:close/>
                </a:path>
              </a:pathLst>
            </a:custGeom>
            <a:solidFill>
              <a:srgbClr val="4A8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20" name="Freeform 1405">
              <a:extLst>
                <a:ext uri="{FF2B5EF4-FFF2-40B4-BE49-F238E27FC236}">
                  <a16:creationId xmlns:a16="http://schemas.microsoft.com/office/drawing/2014/main" id="{535050F9-DB12-4FBE-A9F1-70A5F72D84E1}"/>
                </a:ext>
              </a:extLst>
            </p:cNvPr>
            <p:cNvSpPr>
              <a:spLocks/>
            </p:cNvSpPr>
            <p:nvPr userDrawn="1"/>
          </p:nvSpPr>
          <p:spPr bwMode="auto">
            <a:xfrm>
              <a:off x="1908" y="4007"/>
              <a:ext cx="132" cy="178"/>
            </a:xfrm>
            <a:custGeom>
              <a:avLst/>
              <a:gdLst>
                <a:gd name="T0" fmla="*/ 132 w 132"/>
                <a:gd name="T1" fmla="*/ 0 h 178"/>
                <a:gd name="T2" fmla="*/ 55 w 132"/>
                <a:gd name="T3" fmla="*/ 64 h 178"/>
                <a:gd name="T4" fmla="*/ 0 w 132"/>
                <a:gd name="T5" fmla="*/ 154 h 178"/>
                <a:gd name="T6" fmla="*/ 50 w 132"/>
                <a:gd name="T7" fmla="*/ 178 h 178"/>
                <a:gd name="T8" fmla="*/ 132 w 132"/>
                <a:gd name="T9" fmla="*/ 0 h 178"/>
              </a:gdLst>
              <a:ahLst/>
              <a:cxnLst>
                <a:cxn ang="0">
                  <a:pos x="T0" y="T1"/>
                </a:cxn>
                <a:cxn ang="0">
                  <a:pos x="T2" y="T3"/>
                </a:cxn>
                <a:cxn ang="0">
                  <a:pos x="T4" y="T5"/>
                </a:cxn>
                <a:cxn ang="0">
                  <a:pos x="T6" y="T7"/>
                </a:cxn>
                <a:cxn ang="0">
                  <a:pos x="T8" y="T9"/>
                </a:cxn>
              </a:cxnLst>
              <a:rect l="0" t="0" r="r" b="b"/>
              <a:pathLst>
                <a:path w="132" h="178">
                  <a:moveTo>
                    <a:pt x="132" y="0"/>
                  </a:moveTo>
                  <a:lnTo>
                    <a:pt x="55" y="64"/>
                  </a:lnTo>
                  <a:lnTo>
                    <a:pt x="0" y="154"/>
                  </a:lnTo>
                  <a:lnTo>
                    <a:pt x="50" y="178"/>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21" name="Freeform 1406">
              <a:extLst>
                <a:ext uri="{FF2B5EF4-FFF2-40B4-BE49-F238E27FC236}">
                  <a16:creationId xmlns:a16="http://schemas.microsoft.com/office/drawing/2014/main" id="{1CFB9DD3-6724-495C-A791-7AB542E33122}"/>
                </a:ext>
              </a:extLst>
            </p:cNvPr>
            <p:cNvSpPr>
              <a:spLocks/>
            </p:cNvSpPr>
            <p:nvPr userDrawn="1"/>
          </p:nvSpPr>
          <p:spPr bwMode="auto">
            <a:xfrm>
              <a:off x="1878" y="4161"/>
              <a:ext cx="80" cy="59"/>
            </a:xfrm>
            <a:custGeom>
              <a:avLst/>
              <a:gdLst>
                <a:gd name="T0" fmla="*/ 30 w 80"/>
                <a:gd name="T1" fmla="*/ 0 h 59"/>
                <a:gd name="T2" fmla="*/ 0 w 80"/>
                <a:gd name="T3" fmla="*/ 50 h 59"/>
                <a:gd name="T4" fmla="*/ 65 w 80"/>
                <a:gd name="T5" fmla="*/ 59 h 59"/>
                <a:gd name="T6" fmla="*/ 80 w 80"/>
                <a:gd name="T7" fmla="*/ 24 h 59"/>
                <a:gd name="T8" fmla="*/ 30 w 80"/>
                <a:gd name="T9" fmla="*/ 0 h 59"/>
              </a:gdLst>
              <a:ahLst/>
              <a:cxnLst>
                <a:cxn ang="0">
                  <a:pos x="T0" y="T1"/>
                </a:cxn>
                <a:cxn ang="0">
                  <a:pos x="T2" y="T3"/>
                </a:cxn>
                <a:cxn ang="0">
                  <a:pos x="T4" y="T5"/>
                </a:cxn>
                <a:cxn ang="0">
                  <a:pos x="T6" y="T7"/>
                </a:cxn>
                <a:cxn ang="0">
                  <a:pos x="T8" y="T9"/>
                </a:cxn>
              </a:cxnLst>
              <a:rect l="0" t="0" r="r" b="b"/>
              <a:pathLst>
                <a:path w="80" h="59">
                  <a:moveTo>
                    <a:pt x="30" y="0"/>
                  </a:moveTo>
                  <a:lnTo>
                    <a:pt x="0" y="50"/>
                  </a:lnTo>
                  <a:lnTo>
                    <a:pt x="65" y="59"/>
                  </a:lnTo>
                  <a:lnTo>
                    <a:pt x="80" y="24"/>
                  </a:lnTo>
                  <a:lnTo>
                    <a:pt x="30" y="0"/>
                  </a:lnTo>
                  <a:close/>
                </a:path>
              </a:pathLst>
            </a:custGeom>
            <a:solidFill>
              <a:srgbClr val="599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22" name="Freeform 1407">
              <a:extLst>
                <a:ext uri="{FF2B5EF4-FFF2-40B4-BE49-F238E27FC236}">
                  <a16:creationId xmlns:a16="http://schemas.microsoft.com/office/drawing/2014/main" id="{6BDB00CD-D811-448A-87F4-DEAF3D875B4E}"/>
                </a:ext>
              </a:extLst>
            </p:cNvPr>
            <p:cNvSpPr>
              <a:spLocks/>
            </p:cNvSpPr>
            <p:nvPr userDrawn="1"/>
          </p:nvSpPr>
          <p:spPr bwMode="auto">
            <a:xfrm>
              <a:off x="1878" y="4161"/>
              <a:ext cx="80" cy="59"/>
            </a:xfrm>
            <a:custGeom>
              <a:avLst/>
              <a:gdLst>
                <a:gd name="T0" fmla="*/ 30 w 80"/>
                <a:gd name="T1" fmla="*/ 0 h 59"/>
                <a:gd name="T2" fmla="*/ 0 w 80"/>
                <a:gd name="T3" fmla="*/ 50 h 59"/>
                <a:gd name="T4" fmla="*/ 65 w 80"/>
                <a:gd name="T5" fmla="*/ 59 h 59"/>
                <a:gd name="T6" fmla="*/ 80 w 80"/>
                <a:gd name="T7" fmla="*/ 24 h 59"/>
                <a:gd name="T8" fmla="*/ 30 w 80"/>
                <a:gd name="T9" fmla="*/ 0 h 59"/>
              </a:gdLst>
              <a:ahLst/>
              <a:cxnLst>
                <a:cxn ang="0">
                  <a:pos x="T0" y="T1"/>
                </a:cxn>
                <a:cxn ang="0">
                  <a:pos x="T2" y="T3"/>
                </a:cxn>
                <a:cxn ang="0">
                  <a:pos x="T4" y="T5"/>
                </a:cxn>
                <a:cxn ang="0">
                  <a:pos x="T6" y="T7"/>
                </a:cxn>
                <a:cxn ang="0">
                  <a:pos x="T8" y="T9"/>
                </a:cxn>
              </a:cxnLst>
              <a:rect l="0" t="0" r="r" b="b"/>
              <a:pathLst>
                <a:path w="80" h="59">
                  <a:moveTo>
                    <a:pt x="30" y="0"/>
                  </a:moveTo>
                  <a:lnTo>
                    <a:pt x="0" y="50"/>
                  </a:lnTo>
                  <a:lnTo>
                    <a:pt x="65" y="59"/>
                  </a:lnTo>
                  <a:lnTo>
                    <a:pt x="80" y="24"/>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23" name="Freeform 1408">
              <a:extLst>
                <a:ext uri="{FF2B5EF4-FFF2-40B4-BE49-F238E27FC236}">
                  <a16:creationId xmlns:a16="http://schemas.microsoft.com/office/drawing/2014/main" id="{0474E4B9-5AEA-4A9E-B927-3BB5BFBCDFBD}"/>
                </a:ext>
              </a:extLst>
            </p:cNvPr>
            <p:cNvSpPr>
              <a:spLocks/>
            </p:cNvSpPr>
            <p:nvPr userDrawn="1"/>
          </p:nvSpPr>
          <p:spPr bwMode="auto">
            <a:xfrm>
              <a:off x="1878" y="4211"/>
              <a:ext cx="65" cy="121"/>
            </a:xfrm>
            <a:custGeom>
              <a:avLst/>
              <a:gdLst>
                <a:gd name="T0" fmla="*/ 0 w 65"/>
                <a:gd name="T1" fmla="*/ 0 h 121"/>
                <a:gd name="T2" fmla="*/ 7 w 65"/>
                <a:gd name="T3" fmla="*/ 121 h 121"/>
                <a:gd name="T4" fmla="*/ 14 w 65"/>
                <a:gd name="T5" fmla="*/ 121 h 121"/>
                <a:gd name="T6" fmla="*/ 65 w 65"/>
                <a:gd name="T7" fmla="*/ 9 h 121"/>
                <a:gd name="T8" fmla="*/ 0 w 65"/>
                <a:gd name="T9" fmla="*/ 0 h 121"/>
              </a:gdLst>
              <a:ahLst/>
              <a:cxnLst>
                <a:cxn ang="0">
                  <a:pos x="T0" y="T1"/>
                </a:cxn>
                <a:cxn ang="0">
                  <a:pos x="T2" y="T3"/>
                </a:cxn>
                <a:cxn ang="0">
                  <a:pos x="T4" y="T5"/>
                </a:cxn>
                <a:cxn ang="0">
                  <a:pos x="T6" y="T7"/>
                </a:cxn>
                <a:cxn ang="0">
                  <a:pos x="T8" y="T9"/>
                </a:cxn>
              </a:cxnLst>
              <a:rect l="0" t="0" r="r" b="b"/>
              <a:pathLst>
                <a:path w="65" h="121">
                  <a:moveTo>
                    <a:pt x="0" y="0"/>
                  </a:moveTo>
                  <a:lnTo>
                    <a:pt x="7" y="121"/>
                  </a:lnTo>
                  <a:lnTo>
                    <a:pt x="14" y="121"/>
                  </a:lnTo>
                  <a:lnTo>
                    <a:pt x="65" y="9"/>
                  </a:lnTo>
                  <a:lnTo>
                    <a:pt x="0" y="0"/>
                  </a:lnTo>
                  <a:close/>
                </a:path>
              </a:pathLst>
            </a:custGeom>
            <a:solidFill>
              <a:srgbClr val="518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24" name="Freeform 1409">
              <a:extLst>
                <a:ext uri="{FF2B5EF4-FFF2-40B4-BE49-F238E27FC236}">
                  <a16:creationId xmlns:a16="http://schemas.microsoft.com/office/drawing/2014/main" id="{49BDCD47-5D94-4783-8B65-1CC3B921C398}"/>
                </a:ext>
              </a:extLst>
            </p:cNvPr>
            <p:cNvSpPr>
              <a:spLocks/>
            </p:cNvSpPr>
            <p:nvPr userDrawn="1"/>
          </p:nvSpPr>
          <p:spPr bwMode="auto">
            <a:xfrm>
              <a:off x="1878" y="4211"/>
              <a:ext cx="65" cy="121"/>
            </a:xfrm>
            <a:custGeom>
              <a:avLst/>
              <a:gdLst>
                <a:gd name="T0" fmla="*/ 0 w 65"/>
                <a:gd name="T1" fmla="*/ 0 h 121"/>
                <a:gd name="T2" fmla="*/ 7 w 65"/>
                <a:gd name="T3" fmla="*/ 121 h 121"/>
                <a:gd name="T4" fmla="*/ 14 w 65"/>
                <a:gd name="T5" fmla="*/ 121 h 121"/>
                <a:gd name="T6" fmla="*/ 65 w 65"/>
                <a:gd name="T7" fmla="*/ 9 h 121"/>
                <a:gd name="T8" fmla="*/ 0 w 65"/>
                <a:gd name="T9" fmla="*/ 0 h 121"/>
              </a:gdLst>
              <a:ahLst/>
              <a:cxnLst>
                <a:cxn ang="0">
                  <a:pos x="T0" y="T1"/>
                </a:cxn>
                <a:cxn ang="0">
                  <a:pos x="T2" y="T3"/>
                </a:cxn>
                <a:cxn ang="0">
                  <a:pos x="T4" y="T5"/>
                </a:cxn>
                <a:cxn ang="0">
                  <a:pos x="T6" y="T7"/>
                </a:cxn>
                <a:cxn ang="0">
                  <a:pos x="T8" y="T9"/>
                </a:cxn>
              </a:cxnLst>
              <a:rect l="0" t="0" r="r" b="b"/>
              <a:pathLst>
                <a:path w="65" h="121">
                  <a:moveTo>
                    <a:pt x="0" y="0"/>
                  </a:moveTo>
                  <a:lnTo>
                    <a:pt x="7" y="121"/>
                  </a:lnTo>
                  <a:lnTo>
                    <a:pt x="14" y="121"/>
                  </a:lnTo>
                  <a:lnTo>
                    <a:pt x="65"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25" name="Freeform 1410">
              <a:extLst>
                <a:ext uri="{FF2B5EF4-FFF2-40B4-BE49-F238E27FC236}">
                  <a16:creationId xmlns:a16="http://schemas.microsoft.com/office/drawing/2014/main" id="{3CE72972-ED85-4B58-A59F-6E7D6AEE990C}"/>
                </a:ext>
              </a:extLst>
            </p:cNvPr>
            <p:cNvSpPr>
              <a:spLocks/>
            </p:cNvSpPr>
            <p:nvPr userDrawn="1"/>
          </p:nvSpPr>
          <p:spPr bwMode="auto">
            <a:xfrm>
              <a:off x="1832" y="4211"/>
              <a:ext cx="53" cy="121"/>
            </a:xfrm>
            <a:custGeom>
              <a:avLst/>
              <a:gdLst>
                <a:gd name="T0" fmla="*/ 46 w 53"/>
                <a:gd name="T1" fmla="*/ 0 h 121"/>
                <a:gd name="T2" fmla="*/ 46 w 53"/>
                <a:gd name="T3" fmla="*/ 0 h 121"/>
                <a:gd name="T4" fmla="*/ 19 w 53"/>
                <a:gd name="T5" fmla="*/ 5 h 121"/>
                <a:gd name="T6" fmla="*/ 0 w 53"/>
                <a:gd name="T7" fmla="*/ 121 h 121"/>
                <a:gd name="T8" fmla="*/ 53 w 53"/>
                <a:gd name="T9" fmla="*/ 121 h 121"/>
                <a:gd name="T10" fmla="*/ 46 w 53"/>
                <a:gd name="T11" fmla="*/ 0 h 121"/>
              </a:gdLst>
              <a:ahLst/>
              <a:cxnLst>
                <a:cxn ang="0">
                  <a:pos x="T0" y="T1"/>
                </a:cxn>
                <a:cxn ang="0">
                  <a:pos x="T2" y="T3"/>
                </a:cxn>
                <a:cxn ang="0">
                  <a:pos x="T4" y="T5"/>
                </a:cxn>
                <a:cxn ang="0">
                  <a:pos x="T6" y="T7"/>
                </a:cxn>
                <a:cxn ang="0">
                  <a:pos x="T8" y="T9"/>
                </a:cxn>
                <a:cxn ang="0">
                  <a:pos x="T10" y="T11"/>
                </a:cxn>
              </a:cxnLst>
              <a:rect l="0" t="0" r="r" b="b"/>
              <a:pathLst>
                <a:path w="53" h="121">
                  <a:moveTo>
                    <a:pt x="46" y="0"/>
                  </a:moveTo>
                  <a:lnTo>
                    <a:pt x="46" y="0"/>
                  </a:lnTo>
                  <a:lnTo>
                    <a:pt x="19" y="5"/>
                  </a:lnTo>
                  <a:lnTo>
                    <a:pt x="0" y="121"/>
                  </a:lnTo>
                  <a:lnTo>
                    <a:pt x="53" y="121"/>
                  </a:lnTo>
                  <a:lnTo>
                    <a:pt x="46" y="0"/>
                  </a:lnTo>
                  <a:close/>
                </a:path>
              </a:pathLst>
            </a:custGeom>
            <a:solidFill>
              <a:srgbClr val="498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26" name="Freeform 1411">
              <a:extLst>
                <a:ext uri="{FF2B5EF4-FFF2-40B4-BE49-F238E27FC236}">
                  <a16:creationId xmlns:a16="http://schemas.microsoft.com/office/drawing/2014/main" id="{BA3A427C-03CA-4CC9-8DBE-80B914190623}"/>
                </a:ext>
              </a:extLst>
            </p:cNvPr>
            <p:cNvSpPr>
              <a:spLocks/>
            </p:cNvSpPr>
            <p:nvPr userDrawn="1"/>
          </p:nvSpPr>
          <p:spPr bwMode="auto">
            <a:xfrm>
              <a:off x="1832" y="4211"/>
              <a:ext cx="53" cy="121"/>
            </a:xfrm>
            <a:custGeom>
              <a:avLst/>
              <a:gdLst>
                <a:gd name="T0" fmla="*/ 46 w 53"/>
                <a:gd name="T1" fmla="*/ 0 h 121"/>
                <a:gd name="T2" fmla="*/ 46 w 53"/>
                <a:gd name="T3" fmla="*/ 0 h 121"/>
                <a:gd name="T4" fmla="*/ 19 w 53"/>
                <a:gd name="T5" fmla="*/ 5 h 121"/>
                <a:gd name="T6" fmla="*/ 0 w 53"/>
                <a:gd name="T7" fmla="*/ 121 h 121"/>
                <a:gd name="T8" fmla="*/ 53 w 53"/>
                <a:gd name="T9" fmla="*/ 121 h 121"/>
                <a:gd name="T10" fmla="*/ 46 w 53"/>
                <a:gd name="T11" fmla="*/ 0 h 121"/>
              </a:gdLst>
              <a:ahLst/>
              <a:cxnLst>
                <a:cxn ang="0">
                  <a:pos x="T0" y="T1"/>
                </a:cxn>
                <a:cxn ang="0">
                  <a:pos x="T2" y="T3"/>
                </a:cxn>
                <a:cxn ang="0">
                  <a:pos x="T4" y="T5"/>
                </a:cxn>
                <a:cxn ang="0">
                  <a:pos x="T6" y="T7"/>
                </a:cxn>
                <a:cxn ang="0">
                  <a:pos x="T8" y="T9"/>
                </a:cxn>
                <a:cxn ang="0">
                  <a:pos x="T10" y="T11"/>
                </a:cxn>
              </a:cxnLst>
              <a:rect l="0" t="0" r="r" b="b"/>
              <a:pathLst>
                <a:path w="53" h="121">
                  <a:moveTo>
                    <a:pt x="46" y="0"/>
                  </a:moveTo>
                  <a:lnTo>
                    <a:pt x="46" y="0"/>
                  </a:lnTo>
                  <a:lnTo>
                    <a:pt x="19" y="5"/>
                  </a:lnTo>
                  <a:lnTo>
                    <a:pt x="0" y="121"/>
                  </a:lnTo>
                  <a:lnTo>
                    <a:pt x="53" y="121"/>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27" name="Freeform 1412">
              <a:extLst>
                <a:ext uri="{FF2B5EF4-FFF2-40B4-BE49-F238E27FC236}">
                  <a16:creationId xmlns:a16="http://schemas.microsoft.com/office/drawing/2014/main" id="{F037E2F5-0341-401A-ABF8-FB73783AA44C}"/>
                </a:ext>
              </a:extLst>
            </p:cNvPr>
            <p:cNvSpPr>
              <a:spLocks/>
            </p:cNvSpPr>
            <p:nvPr userDrawn="1"/>
          </p:nvSpPr>
          <p:spPr bwMode="auto">
            <a:xfrm>
              <a:off x="1167" y="4072"/>
              <a:ext cx="232" cy="135"/>
            </a:xfrm>
            <a:custGeom>
              <a:avLst/>
              <a:gdLst>
                <a:gd name="T0" fmla="*/ 232 w 232"/>
                <a:gd name="T1" fmla="*/ 0 h 135"/>
                <a:gd name="T2" fmla="*/ 0 w 232"/>
                <a:gd name="T3" fmla="*/ 92 h 135"/>
                <a:gd name="T4" fmla="*/ 15 w 232"/>
                <a:gd name="T5" fmla="*/ 135 h 135"/>
                <a:gd name="T6" fmla="*/ 230 w 232"/>
                <a:gd name="T7" fmla="*/ 3 h 135"/>
                <a:gd name="T8" fmla="*/ 232 w 232"/>
                <a:gd name="T9" fmla="*/ 0 h 135"/>
              </a:gdLst>
              <a:ahLst/>
              <a:cxnLst>
                <a:cxn ang="0">
                  <a:pos x="T0" y="T1"/>
                </a:cxn>
                <a:cxn ang="0">
                  <a:pos x="T2" y="T3"/>
                </a:cxn>
                <a:cxn ang="0">
                  <a:pos x="T4" y="T5"/>
                </a:cxn>
                <a:cxn ang="0">
                  <a:pos x="T6" y="T7"/>
                </a:cxn>
                <a:cxn ang="0">
                  <a:pos x="T8" y="T9"/>
                </a:cxn>
              </a:cxnLst>
              <a:rect l="0" t="0" r="r" b="b"/>
              <a:pathLst>
                <a:path w="232" h="135">
                  <a:moveTo>
                    <a:pt x="232" y="0"/>
                  </a:moveTo>
                  <a:lnTo>
                    <a:pt x="0" y="92"/>
                  </a:lnTo>
                  <a:lnTo>
                    <a:pt x="15" y="135"/>
                  </a:lnTo>
                  <a:lnTo>
                    <a:pt x="230" y="3"/>
                  </a:lnTo>
                  <a:lnTo>
                    <a:pt x="232" y="0"/>
                  </a:lnTo>
                  <a:close/>
                </a:path>
              </a:pathLst>
            </a:custGeom>
            <a:solidFill>
              <a:srgbClr val="438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28" name="Freeform 1413">
              <a:extLst>
                <a:ext uri="{FF2B5EF4-FFF2-40B4-BE49-F238E27FC236}">
                  <a16:creationId xmlns:a16="http://schemas.microsoft.com/office/drawing/2014/main" id="{B6F6C726-4E4D-4B90-AD22-B5ECBBDA4CC9}"/>
                </a:ext>
              </a:extLst>
            </p:cNvPr>
            <p:cNvSpPr>
              <a:spLocks/>
            </p:cNvSpPr>
            <p:nvPr userDrawn="1"/>
          </p:nvSpPr>
          <p:spPr bwMode="auto">
            <a:xfrm>
              <a:off x="1167" y="4072"/>
              <a:ext cx="232" cy="135"/>
            </a:xfrm>
            <a:custGeom>
              <a:avLst/>
              <a:gdLst>
                <a:gd name="T0" fmla="*/ 232 w 232"/>
                <a:gd name="T1" fmla="*/ 0 h 135"/>
                <a:gd name="T2" fmla="*/ 0 w 232"/>
                <a:gd name="T3" fmla="*/ 92 h 135"/>
                <a:gd name="T4" fmla="*/ 15 w 232"/>
                <a:gd name="T5" fmla="*/ 135 h 135"/>
                <a:gd name="T6" fmla="*/ 230 w 232"/>
                <a:gd name="T7" fmla="*/ 3 h 135"/>
                <a:gd name="T8" fmla="*/ 232 w 232"/>
                <a:gd name="T9" fmla="*/ 0 h 135"/>
              </a:gdLst>
              <a:ahLst/>
              <a:cxnLst>
                <a:cxn ang="0">
                  <a:pos x="T0" y="T1"/>
                </a:cxn>
                <a:cxn ang="0">
                  <a:pos x="T2" y="T3"/>
                </a:cxn>
                <a:cxn ang="0">
                  <a:pos x="T4" y="T5"/>
                </a:cxn>
                <a:cxn ang="0">
                  <a:pos x="T6" y="T7"/>
                </a:cxn>
                <a:cxn ang="0">
                  <a:pos x="T8" y="T9"/>
                </a:cxn>
              </a:cxnLst>
              <a:rect l="0" t="0" r="r" b="b"/>
              <a:pathLst>
                <a:path w="232" h="135">
                  <a:moveTo>
                    <a:pt x="232" y="0"/>
                  </a:moveTo>
                  <a:lnTo>
                    <a:pt x="0" y="92"/>
                  </a:lnTo>
                  <a:lnTo>
                    <a:pt x="15" y="135"/>
                  </a:lnTo>
                  <a:lnTo>
                    <a:pt x="230" y="3"/>
                  </a:lnTo>
                  <a:lnTo>
                    <a:pt x="2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29" name="Freeform 1414">
              <a:extLst>
                <a:ext uri="{FF2B5EF4-FFF2-40B4-BE49-F238E27FC236}">
                  <a16:creationId xmlns:a16="http://schemas.microsoft.com/office/drawing/2014/main" id="{E674EB18-7F02-4054-976E-DB5F47CDAB06}"/>
                </a:ext>
              </a:extLst>
            </p:cNvPr>
            <p:cNvSpPr>
              <a:spLocks/>
            </p:cNvSpPr>
            <p:nvPr userDrawn="1"/>
          </p:nvSpPr>
          <p:spPr bwMode="auto">
            <a:xfrm>
              <a:off x="1182" y="4075"/>
              <a:ext cx="215" cy="253"/>
            </a:xfrm>
            <a:custGeom>
              <a:avLst/>
              <a:gdLst>
                <a:gd name="T0" fmla="*/ 215 w 215"/>
                <a:gd name="T1" fmla="*/ 0 h 253"/>
                <a:gd name="T2" fmla="*/ 0 w 215"/>
                <a:gd name="T3" fmla="*/ 132 h 253"/>
                <a:gd name="T4" fmla="*/ 43 w 215"/>
                <a:gd name="T5" fmla="*/ 253 h 253"/>
                <a:gd name="T6" fmla="*/ 124 w 215"/>
                <a:gd name="T7" fmla="*/ 142 h 253"/>
                <a:gd name="T8" fmla="*/ 215 w 215"/>
                <a:gd name="T9" fmla="*/ 0 h 253"/>
              </a:gdLst>
              <a:ahLst/>
              <a:cxnLst>
                <a:cxn ang="0">
                  <a:pos x="T0" y="T1"/>
                </a:cxn>
                <a:cxn ang="0">
                  <a:pos x="T2" y="T3"/>
                </a:cxn>
                <a:cxn ang="0">
                  <a:pos x="T4" y="T5"/>
                </a:cxn>
                <a:cxn ang="0">
                  <a:pos x="T6" y="T7"/>
                </a:cxn>
                <a:cxn ang="0">
                  <a:pos x="T8" y="T9"/>
                </a:cxn>
              </a:cxnLst>
              <a:rect l="0" t="0" r="r" b="b"/>
              <a:pathLst>
                <a:path w="215" h="253">
                  <a:moveTo>
                    <a:pt x="215" y="0"/>
                  </a:moveTo>
                  <a:lnTo>
                    <a:pt x="0" y="132"/>
                  </a:lnTo>
                  <a:lnTo>
                    <a:pt x="43" y="253"/>
                  </a:lnTo>
                  <a:lnTo>
                    <a:pt x="124" y="142"/>
                  </a:lnTo>
                  <a:lnTo>
                    <a:pt x="215" y="0"/>
                  </a:lnTo>
                  <a:close/>
                </a:path>
              </a:pathLst>
            </a:custGeom>
            <a:solidFill>
              <a:srgbClr val="3D81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30" name="Freeform 1415">
              <a:extLst>
                <a:ext uri="{FF2B5EF4-FFF2-40B4-BE49-F238E27FC236}">
                  <a16:creationId xmlns:a16="http://schemas.microsoft.com/office/drawing/2014/main" id="{7BF13E51-E666-4ED3-B701-081A9420056B}"/>
                </a:ext>
              </a:extLst>
            </p:cNvPr>
            <p:cNvSpPr>
              <a:spLocks/>
            </p:cNvSpPr>
            <p:nvPr userDrawn="1"/>
          </p:nvSpPr>
          <p:spPr bwMode="auto">
            <a:xfrm>
              <a:off x="1182" y="4075"/>
              <a:ext cx="215" cy="253"/>
            </a:xfrm>
            <a:custGeom>
              <a:avLst/>
              <a:gdLst>
                <a:gd name="T0" fmla="*/ 215 w 215"/>
                <a:gd name="T1" fmla="*/ 0 h 253"/>
                <a:gd name="T2" fmla="*/ 0 w 215"/>
                <a:gd name="T3" fmla="*/ 132 h 253"/>
                <a:gd name="T4" fmla="*/ 43 w 215"/>
                <a:gd name="T5" fmla="*/ 253 h 253"/>
                <a:gd name="T6" fmla="*/ 124 w 215"/>
                <a:gd name="T7" fmla="*/ 142 h 253"/>
                <a:gd name="T8" fmla="*/ 215 w 215"/>
                <a:gd name="T9" fmla="*/ 0 h 253"/>
              </a:gdLst>
              <a:ahLst/>
              <a:cxnLst>
                <a:cxn ang="0">
                  <a:pos x="T0" y="T1"/>
                </a:cxn>
                <a:cxn ang="0">
                  <a:pos x="T2" y="T3"/>
                </a:cxn>
                <a:cxn ang="0">
                  <a:pos x="T4" y="T5"/>
                </a:cxn>
                <a:cxn ang="0">
                  <a:pos x="T6" y="T7"/>
                </a:cxn>
                <a:cxn ang="0">
                  <a:pos x="T8" y="T9"/>
                </a:cxn>
              </a:cxnLst>
              <a:rect l="0" t="0" r="r" b="b"/>
              <a:pathLst>
                <a:path w="215" h="253">
                  <a:moveTo>
                    <a:pt x="215" y="0"/>
                  </a:moveTo>
                  <a:lnTo>
                    <a:pt x="0" y="132"/>
                  </a:lnTo>
                  <a:lnTo>
                    <a:pt x="43" y="253"/>
                  </a:lnTo>
                  <a:lnTo>
                    <a:pt x="124" y="142"/>
                  </a:lnTo>
                  <a:lnTo>
                    <a:pt x="2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31" name="Freeform 1416">
              <a:extLst>
                <a:ext uri="{FF2B5EF4-FFF2-40B4-BE49-F238E27FC236}">
                  <a16:creationId xmlns:a16="http://schemas.microsoft.com/office/drawing/2014/main" id="{0BB68E84-CBFC-4EF8-87BA-6BAB5627AF52}"/>
                </a:ext>
              </a:extLst>
            </p:cNvPr>
            <p:cNvSpPr>
              <a:spLocks/>
            </p:cNvSpPr>
            <p:nvPr userDrawn="1"/>
          </p:nvSpPr>
          <p:spPr bwMode="auto">
            <a:xfrm>
              <a:off x="1225" y="4217"/>
              <a:ext cx="81" cy="111"/>
            </a:xfrm>
            <a:custGeom>
              <a:avLst/>
              <a:gdLst>
                <a:gd name="T0" fmla="*/ 81 w 81"/>
                <a:gd name="T1" fmla="*/ 0 h 111"/>
                <a:gd name="T2" fmla="*/ 0 w 81"/>
                <a:gd name="T3" fmla="*/ 111 h 111"/>
                <a:gd name="T4" fmla="*/ 10 w 81"/>
                <a:gd name="T5" fmla="*/ 109 h 111"/>
                <a:gd name="T6" fmla="*/ 81 w 81"/>
                <a:gd name="T7" fmla="*/ 0 h 111"/>
              </a:gdLst>
              <a:ahLst/>
              <a:cxnLst>
                <a:cxn ang="0">
                  <a:pos x="T0" y="T1"/>
                </a:cxn>
                <a:cxn ang="0">
                  <a:pos x="T2" y="T3"/>
                </a:cxn>
                <a:cxn ang="0">
                  <a:pos x="T4" y="T5"/>
                </a:cxn>
                <a:cxn ang="0">
                  <a:pos x="T6" y="T7"/>
                </a:cxn>
              </a:cxnLst>
              <a:rect l="0" t="0" r="r" b="b"/>
              <a:pathLst>
                <a:path w="81" h="111">
                  <a:moveTo>
                    <a:pt x="81" y="0"/>
                  </a:moveTo>
                  <a:lnTo>
                    <a:pt x="0" y="111"/>
                  </a:lnTo>
                  <a:lnTo>
                    <a:pt x="10" y="109"/>
                  </a:lnTo>
                  <a:lnTo>
                    <a:pt x="81" y="0"/>
                  </a:lnTo>
                  <a:close/>
                </a:path>
              </a:pathLst>
            </a:custGeom>
            <a:solidFill>
              <a:srgbClr val="4184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32" name="Freeform 1417">
              <a:extLst>
                <a:ext uri="{FF2B5EF4-FFF2-40B4-BE49-F238E27FC236}">
                  <a16:creationId xmlns:a16="http://schemas.microsoft.com/office/drawing/2014/main" id="{EBF5F9E1-F46A-43D8-9302-4F02EE2F841C}"/>
                </a:ext>
              </a:extLst>
            </p:cNvPr>
            <p:cNvSpPr>
              <a:spLocks/>
            </p:cNvSpPr>
            <p:nvPr userDrawn="1"/>
          </p:nvSpPr>
          <p:spPr bwMode="auto">
            <a:xfrm>
              <a:off x="1225" y="4217"/>
              <a:ext cx="81" cy="111"/>
            </a:xfrm>
            <a:custGeom>
              <a:avLst/>
              <a:gdLst>
                <a:gd name="T0" fmla="*/ 81 w 81"/>
                <a:gd name="T1" fmla="*/ 0 h 111"/>
                <a:gd name="T2" fmla="*/ 0 w 81"/>
                <a:gd name="T3" fmla="*/ 111 h 111"/>
                <a:gd name="T4" fmla="*/ 10 w 81"/>
                <a:gd name="T5" fmla="*/ 109 h 111"/>
                <a:gd name="T6" fmla="*/ 81 w 81"/>
                <a:gd name="T7" fmla="*/ 0 h 111"/>
              </a:gdLst>
              <a:ahLst/>
              <a:cxnLst>
                <a:cxn ang="0">
                  <a:pos x="T0" y="T1"/>
                </a:cxn>
                <a:cxn ang="0">
                  <a:pos x="T2" y="T3"/>
                </a:cxn>
                <a:cxn ang="0">
                  <a:pos x="T4" y="T5"/>
                </a:cxn>
                <a:cxn ang="0">
                  <a:pos x="T6" y="T7"/>
                </a:cxn>
              </a:cxnLst>
              <a:rect l="0" t="0" r="r" b="b"/>
              <a:pathLst>
                <a:path w="81" h="111">
                  <a:moveTo>
                    <a:pt x="81" y="0"/>
                  </a:moveTo>
                  <a:lnTo>
                    <a:pt x="0" y="111"/>
                  </a:lnTo>
                  <a:lnTo>
                    <a:pt x="10" y="109"/>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33" name="Freeform 1418">
              <a:extLst>
                <a:ext uri="{FF2B5EF4-FFF2-40B4-BE49-F238E27FC236}">
                  <a16:creationId xmlns:a16="http://schemas.microsoft.com/office/drawing/2014/main" id="{78274AF8-5E27-4871-881D-A07BA8423885}"/>
                </a:ext>
              </a:extLst>
            </p:cNvPr>
            <p:cNvSpPr>
              <a:spLocks/>
            </p:cNvSpPr>
            <p:nvPr userDrawn="1"/>
          </p:nvSpPr>
          <p:spPr bwMode="auto">
            <a:xfrm>
              <a:off x="1225" y="4326"/>
              <a:ext cx="10" cy="6"/>
            </a:xfrm>
            <a:custGeom>
              <a:avLst/>
              <a:gdLst>
                <a:gd name="T0" fmla="*/ 10 w 10"/>
                <a:gd name="T1" fmla="*/ 0 h 6"/>
                <a:gd name="T2" fmla="*/ 0 w 10"/>
                <a:gd name="T3" fmla="*/ 2 h 6"/>
                <a:gd name="T4" fmla="*/ 7 w 10"/>
                <a:gd name="T5" fmla="*/ 6 h 6"/>
                <a:gd name="T6" fmla="*/ 10 w 10"/>
                <a:gd name="T7" fmla="*/ 0 h 6"/>
              </a:gdLst>
              <a:ahLst/>
              <a:cxnLst>
                <a:cxn ang="0">
                  <a:pos x="T0" y="T1"/>
                </a:cxn>
                <a:cxn ang="0">
                  <a:pos x="T2" y="T3"/>
                </a:cxn>
                <a:cxn ang="0">
                  <a:pos x="T4" y="T5"/>
                </a:cxn>
                <a:cxn ang="0">
                  <a:pos x="T6" y="T7"/>
                </a:cxn>
              </a:cxnLst>
              <a:rect l="0" t="0" r="r" b="b"/>
              <a:pathLst>
                <a:path w="10" h="6">
                  <a:moveTo>
                    <a:pt x="10" y="0"/>
                  </a:moveTo>
                  <a:lnTo>
                    <a:pt x="0" y="2"/>
                  </a:lnTo>
                  <a:lnTo>
                    <a:pt x="7" y="6"/>
                  </a:lnTo>
                  <a:lnTo>
                    <a:pt x="10" y="0"/>
                  </a:lnTo>
                  <a:close/>
                </a:path>
              </a:pathLst>
            </a:custGeom>
            <a:solidFill>
              <a:srgbClr val="4083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34" name="Freeform 1419">
              <a:extLst>
                <a:ext uri="{FF2B5EF4-FFF2-40B4-BE49-F238E27FC236}">
                  <a16:creationId xmlns:a16="http://schemas.microsoft.com/office/drawing/2014/main" id="{81FC9273-718B-48BC-A3E9-73E819D5FCC1}"/>
                </a:ext>
              </a:extLst>
            </p:cNvPr>
            <p:cNvSpPr>
              <a:spLocks/>
            </p:cNvSpPr>
            <p:nvPr userDrawn="1"/>
          </p:nvSpPr>
          <p:spPr bwMode="auto">
            <a:xfrm>
              <a:off x="1225" y="4326"/>
              <a:ext cx="10" cy="6"/>
            </a:xfrm>
            <a:custGeom>
              <a:avLst/>
              <a:gdLst>
                <a:gd name="T0" fmla="*/ 10 w 10"/>
                <a:gd name="T1" fmla="*/ 0 h 6"/>
                <a:gd name="T2" fmla="*/ 0 w 10"/>
                <a:gd name="T3" fmla="*/ 2 h 6"/>
                <a:gd name="T4" fmla="*/ 7 w 10"/>
                <a:gd name="T5" fmla="*/ 6 h 6"/>
                <a:gd name="T6" fmla="*/ 10 w 10"/>
                <a:gd name="T7" fmla="*/ 0 h 6"/>
              </a:gdLst>
              <a:ahLst/>
              <a:cxnLst>
                <a:cxn ang="0">
                  <a:pos x="T0" y="T1"/>
                </a:cxn>
                <a:cxn ang="0">
                  <a:pos x="T2" y="T3"/>
                </a:cxn>
                <a:cxn ang="0">
                  <a:pos x="T4" y="T5"/>
                </a:cxn>
                <a:cxn ang="0">
                  <a:pos x="T6" y="T7"/>
                </a:cxn>
              </a:cxnLst>
              <a:rect l="0" t="0" r="r" b="b"/>
              <a:pathLst>
                <a:path w="10" h="6">
                  <a:moveTo>
                    <a:pt x="10" y="0"/>
                  </a:moveTo>
                  <a:lnTo>
                    <a:pt x="0" y="2"/>
                  </a:lnTo>
                  <a:lnTo>
                    <a:pt x="7" y="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35" name="Freeform 1420">
              <a:extLst>
                <a:ext uri="{FF2B5EF4-FFF2-40B4-BE49-F238E27FC236}">
                  <a16:creationId xmlns:a16="http://schemas.microsoft.com/office/drawing/2014/main" id="{2D4599F9-67B0-4599-9ADF-BBE4C7F43800}"/>
                </a:ext>
              </a:extLst>
            </p:cNvPr>
            <p:cNvSpPr>
              <a:spLocks/>
            </p:cNvSpPr>
            <p:nvPr userDrawn="1"/>
          </p:nvSpPr>
          <p:spPr bwMode="auto">
            <a:xfrm>
              <a:off x="1225" y="4328"/>
              <a:ext cx="7" cy="4"/>
            </a:xfrm>
            <a:custGeom>
              <a:avLst/>
              <a:gdLst>
                <a:gd name="T0" fmla="*/ 0 w 7"/>
                <a:gd name="T1" fmla="*/ 0 h 4"/>
                <a:gd name="T2" fmla="*/ 2 w 7"/>
                <a:gd name="T3" fmla="*/ 4 h 4"/>
                <a:gd name="T4" fmla="*/ 7 w 7"/>
                <a:gd name="T5" fmla="*/ 4 h 4"/>
                <a:gd name="T6" fmla="*/ 7 w 7"/>
                <a:gd name="T7" fmla="*/ 4 h 4"/>
                <a:gd name="T8" fmla="*/ 0 w 7"/>
                <a:gd name="T9" fmla="*/ 0 h 4"/>
              </a:gdLst>
              <a:ahLst/>
              <a:cxnLst>
                <a:cxn ang="0">
                  <a:pos x="T0" y="T1"/>
                </a:cxn>
                <a:cxn ang="0">
                  <a:pos x="T2" y="T3"/>
                </a:cxn>
                <a:cxn ang="0">
                  <a:pos x="T4" y="T5"/>
                </a:cxn>
                <a:cxn ang="0">
                  <a:pos x="T6" y="T7"/>
                </a:cxn>
                <a:cxn ang="0">
                  <a:pos x="T8" y="T9"/>
                </a:cxn>
              </a:cxnLst>
              <a:rect l="0" t="0" r="r" b="b"/>
              <a:pathLst>
                <a:path w="7" h="4">
                  <a:moveTo>
                    <a:pt x="0" y="0"/>
                  </a:moveTo>
                  <a:lnTo>
                    <a:pt x="2" y="4"/>
                  </a:lnTo>
                  <a:lnTo>
                    <a:pt x="7" y="4"/>
                  </a:lnTo>
                  <a:lnTo>
                    <a:pt x="7" y="4"/>
                  </a:lnTo>
                  <a:lnTo>
                    <a:pt x="0" y="0"/>
                  </a:lnTo>
                  <a:close/>
                </a:path>
              </a:pathLst>
            </a:custGeom>
            <a:solidFill>
              <a:srgbClr val="4B8F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36" name="Freeform 1421">
              <a:extLst>
                <a:ext uri="{FF2B5EF4-FFF2-40B4-BE49-F238E27FC236}">
                  <a16:creationId xmlns:a16="http://schemas.microsoft.com/office/drawing/2014/main" id="{70532FAA-95FE-46F4-AF89-0B8020E51B62}"/>
                </a:ext>
              </a:extLst>
            </p:cNvPr>
            <p:cNvSpPr>
              <a:spLocks/>
            </p:cNvSpPr>
            <p:nvPr userDrawn="1"/>
          </p:nvSpPr>
          <p:spPr bwMode="auto">
            <a:xfrm>
              <a:off x="1225" y="4328"/>
              <a:ext cx="7" cy="4"/>
            </a:xfrm>
            <a:custGeom>
              <a:avLst/>
              <a:gdLst>
                <a:gd name="T0" fmla="*/ 0 w 7"/>
                <a:gd name="T1" fmla="*/ 0 h 4"/>
                <a:gd name="T2" fmla="*/ 2 w 7"/>
                <a:gd name="T3" fmla="*/ 4 h 4"/>
                <a:gd name="T4" fmla="*/ 7 w 7"/>
                <a:gd name="T5" fmla="*/ 4 h 4"/>
                <a:gd name="T6" fmla="*/ 7 w 7"/>
                <a:gd name="T7" fmla="*/ 4 h 4"/>
                <a:gd name="T8" fmla="*/ 0 w 7"/>
                <a:gd name="T9" fmla="*/ 0 h 4"/>
              </a:gdLst>
              <a:ahLst/>
              <a:cxnLst>
                <a:cxn ang="0">
                  <a:pos x="T0" y="T1"/>
                </a:cxn>
                <a:cxn ang="0">
                  <a:pos x="T2" y="T3"/>
                </a:cxn>
                <a:cxn ang="0">
                  <a:pos x="T4" y="T5"/>
                </a:cxn>
                <a:cxn ang="0">
                  <a:pos x="T6" y="T7"/>
                </a:cxn>
                <a:cxn ang="0">
                  <a:pos x="T8" y="T9"/>
                </a:cxn>
              </a:cxnLst>
              <a:rect l="0" t="0" r="r" b="b"/>
              <a:pathLst>
                <a:path w="7" h="4">
                  <a:moveTo>
                    <a:pt x="0" y="0"/>
                  </a:moveTo>
                  <a:lnTo>
                    <a:pt x="2" y="4"/>
                  </a:lnTo>
                  <a:lnTo>
                    <a:pt x="7" y="4"/>
                  </a:lnTo>
                  <a:lnTo>
                    <a:pt x="7"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37" name="Freeform 1422">
              <a:extLst>
                <a:ext uri="{FF2B5EF4-FFF2-40B4-BE49-F238E27FC236}">
                  <a16:creationId xmlns:a16="http://schemas.microsoft.com/office/drawing/2014/main" id="{B2CF3DDB-3F79-4354-9F2C-6FF851ED52A6}"/>
                </a:ext>
              </a:extLst>
            </p:cNvPr>
            <p:cNvSpPr>
              <a:spLocks/>
            </p:cNvSpPr>
            <p:nvPr userDrawn="1"/>
          </p:nvSpPr>
          <p:spPr bwMode="auto">
            <a:xfrm>
              <a:off x="1223" y="4328"/>
              <a:ext cx="4" cy="4"/>
            </a:xfrm>
            <a:custGeom>
              <a:avLst/>
              <a:gdLst>
                <a:gd name="T0" fmla="*/ 2 w 4"/>
                <a:gd name="T1" fmla="*/ 0 h 4"/>
                <a:gd name="T2" fmla="*/ 0 w 4"/>
                <a:gd name="T3" fmla="*/ 4 h 4"/>
                <a:gd name="T4" fmla="*/ 4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0" y="4"/>
                  </a:lnTo>
                  <a:lnTo>
                    <a:pt x="4" y="4"/>
                  </a:lnTo>
                  <a:lnTo>
                    <a:pt x="2" y="0"/>
                  </a:lnTo>
                  <a:close/>
                </a:path>
              </a:pathLst>
            </a:custGeom>
            <a:solidFill>
              <a:srgbClr val="498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38" name="Freeform 1423">
              <a:extLst>
                <a:ext uri="{FF2B5EF4-FFF2-40B4-BE49-F238E27FC236}">
                  <a16:creationId xmlns:a16="http://schemas.microsoft.com/office/drawing/2014/main" id="{617C9AF2-2CA1-477C-8FA1-94CC6E48051C}"/>
                </a:ext>
              </a:extLst>
            </p:cNvPr>
            <p:cNvSpPr>
              <a:spLocks/>
            </p:cNvSpPr>
            <p:nvPr userDrawn="1"/>
          </p:nvSpPr>
          <p:spPr bwMode="auto">
            <a:xfrm>
              <a:off x="1223" y="4328"/>
              <a:ext cx="4" cy="4"/>
            </a:xfrm>
            <a:custGeom>
              <a:avLst/>
              <a:gdLst>
                <a:gd name="T0" fmla="*/ 2 w 4"/>
                <a:gd name="T1" fmla="*/ 0 h 4"/>
                <a:gd name="T2" fmla="*/ 0 w 4"/>
                <a:gd name="T3" fmla="*/ 4 h 4"/>
                <a:gd name="T4" fmla="*/ 4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0" y="4"/>
                  </a:lnTo>
                  <a:lnTo>
                    <a:pt x="4" y="4"/>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39" name="Freeform 1424">
              <a:extLst>
                <a:ext uri="{FF2B5EF4-FFF2-40B4-BE49-F238E27FC236}">
                  <a16:creationId xmlns:a16="http://schemas.microsoft.com/office/drawing/2014/main" id="{AB73467B-AEDB-4BA5-A1B2-4F375025441D}"/>
                </a:ext>
              </a:extLst>
            </p:cNvPr>
            <p:cNvSpPr>
              <a:spLocks/>
            </p:cNvSpPr>
            <p:nvPr userDrawn="1"/>
          </p:nvSpPr>
          <p:spPr bwMode="auto">
            <a:xfrm>
              <a:off x="1117" y="4164"/>
              <a:ext cx="65" cy="81"/>
            </a:xfrm>
            <a:custGeom>
              <a:avLst/>
              <a:gdLst>
                <a:gd name="T0" fmla="*/ 50 w 65"/>
                <a:gd name="T1" fmla="*/ 0 h 81"/>
                <a:gd name="T2" fmla="*/ 0 w 65"/>
                <a:gd name="T3" fmla="*/ 19 h 81"/>
                <a:gd name="T4" fmla="*/ 2 w 65"/>
                <a:gd name="T5" fmla="*/ 81 h 81"/>
                <a:gd name="T6" fmla="*/ 65 w 65"/>
                <a:gd name="T7" fmla="*/ 43 h 81"/>
                <a:gd name="T8" fmla="*/ 50 w 65"/>
                <a:gd name="T9" fmla="*/ 0 h 81"/>
              </a:gdLst>
              <a:ahLst/>
              <a:cxnLst>
                <a:cxn ang="0">
                  <a:pos x="T0" y="T1"/>
                </a:cxn>
                <a:cxn ang="0">
                  <a:pos x="T2" y="T3"/>
                </a:cxn>
                <a:cxn ang="0">
                  <a:pos x="T4" y="T5"/>
                </a:cxn>
                <a:cxn ang="0">
                  <a:pos x="T6" y="T7"/>
                </a:cxn>
                <a:cxn ang="0">
                  <a:pos x="T8" y="T9"/>
                </a:cxn>
              </a:cxnLst>
              <a:rect l="0" t="0" r="r" b="b"/>
              <a:pathLst>
                <a:path w="65" h="81">
                  <a:moveTo>
                    <a:pt x="50" y="0"/>
                  </a:moveTo>
                  <a:lnTo>
                    <a:pt x="0" y="19"/>
                  </a:lnTo>
                  <a:lnTo>
                    <a:pt x="2" y="81"/>
                  </a:lnTo>
                  <a:lnTo>
                    <a:pt x="65" y="43"/>
                  </a:lnTo>
                  <a:lnTo>
                    <a:pt x="50" y="0"/>
                  </a:lnTo>
                  <a:close/>
                </a:path>
              </a:pathLst>
            </a:custGeom>
            <a:solidFill>
              <a:srgbClr val="4D8C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40" name="Freeform 1425">
              <a:extLst>
                <a:ext uri="{FF2B5EF4-FFF2-40B4-BE49-F238E27FC236}">
                  <a16:creationId xmlns:a16="http://schemas.microsoft.com/office/drawing/2014/main" id="{5204443E-42F1-4D93-9CC7-EF3FEFCCE01A}"/>
                </a:ext>
              </a:extLst>
            </p:cNvPr>
            <p:cNvSpPr>
              <a:spLocks/>
            </p:cNvSpPr>
            <p:nvPr userDrawn="1"/>
          </p:nvSpPr>
          <p:spPr bwMode="auto">
            <a:xfrm>
              <a:off x="1117" y="4164"/>
              <a:ext cx="65" cy="81"/>
            </a:xfrm>
            <a:custGeom>
              <a:avLst/>
              <a:gdLst>
                <a:gd name="T0" fmla="*/ 50 w 65"/>
                <a:gd name="T1" fmla="*/ 0 h 81"/>
                <a:gd name="T2" fmla="*/ 0 w 65"/>
                <a:gd name="T3" fmla="*/ 19 h 81"/>
                <a:gd name="T4" fmla="*/ 2 w 65"/>
                <a:gd name="T5" fmla="*/ 81 h 81"/>
                <a:gd name="T6" fmla="*/ 65 w 65"/>
                <a:gd name="T7" fmla="*/ 43 h 81"/>
                <a:gd name="T8" fmla="*/ 50 w 65"/>
                <a:gd name="T9" fmla="*/ 0 h 81"/>
              </a:gdLst>
              <a:ahLst/>
              <a:cxnLst>
                <a:cxn ang="0">
                  <a:pos x="T0" y="T1"/>
                </a:cxn>
                <a:cxn ang="0">
                  <a:pos x="T2" y="T3"/>
                </a:cxn>
                <a:cxn ang="0">
                  <a:pos x="T4" y="T5"/>
                </a:cxn>
                <a:cxn ang="0">
                  <a:pos x="T6" y="T7"/>
                </a:cxn>
                <a:cxn ang="0">
                  <a:pos x="T8" y="T9"/>
                </a:cxn>
              </a:cxnLst>
              <a:rect l="0" t="0" r="r" b="b"/>
              <a:pathLst>
                <a:path w="65" h="81">
                  <a:moveTo>
                    <a:pt x="50" y="0"/>
                  </a:moveTo>
                  <a:lnTo>
                    <a:pt x="0" y="19"/>
                  </a:lnTo>
                  <a:lnTo>
                    <a:pt x="2" y="81"/>
                  </a:lnTo>
                  <a:lnTo>
                    <a:pt x="65" y="43"/>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41" name="Freeform 1426">
              <a:extLst>
                <a:ext uri="{FF2B5EF4-FFF2-40B4-BE49-F238E27FC236}">
                  <a16:creationId xmlns:a16="http://schemas.microsoft.com/office/drawing/2014/main" id="{DF3F30B4-C644-4E5E-8A2C-BF6477820999}"/>
                </a:ext>
              </a:extLst>
            </p:cNvPr>
            <p:cNvSpPr>
              <a:spLocks/>
            </p:cNvSpPr>
            <p:nvPr userDrawn="1"/>
          </p:nvSpPr>
          <p:spPr bwMode="auto">
            <a:xfrm>
              <a:off x="1119" y="4207"/>
              <a:ext cx="106" cy="121"/>
            </a:xfrm>
            <a:custGeom>
              <a:avLst/>
              <a:gdLst>
                <a:gd name="T0" fmla="*/ 63 w 106"/>
                <a:gd name="T1" fmla="*/ 0 h 121"/>
                <a:gd name="T2" fmla="*/ 0 w 106"/>
                <a:gd name="T3" fmla="*/ 38 h 121"/>
                <a:gd name="T4" fmla="*/ 2 w 106"/>
                <a:gd name="T5" fmla="*/ 107 h 121"/>
                <a:gd name="T6" fmla="*/ 106 w 106"/>
                <a:gd name="T7" fmla="*/ 121 h 121"/>
                <a:gd name="T8" fmla="*/ 63 w 106"/>
                <a:gd name="T9" fmla="*/ 0 h 121"/>
              </a:gdLst>
              <a:ahLst/>
              <a:cxnLst>
                <a:cxn ang="0">
                  <a:pos x="T0" y="T1"/>
                </a:cxn>
                <a:cxn ang="0">
                  <a:pos x="T2" y="T3"/>
                </a:cxn>
                <a:cxn ang="0">
                  <a:pos x="T4" y="T5"/>
                </a:cxn>
                <a:cxn ang="0">
                  <a:pos x="T6" y="T7"/>
                </a:cxn>
                <a:cxn ang="0">
                  <a:pos x="T8" y="T9"/>
                </a:cxn>
              </a:cxnLst>
              <a:rect l="0" t="0" r="r" b="b"/>
              <a:pathLst>
                <a:path w="106" h="121">
                  <a:moveTo>
                    <a:pt x="63" y="0"/>
                  </a:moveTo>
                  <a:lnTo>
                    <a:pt x="0" y="38"/>
                  </a:lnTo>
                  <a:lnTo>
                    <a:pt x="2" y="107"/>
                  </a:lnTo>
                  <a:lnTo>
                    <a:pt x="106" y="121"/>
                  </a:lnTo>
                  <a:lnTo>
                    <a:pt x="63" y="0"/>
                  </a:lnTo>
                  <a:close/>
                </a:path>
              </a:pathLst>
            </a:custGeom>
            <a:solidFill>
              <a:srgbClr val="4587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42" name="Freeform 1427">
              <a:extLst>
                <a:ext uri="{FF2B5EF4-FFF2-40B4-BE49-F238E27FC236}">
                  <a16:creationId xmlns:a16="http://schemas.microsoft.com/office/drawing/2014/main" id="{DE32F957-C0A0-4AA0-907F-FBBDC892474C}"/>
                </a:ext>
              </a:extLst>
            </p:cNvPr>
            <p:cNvSpPr>
              <a:spLocks/>
            </p:cNvSpPr>
            <p:nvPr userDrawn="1"/>
          </p:nvSpPr>
          <p:spPr bwMode="auto">
            <a:xfrm>
              <a:off x="1119" y="4207"/>
              <a:ext cx="106" cy="121"/>
            </a:xfrm>
            <a:custGeom>
              <a:avLst/>
              <a:gdLst>
                <a:gd name="T0" fmla="*/ 63 w 106"/>
                <a:gd name="T1" fmla="*/ 0 h 121"/>
                <a:gd name="T2" fmla="*/ 0 w 106"/>
                <a:gd name="T3" fmla="*/ 38 h 121"/>
                <a:gd name="T4" fmla="*/ 2 w 106"/>
                <a:gd name="T5" fmla="*/ 107 h 121"/>
                <a:gd name="T6" fmla="*/ 106 w 106"/>
                <a:gd name="T7" fmla="*/ 121 h 121"/>
                <a:gd name="T8" fmla="*/ 63 w 106"/>
                <a:gd name="T9" fmla="*/ 0 h 121"/>
              </a:gdLst>
              <a:ahLst/>
              <a:cxnLst>
                <a:cxn ang="0">
                  <a:pos x="T0" y="T1"/>
                </a:cxn>
                <a:cxn ang="0">
                  <a:pos x="T2" y="T3"/>
                </a:cxn>
                <a:cxn ang="0">
                  <a:pos x="T4" y="T5"/>
                </a:cxn>
                <a:cxn ang="0">
                  <a:pos x="T6" y="T7"/>
                </a:cxn>
                <a:cxn ang="0">
                  <a:pos x="T8" y="T9"/>
                </a:cxn>
              </a:cxnLst>
              <a:rect l="0" t="0" r="r" b="b"/>
              <a:pathLst>
                <a:path w="106" h="121">
                  <a:moveTo>
                    <a:pt x="63" y="0"/>
                  </a:moveTo>
                  <a:lnTo>
                    <a:pt x="0" y="38"/>
                  </a:lnTo>
                  <a:lnTo>
                    <a:pt x="2" y="107"/>
                  </a:lnTo>
                  <a:lnTo>
                    <a:pt x="106" y="121"/>
                  </a:lnTo>
                  <a:lnTo>
                    <a:pt x="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43" name="Freeform 1428">
              <a:extLst>
                <a:ext uri="{FF2B5EF4-FFF2-40B4-BE49-F238E27FC236}">
                  <a16:creationId xmlns:a16="http://schemas.microsoft.com/office/drawing/2014/main" id="{6D26A31E-5914-4692-BDDF-435B34E97502}"/>
                </a:ext>
              </a:extLst>
            </p:cNvPr>
            <p:cNvSpPr>
              <a:spLocks/>
            </p:cNvSpPr>
            <p:nvPr userDrawn="1"/>
          </p:nvSpPr>
          <p:spPr bwMode="auto">
            <a:xfrm>
              <a:off x="1121" y="4314"/>
              <a:ext cx="104" cy="18"/>
            </a:xfrm>
            <a:custGeom>
              <a:avLst/>
              <a:gdLst>
                <a:gd name="T0" fmla="*/ 0 w 104"/>
                <a:gd name="T1" fmla="*/ 0 h 18"/>
                <a:gd name="T2" fmla="*/ 1 w 104"/>
                <a:gd name="T3" fmla="*/ 4 h 18"/>
                <a:gd name="T4" fmla="*/ 12 w 104"/>
                <a:gd name="T5" fmla="*/ 18 h 18"/>
                <a:gd name="T6" fmla="*/ 102 w 104"/>
                <a:gd name="T7" fmla="*/ 18 h 18"/>
                <a:gd name="T8" fmla="*/ 104 w 104"/>
                <a:gd name="T9" fmla="*/ 14 h 18"/>
                <a:gd name="T10" fmla="*/ 0 w 104"/>
                <a:gd name="T11" fmla="*/ 0 h 18"/>
              </a:gdLst>
              <a:ahLst/>
              <a:cxnLst>
                <a:cxn ang="0">
                  <a:pos x="T0" y="T1"/>
                </a:cxn>
                <a:cxn ang="0">
                  <a:pos x="T2" y="T3"/>
                </a:cxn>
                <a:cxn ang="0">
                  <a:pos x="T4" y="T5"/>
                </a:cxn>
                <a:cxn ang="0">
                  <a:pos x="T6" y="T7"/>
                </a:cxn>
                <a:cxn ang="0">
                  <a:pos x="T8" y="T9"/>
                </a:cxn>
                <a:cxn ang="0">
                  <a:pos x="T10" y="T11"/>
                </a:cxn>
              </a:cxnLst>
              <a:rect l="0" t="0" r="r" b="b"/>
              <a:pathLst>
                <a:path w="104" h="18">
                  <a:moveTo>
                    <a:pt x="0" y="0"/>
                  </a:moveTo>
                  <a:lnTo>
                    <a:pt x="1" y="4"/>
                  </a:lnTo>
                  <a:lnTo>
                    <a:pt x="12" y="18"/>
                  </a:lnTo>
                  <a:lnTo>
                    <a:pt x="102" y="18"/>
                  </a:lnTo>
                  <a:lnTo>
                    <a:pt x="104" y="14"/>
                  </a:lnTo>
                  <a:lnTo>
                    <a:pt x="0" y="0"/>
                  </a:lnTo>
                  <a:close/>
                </a:path>
              </a:pathLst>
            </a:custGeom>
            <a:solidFill>
              <a:srgbClr val="458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44" name="Freeform 1429">
              <a:extLst>
                <a:ext uri="{FF2B5EF4-FFF2-40B4-BE49-F238E27FC236}">
                  <a16:creationId xmlns:a16="http://schemas.microsoft.com/office/drawing/2014/main" id="{1F9C29C8-8D94-4C8E-B6F8-E56DAC34BBA3}"/>
                </a:ext>
              </a:extLst>
            </p:cNvPr>
            <p:cNvSpPr>
              <a:spLocks/>
            </p:cNvSpPr>
            <p:nvPr userDrawn="1"/>
          </p:nvSpPr>
          <p:spPr bwMode="auto">
            <a:xfrm>
              <a:off x="1121" y="4314"/>
              <a:ext cx="104" cy="18"/>
            </a:xfrm>
            <a:custGeom>
              <a:avLst/>
              <a:gdLst>
                <a:gd name="T0" fmla="*/ 0 w 104"/>
                <a:gd name="T1" fmla="*/ 0 h 18"/>
                <a:gd name="T2" fmla="*/ 1 w 104"/>
                <a:gd name="T3" fmla="*/ 4 h 18"/>
                <a:gd name="T4" fmla="*/ 12 w 104"/>
                <a:gd name="T5" fmla="*/ 18 h 18"/>
                <a:gd name="T6" fmla="*/ 102 w 104"/>
                <a:gd name="T7" fmla="*/ 18 h 18"/>
                <a:gd name="T8" fmla="*/ 104 w 104"/>
                <a:gd name="T9" fmla="*/ 14 h 18"/>
                <a:gd name="T10" fmla="*/ 0 w 104"/>
                <a:gd name="T11" fmla="*/ 0 h 18"/>
              </a:gdLst>
              <a:ahLst/>
              <a:cxnLst>
                <a:cxn ang="0">
                  <a:pos x="T0" y="T1"/>
                </a:cxn>
                <a:cxn ang="0">
                  <a:pos x="T2" y="T3"/>
                </a:cxn>
                <a:cxn ang="0">
                  <a:pos x="T4" y="T5"/>
                </a:cxn>
                <a:cxn ang="0">
                  <a:pos x="T6" y="T7"/>
                </a:cxn>
                <a:cxn ang="0">
                  <a:pos x="T8" y="T9"/>
                </a:cxn>
                <a:cxn ang="0">
                  <a:pos x="T10" y="T11"/>
                </a:cxn>
              </a:cxnLst>
              <a:rect l="0" t="0" r="r" b="b"/>
              <a:pathLst>
                <a:path w="104" h="18">
                  <a:moveTo>
                    <a:pt x="0" y="0"/>
                  </a:moveTo>
                  <a:lnTo>
                    <a:pt x="1" y="4"/>
                  </a:lnTo>
                  <a:lnTo>
                    <a:pt x="12" y="18"/>
                  </a:lnTo>
                  <a:lnTo>
                    <a:pt x="102" y="18"/>
                  </a:lnTo>
                  <a:lnTo>
                    <a:pt x="104" y="1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45" name="Freeform 1430">
              <a:extLst>
                <a:ext uri="{FF2B5EF4-FFF2-40B4-BE49-F238E27FC236}">
                  <a16:creationId xmlns:a16="http://schemas.microsoft.com/office/drawing/2014/main" id="{3CBD1069-91F9-4AA4-8F4F-329DA5150ADC}"/>
                </a:ext>
              </a:extLst>
            </p:cNvPr>
            <p:cNvSpPr>
              <a:spLocks/>
            </p:cNvSpPr>
            <p:nvPr userDrawn="1"/>
          </p:nvSpPr>
          <p:spPr bwMode="auto">
            <a:xfrm>
              <a:off x="1122" y="4318"/>
              <a:ext cx="11" cy="14"/>
            </a:xfrm>
            <a:custGeom>
              <a:avLst/>
              <a:gdLst>
                <a:gd name="T0" fmla="*/ 0 w 11"/>
                <a:gd name="T1" fmla="*/ 0 h 14"/>
                <a:gd name="T2" fmla="*/ 0 w 11"/>
                <a:gd name="T3" fmla="*/ 14 h 14"/>
                <a:gd name="T4" fmla="*/ 11 w 11"/>
                <a:gd name="T5" fmla="*/ 14 h 14"/>
                <a:gd name="T6" fmla="*/ 0 w 11"/>
                <a:gd name="T7" fmla="*/ 0 h 14"/>
              </a:gdLst>
              <a:ahLst/>
              <a:cxnLst>
                <a:cxn ang="0">
                  <a:pos x="T0" y="T1"/>
                </a:cxn>
                <a:cxn ang="0">
                  <a:pos x="T2" y="T3"/>
                </a:cxn>
                <a:cxn ang="0">
                  <a:pos x="T4" y="T5"/>
                </a:cxn>
                <a:cxn ang="0">
                  <a:pos x="T6" y="T7"/>
                </a:cxn>
              </a:cxnLst>
              <a:rect l="0" t="0" r="r" b="b"/>
              <a:pathLst>
                <a:path w="11" h="14">
                  <a:moveTo>
                    <a:pt x="0" y="0"/>
                  </a:moveTo>
                  <a:lnTo>
                    <a:pt x="0" y="14"/>
                  </a:lnTo>
                  <a:lnTo>
                    <a:pt x="11" y="14"/>
                  </a:lnTo>
                  <a:lnTo>
                    <a:pt x="0" y="0"/>
                  </a:lnTo>
                  <a:close/>
                </a:path>
              </a:pathLst>
            </a:custGeom>
            <a:solidFill>
              <a:srgbClr val="468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46" name="Freeform 1431">
              <a:extLst>
                <a:ext uri="{FF2B5EF4-FFF2-40B4-BE49-F238E27FC236}">
                  <a16:creationId xmlns:a16="http://schemas.microsoft.com/office/drawing/2014/main" id="{B87D6C06-81C4-4DCA-911A-3228C5CAA2A3}"/>
                </a:ext>
              </a:extLst>
            </p:cNvPr>
            <p:cNvSpPr>
              <a:spLocks/>
            </p:cNvSpPr>
            <p:nvPr userDrawn="1"/>
          </p:nvSpPr>
          <p:spPr bwMode="auto">
            <a:xfrm>
              <a:off x="1122" y="4318"/>
              <a:ext cx="11" cy="14"/>
            </a:xfrm>
            <a:custGeom>
              <a:avLst/>
              <a:gdLst>
                <a:gd name="T0" fmla="*/ 0 w 11"/>
                <a:gd name="T1" fmla="*/ 0 h 14"/>
                <a:gd name="T2" fmla="*/ 0 w 11"/>
                <a:gd name="T3" fmla="*/ 14 h 14"/>
                <a:gd name="T4" fmla="*/ 11 w 11"/>
                <a:gd name="T5" fmla="*/ 14 h 14"/>
                <a:gd name="T6" fmla="*/ 0 w 11"/>
                <a:gd name="T7" fmla="*/ 0 h 14"/>
              </a:gdLst>
              <a:ahLst/>
              <a:cxnLst>
                <a:cxn ang="0">
                  <a:pos x="T0" y="T1"/>
                </a:cxn>
                <a:cxn ang="0">
                  <a:pos x="T2" y="T3"/>
                </a:cxn>
                <a:cxn ang="0">
                  <a:pos x="T4" y="T5"/>
                </a:cxn>
                <a:cxn ang="0">
                  <a:pos x="T6" y="T7"/>
                </a:cxn>
              </a:cxnLst>
              <a:rect l="0" t="0" r="r" b="b"/>
              <a:pathLst>
                <a:path w="11" h="14">
                  <a:moveTo>
                    <a:pt x="0" y="0"/>
                  </a:moveTo>
                  <a:lnTo>
                    <a:pt x="0" y="14"/>
                  </a:lnTo>
                  <a:lnTo>
                    <a:pt x="11" y="1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47" name="Freeform 1432">
              <a:extLst>
                <a:ext uri="{FF2B5EF4-FFF2-40B4-BE49-F238E27FC236}">
                  <a16:creationId xmlns:a16="http://schemas.microsoft.com/office/drawing/2014/main" id="{A491B861-C9AE-4223-8765-52EDC520A90F}"/>
                </a:ext>
              </a:extLst>
            </p:cNvPr>
            <p:cNvSpPr>
              <a:spLocks/>
            </p:cNvSpPr>
            <p:nvPr userDrawn="1"/>
          </p:nvSpPr>
          <p:spPr bwMode="auto">
            <a:xfrm>
              <a:off x="1091" y="4177"/>
              <a:ext cx="26" cy="21"/>
            </a:xfrm>
            <a:custGeom>
              <a:avLst/>
              <a:gdLst>
                <a:gd name="T0" fmla="*/ 3 w 26"/>
                <a:gd name="T1" fmla="*/ 0 h 21"/>
                <a:gd name="T2" fmla="*/ 0 w 26"/>
                <a:gd name="T3" fmla="*/ 21 h 21"/>
                <a:gd name="T4" fmla="*/ 26 w 26"/>
                <a:gd name="T5" fmla="*/ 6 h 21"/>
                <a:gd name="T6" fmla="*/ 3 w 26"/>
                <a:gd name="T7" fmla="*/ 0 h 21"/>
              </a:gdLst>
              <a:ahLst/>
              <a:cxnLst>
                <a:cxn ang="0">
                  <a:pos x="T0" y="T1"/>
                </a:cxn>
                <a:cxn ang="0">
                  <a:pos x="T2" y="T3"/>
                </a:cxn>
                <a:cxn ang="0">
                  <a:pos x="T4" y="T5"/>
                </a:cxn>
                <a:cxn ang="0">
                  <a:pos x="T6" y="T7"/>
                </a:cxn>
              </a:cxnLst>
              <a:rect l="0" t="0" r="r" b="b"/>
              <a:pathLst>
                <a:path w="26" h="21">
                  <a:moveTo>
                    <a:pt x="3" y="0"/>
                  </a:moveTo>
                  <a:lnTo>
                    <a:pt x="0" y="21"/>
                  </a:lnTo>
                  <a:lnTo>
                    <a:pt x="26" y="6"/>
                  </a:lnTo>
                  <a:lnTo>
                    <a:pt x="3" y="0"/>
                  </a:lnTo>
                  <a:close/>
                </a:path>
              </a:pathLst>
            </a:custGeom>
            <a:solidFill>
              <a:srgbClr val="4D8B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48" name="Freeform 1433">
              <a:extLst>
                <a:ext uri="{FF2B5EF4-FFF2-40B4-BE49-F238E27FC236}">
                  <a16:creationId xmlns:a16="http://schemas.microsoft.com/office/drawing/2014/main" id="{549B0B6B-3C0A-4C2A-AC9F-2E32334E5151}"/>
                </a:ext>
              </a:extLst>
            </p:cNvPr>
            <p:cNvSpPr>
              <a:spLocks/>
            </p:cNvSpPr>
            <p:nvPr userDrawn="1"/>
          </p:nvSpPr>
          <p:spPr bwMode="auto">
            <a:xfrm>
              <a:off x="1091" y="4177"/>
              <a:ext cx="26" cy="21"/>
            </a:xfrm>
            <a:custGeom>
              <a:avLst/>
              <a:gdLst>
                <a:gd name="T0" fmla="*/ 3 w 26"/>
                <a:gd name="T1" fmla="*/ 0 h 21"/>
                <a:gd name="T2" fmla="*/ 0 w 26"/>
                <a:gd name="T3" fmla="*/ 21 h 21"/>
                <a:gd name="T4" fmla="*/ 26 w 26"/>
                <a:gd name="T5" fmla="*/ 6 h 21"/>
                <a:gd name="T6" fmla="*/ 3 w 26"/>
                <a:gd name="T7" fmla="*/ 0 h 21"/>
              </a:gdLst>
              <a:ahLst/>
              <a:cxnLst>
                <a:cxn ang="0">
                  <a:pos x="T0" y="T1"/>
                </a:cxn>
                <a:cxn ang="0">
                  <a:pos x="T2" y="T3"/>
                </a:cxn>
                <a:cxn ang="0">
                  <a:pos x="T4" y="T5"/>
                </a:cxn>
                <a:cxn ang="0">
                  <a:pos x="T6" y="T7"/>
                </a:cxn>
              </a:cxnLst>
              <a:rect l="0" t="0" r="r" b="b"/>
              <a:pathLst>
                <a:path w="26" h="21">
                  <a:moveTo>
                    <a:pt x="3" y="0"/>
                  </a:moveTo>
                  <a:lnTo>
                    <a:pt x="0" y="21"/>
                  </a:lnTo>
                  <a:lnTo>
                    <a:pt x="26" y="6"/>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49" name="Freeform 1434">
              <a:extLst>
                <a:ext uri="{FF2B5EF4-FFF2-40B4-BE49-F238E27FC236}">
                  <a16:creationId xmlns:a16="http://schemas.microsoft.com/office/drawing/2014/main" id="{ACE7B2C2-AD18-405D-A45A-F651E4961B6A}"/>
                </a:ext>
              </a:extLst>
            </p:cNvPr>
            <p:cNvSpPr>
              <a:spLocks/>
            </p:cNvSpPr>
            <p:nvPr userDrawn="1"/>
          </p:nvSpPr>
          <p:spPr bwMode="auto">
            <a:xfrm>
              <a:off x="974" y="4144"/>
              <a:ext cx="120" cy="80"/>
            </a:xfrm>
            <a:custGeom>
              <a:avLst/>
              <a:gdLst>
                <a:gd name="T0" fmla="*/ 0 w 120"/>
                <a:gd name="T1" fmla="*/ 0 h 80"/>
                <a:gd name="T2" fmla="*/ 68 w 120"/>
                <a:gd name="T3" fmla="*/ 80 h 80"/>
                <a:gd name="T4" fmla="*/ 117 w 120"/>
                <a:gd name="T5" fmla="*/ 54 h 80"/>
                <a:gd name="T6" fmla="*/ 120 w 120"/>
                <a:gd name="T7" fmla="*/ 33 h 80"/>
                <a:gd name="T8" fmla="*/ 0 w 120"/>
                <a:gd name="T9" fmla="*/ 0 h 80"/>
              </a:gdLst>
              <a:ahLst/>
              <a:cxnLst>
                <a:cxn ang="0">
                  <a:pos x="T0" y="T1"/>
                </a:cxn>
                <a:cxn ang="0">
                  <a:pos x="T2" y="T3"/>
                </a:cxn>
                <a:cxn ang="0">
                  <a:pos x="T4" y="T5"/>
                </a:cxn>
                <a:cxn ang="0">
                  <a:pos x="T6" y="T7"/>
                </a:cxn>
                <a:cxn ang="0">
                  <a:pos x="T8" y="T9"/>
                </a:cxn>
              </a:cxnLst>
              <a:rect l="0" t="0" r="r" b="b"/>
              <a:pathLst>
                <a:path w="120" h="80">
                  <a:moveTo>
                    <a:pt x="0" y="0"/>
                  </a:moveTo>
                  <a:lnTo>
                    <a:pt x="68" y="80"/>
                  </a:lnTo>
                  <a:lnTo>
                    <a:pt x="117" y="54"/>
                  </a:lnTo>
                  <a:lnTo>
                    <a:pt x="120" y="33"/>
                  </a:lnTo>
                  <a:lnTo>
                    <a:pt x="0" y="0"/>
                  </a:lnTo>
                  <a:close/>
                </a:path>
              </a:pathLst>
            </a:custGeom>
            <a:solidFill>
              <a:srgbClr val="4487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50" name="Freeform 1435">
              <a:extLst>
                <a:ext uri="{FF2B5EF4-FFF2-40B4-BE49-F238E27FC236}">
                  <a16:creationId xmlns:a16="http://schemas.microsoft.com/office/drawing/2014/main" id="{ABA51D5D-62F8-45AB-858F-E9E89D6BAA2B}"/>
                </a:ext>
              </a:extLst>
            </p:cNvPr>
            <p:cNvSpPr>
              <a:spLocks/>
            </p:cNvSpPr>
            <p:nvPr userDrawn="1"/>
          </p:nvSpPr>
          <p:spPr bwMode="auto">
            <a:xfrm>
              <a:off x="974" y="4144"/>
              <a:ext cx="120" cy="80"/>
            </a:xfrm>
            <a:custGeom>
              <a:avLst/>
              <a:gdLst>
                <a:gd name="T0" fmla="*/ 0 w 120"/>
                <a:gd name="T1" fmla="*/ 0 h 80"/>
                <a:gd name="T2" fmla="*/ 68 w 120"/>
                <a:gd name="T3" fmla="*/ 80 h 80"/>
                <a:gd name="T4" fmla="*/ 117 w 120"/>
                <a:gd name="T5" fmla="*/ 54 h 80"/>
                <a:gd name="T6" fmla="*/ 120 w 120"/>
                <a:gd name="T7" fmla="*/ 33 h 80"/>
                <a:gd name="T8" fmla="*/ 0 w 120"/>
                <a:gd name="T9" fmla="*/ 0 h 80"/>
              </a:gdLst>
              <a:ahLst/>
              <a:cxnLst>
                <a:cxn ang="0">
                  <a:pos x="T0" y="T1"/>
                </a:cxn>
                <a:cxn ang="0">
                  <a:pos x="T2" y="T3"/>
                </a:cxn>
                <a:cxn ang="0">
                  <a:pos x="T4" y="T5"/>
                </a:cxn>
                <a:cxn ang="0">
                  <a:pos x="T6" y="T7"/>
                </a:cxn>
                <a:cxn ang="0">
                  <a:pos x="T8" y="T9"/>
                </a:cxn>
              </a:cxnLst>
              <a:rect l="0" t="0" r="r" b="b"/>
              <a:pathLst>
                <a:path w="120" h="80">
                  <a:moveTo>
                    <a:pt x="0" y="0"/>
                  </a:moveTo>
                  <a:lnTo>
                    <a:pt x="68" y="80"/>
                  </a:lnTo>
                  <a:lnTo>
                    <a:pt x="117" y="54"/>
                  </a:lnTo>
                  <a:lnTo>
                    <a:pt x="120"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51" name="Freeform 1436">
              <a:extLst>
                <a:ext uri="{FF2B5EF4-FFF2-40B4-BE49-F238E27FC236}">
                  <a16:creationId xmlns:a16="http://schemas.microsoft.com/office/drawing/2014/main" id="{23F693B6-961A-4327-B0CD-FEE3FDE5C013}"/>
                </a:ext>
              </a:extLst>
            </p:cNvPr>
            <p:cNvSpPr>
              <a:spLocks/>
            </p:cNvSpPr>
            <p:nvPr userDrawn="1"/>
          </p:nvSpPr>
          <p:spPr bwMode="auto">
            <a:xfrm>
              <a:off x="806" y="4098"/>
              <a:ext cx="236" cy="150"/>
            </a:xfrm>
            <a:custGeom>
              <a:avLst/>
              <a:gdLst>
                <a:gd name="T0" fmla="*/ 2 w 236"/>
                <a:gd name="T1" fmla="*/ 0 h 150"/>
                <a:gd name="T2" fmla="*/ 0 w 236"/>
                <a:gd name="T3" fmla="*/ 100 h 150"/>
                <a:gd name="T4" fmla="*/ 192 w 236"/>
                <a:gd name="T5" fmla="*/ 150 h 150"/>
                <a:gd name="T6" fmla="*/ 236 w 236"/>
                <a:gd name="T7" fmla="*/ 126 h 150"/>
                <a:gd name="T8" fmla="*/ 168 w 236"/>
                <a:gd name="T9" fmla="*/ 46 h 150"/>
                <a:gd name="T10" fmla="*/ 2 w 236"/>
                <a:gd name="T11" fmla="*/ 0 h 150"/>
              </a:gdLst>
              <a:ahLst/>
              <a:cxnLst>
                <a:cxn ang="0">
                  <a:pos x="T0" y="T1"/>
                </a:cxn>
                <a:cxn ang="0">
                  <a:pos x="T2" y="T3"/>
                </a:cxn>
                <a:cxn ang="0">
                  <a:pos x="T4" y="T5"/>
                </a:cxn>
                <a:cxn ang="0">
                  <a:pos x="T6" y="T7"/>
                </a:cxn>
                <a:cxn ang="0">
                  <a:pos x="T8" y="T9"/>
                </a:cxn>
                <a:cxn ang="0">
                  <a:pos x="T10" y="T11"/>
                </a:cxn>
              </a:cxnLst>
              <a:rect l="0" t="0" r="r" b="b"/>
              <a:pathLst>
                <a:path w="236" h="150">
                  <a:moveTo>
                    <a:pt x="2" y="0"/>
                  </a:moveTo>
                  <a:lnTo>
                    <a:pt x="0" y="100"/>
                  </a:lnTo>
                  <a:lnTo>
                    <a:pt x="192" y="150"/>
                  </a:lnTo>
                  <a:lnTo>
                    <a:pt x="236" y="126"/>
                  </a:lnTo>
                  <a:lnTo>
                    <a:pt x="168" y="46"/>
                  </a:lnTo>
                  <a:lnTo>
                    <a:pt x="2" y="0"/>
                  </a:lnTo>
                  <a:close/>
                </a:path>
              </a:pathLst>
            </a:custGeom>
            <a:solidFill>
              <a:srgbClr val="4D8B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52" name="Freeform 1437">
              <a:extLst>
                <a:ext uri="{FF2B5EF4-FFF2-40B4-BE49-F238E27FC236}">
                  <a16:creationId xmlns:a16="http://schemas.microsoft.com/office/drawing/2014/main" id="{44208F4D-736B-48C8-9D99-800A79308184}"/>
                </a:ext>
              </a:extLst>
            </p:cNvPr>
            <p:cNvSpPr>
              <a:spLocks/>
            </p:cNvSpPr>
            <p:nvPr userDrawn="1"/>
          </p:nvSpPr>
          <p:spPr bwMode="auto">
            <a:xfrm>
              <a:off x="806" y="4098"/>
              <a:ext cx="236" cy="150"/>
            </a:xfrm>
            <a:custGeom>
              <a:avLst/>
              <a:gdLst>
                <a:gd name="T0" fmla="*/ 2 w 236"/>
                <a:gd name="T1" fmla="*/ 0 h 150"/>
                <a:gd name="T2" fmla="*/ 0 w 236"/>
                <a:gd name="T3" fmla="*/ 100 h 150"/>
                <a:gd name="T4" fmla="*/ 192 w 236"/>
                <a:gd name="T5" fmla="*/ 150 h 150"/>
                <a:gd name="T6" fmla="*/ 236 w 236"/>
                <a:gd name="T7" fmla="*/ 126 h 150"/>
                <a:gd name="T8" fmla="*/ 168 w 236"/>
                <a:gd name="T9" fmla="*/ 46 h 150"/>
                <a:gd name="T10" fmla="*/ 2 w 236"/>
                <a:gd name="T11" fmla="*/ 0 h 150"/>
              </a:gdLst>
              <a:ahLst/>
              <a:cxnLst>
                <a:cxn ang="0">
                  <a:pos x="T0" y="T1"/>
                </a:cxn>
                <a:cxn ang="0">
                  <a:pos x="T2" y="T3"/>
                </a:cxn>
                <a:cxn ang="0">
                  <a:pos x="T4" y="T5"/>
                </a:cxn>
                <a:cxn ang="0">
                  <a:pos x="T6" y="T7"/>
                </a:cxn>
                <a:cxn ang="0">
                  <a:pos x="T8" y="T9"/>
                </a:cxn>
                <a:cxn ang="0">
                  <a:pos x="T10" y="T11"/>
                </a:cxn>
              </a:cxnLst>
              <a:rect l="0" t="0" r="r" b="b"/>
              <a:pathLst>
                <a:path w="236" h="150">
                  <a:moveTo>
                    <a:pt x="2" y="0"/>
                  </a:moveTo>
                  <a:lnTo>
                    <a:pt x="0" y="100"/>
                  </a:lnTo>
                  <a:lnTo>
                    <a:pt x="192" y="150"/>
                  </a:lnTo>
                  <a:lnTo>
                    <a:pt x="236" y="126"/>
                  </a:lnTo>
                  <a:lnTo>
                    <a:pt x="168" y="4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53" name="Freeform 1438">
              <a:extLst>
                <a:ext uri="{FF2B5EF4-FFF2-40B4-BE49-F238E27FC236}">
                  <a16:creationId xmlns:a16="http://schemas.microsoft.com/office/drawing/2014/main" id="{2CE029E9-CCB0-44F9-A708-FFD489AB69DD}"/>
                </a:ext>
              </a:extLst>
            </p:cNvPr>
            <p:cNvSpPr>
              <a:spLocks/>
            </p:cNvSpPr>
            <p:nvPr userDrawn="1"/>
          </p:nvSpPr>
          <p:spPr bwMode="auto">
            <a:xfrm>
              <a:off x="804" y="4198"/>
              <a:ext cx="194" cy="89"/>
            </a:xfrm>
            <a:custGeom>
              <a:avLst/>
              <a:gdLst>
                <a:gd name="T0" fmla="*/ 2 w 194"/>
                <a:gd name="T1" fmla="*/ 0 h 89"/>
                <a:gd name="T2" fmla="*/ 2 w 194"/>
                <a:gd name="T3" fmla="*/ 10 h 89"/>
                <a:gd name="T4" fmla="*/ 0 w 194"/>
                <a:gd name="T5" fmla="*/ 73 h 89"/>
                <a:gd name="T6" fmla="*/ 122 w 194"/>
                <a:gd name="T7" fmla="*/ 89 h 89"/>
                <a:gd name="T8" fmla="*/ 194 w 194"/>
                <a:gd name="T9" fmla="*/ 50 h 89"/>
                <a:gd name="T10" fmla="*/ 2 w 194"/>
                <a:gd name="T11" fmla="*/ 0 h 89"/>
              </a:gdLst>
              <a:ahLst/>
              <a:cxnLst>
                <a:cxn ang="0">
                  <a:pos x="T0" y="T1"/>
                </a:cxn>
                <a:cxn ang="0">
                  <a:pos x="T2" y="T3"/>
                </a:cxn>
                <a:cxn ang="0">
                  <a:pos x="T4" y="T5"/>
                </a:cxn>
                <a:cxn ang="0">
                  <a:pos x="T6" y="T7"/>
                </a:cxn>
                <a:cxn ang="0">
                  <a:pos x="T8" y="T9"/>
                </a:cxn>
                <a:cxn ang="0">
                  <a:pos x="T10" y="T11"/>
                </a:cxn>
              </a:cxnLst>
              <a:rect l="0" t="0" r="r" b="b"/>
              <a:pathLst>
                <a:path w="194" h="89">
                  <a:moveTo>
                    <a:pt x="2" y="0"/>
                  </a:moveTo>
                  <a:lnTo>
                    <a:pt x="2" y="10"/>
                  </a:lnTo>
                  <a:lnTo>
                    <a:pt x="0" y="73"/>
                  </a:lnTo>
                  <a:lnTo>
                    <a:pt x="122" y="89"/>
                  </a:lnTo>
                  <a:lnTo>
                    <a:pt x="194" y="50"/>
                  </a:lnTo>
                  <a:lnTo>
                    <a:pt x="2" y="0"/>
                  </a:lnTo>
                  <a:close/>
                </a:path>
              </a:pathLst>
            </a:custGeom>
            <a:solidFill>
              <a:srgbClr val="3F85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54" name="Freeform 1439">
              <a:extLst>
                <a:ext uri="{FF2B5EF4-FFF2-40B4-BE49-F238E27FC236}">
                  <a16:creationId xmlns:a16="http://schemas.microsoft.com/office/drawing/2014/main" id="{F1FDC0FD-163A-4B48-8DC5-4844DB652F91}"/>
                </a:ext>
              </a:extLst>
            </p:cNvPr>
            <p:cNvSpPr>
              <a:spLocks/>
            </p:cNvSpPr>
            <p:nvPr userDrawn="1"/>
          </p:nvSpPr>
          <p:spPr bwMode="auto">
            <a:xfrm>
              <a:off x="804" y="4198"/>
              <a:ext cx="194" cy="89"/>
            </a:xfrm>
            <a:custGeom>
              <a:avLst/>
              <a:gdLst>
                <a:gd name="T0" fmla="*/ 2 w 194"/>
                <a:gd name="T1" fmla="*/ 0 h 89"/>
                <a:gd name="T2" fmla="*/ 2 w 194"/>
                <a:gd name="T3" fmla="*/ 10 h 89"/>
                <a:gd name="T4" fmla="*/ 0 w 194"/>
                <a:gd name="T5" fmla="*/ 73 h 89"/>
                <a:gd name="T6" fmla="*/ 122 w 194"/>
                <a:gd name="T7" fmla="*/ 89 h 89"/>
                <a:gd name="T8" fmla="*/ 194 w 194"/>
                <a:gd name="T9" fmla="*/ 50 h 89"/>
                <a:gd name="T10" fmla="*/ 2 w 194"/>
                <a:gd name="T11" fmla="*/ 0 h 89"/>
              </a:gdLst>
              <a:ahLst/>
              <a:cxnLst>
                <a:cxn ang="0">
                  <a:pos x="T0" y="T1"/>
                </a:cxn>
                <a:cxn ang="0">
                  <a:pos x="T2" y="T3"/>
                </a:cxn>
                <a:cxn ang="0">
                  <a:pos x="T4" y="T5"/>
                </a:cxn>
                <a:cxn ang="0">
                  <a:pos x="T6" y="T7"/>
                </a:cxn>
                <a:cxn ang="0">
                  <a:pos x="T8" y="T9"/>
                </a:cxn>
                <a:cxn ang="0">
                  <a:pos x="T10" y="T11"/>
                </a:cxn>
              </a:cxnLst>
              <a:rect l="0" t="0" r="r" b="b"/>
              <a:pathLst>
                <a:path w="194" h="89">
                  <a:moveTo>
                    <a:pt x="2" y="0"/>
                  </a:moveTo>
                  <a:lnTo>
                    <a:pt x="2" y="10"/>
                  </a:lnTo>
                  <a:lnTo>
                    <a:pt x="0" y="73"/>
                  </a:lnTo>
                  <a:lnTo>
                    <a:pt x="122" y="89"/>
                  </a:lnTo>
                  <a:lnTo>
                    <a:pt x="194" y="5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55" name="Freeform 1440">
              <a:extLst>
                <a:ext uri="{FF2B5EF4-FFF2-40B4-BE49-F238E27FC236}">
                  <a16:creationId xmlns:a16="http://schemas.microsoft.com/office/drawing/2014/main" id="{ABB33432-412F-4F96-A803-7CC5810FD25D}"/>
                </a:ext>
              </a:extLst>
            </p:cNvPr>
            <p:cNvSpPr>
              <a:spLocks/>
            </p:cNvSpPr>
            <p:nvPr userDrawn="1"/>
          </p:nvSpPr>
          <p:spPr bwMode="auto">
            <a:xfrm>
              <a:off x="803" y="4271"/>
              <a:ext cx="123" cy="61"/>
            </a:xfrm>
            <a:custGeom>
              <a:avLst/>
              <a:gdLst>
                <a:gd name="T0" fmla="*/ 1 w 123"/>
                <a:gd name="T1" fmla="*/ 0 h 61"/>
                <a:gd name="T2" fmla="*/ 0 w 123"/>
                <a:gd name="T3" fmla="*/ 61 h 61"/>
                <a:gd name="T4" fmla="*/ 41 w 123"/>
                <a:gd name="T5" fmla="*/ 61 h 61"/>
                <a:gd name="T6" fmla="*/ 123 w 123"/>
                <a:gd name="T7" fmla="*/ 16 h 61"/>
                <a:gd name="T8" fmla="*/ 1 w 123"/>
                <a:gd name="T9" fmla="*/ 0 h 61"/>
              </a:gdLst>
              <a:ahLst/>
              <a:cxnLst>
                <a:cxn ang="0">
                  <a:pos x="T0" y="T1"/>
                </a:cxn>
                <a:cxn ang="0">
                  <a:pos x="T2" y="T3"/>
                </a:cxn>
                <a:cxn ang="0">
                  <a:pos x="T4" y="T5"/>
                </a:cxn>
                <a:cxn ang="0">
                  <a:pos x="T6" y="T7"/>
                </a:cxn>
                <a:cxn ang="0">
                  <a:pos x="T8" y="T9"/>
                </a:cxn>
              </a:cxnLst>
              <a:rect l="0" t="0" r="r" b="b"/>
              <a:pathLst>
                <a:path w="123" h="61">
                  <a:moveTo>
                    <a:pt x="1" y="0"/>
                  </a:moveTo>
                  <a:lnTo>
                    <a:pt x="0" y="61"/>
                  </a:lnTo>
                  <a:lnTo>
                    <a:pt x="41" y="61"/>
                  </a:lnTo>
                  <a:lnTo>
                    <a:pt x="123" y="16"/>
                  </a:lnTo>
                  <a:lnTo>
                    <a:pt x="1" y="0"/>
                  </a:lnTo>
                  <a:close/>
                </a:path>
              </a:pathLst>
            </a:custGeom>
            <a:solidFill>
              <a:srgbClr val="3F8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56" name="Freeform 1441">
              <a:extLst>
                <a:ext uri="{FF2B5EF4-FFF2-40B4-BE49-F238E27FC236}">
                  <a16:creationId xmlns:a16="http://schemas.microsoft.com/office/drawing/2014/main" id="{95CA786D-759D-4404-835E-92BA0F4C2451}"/>
                </a:ext>
              </a:extLst>
            </p:cNvPr>
            <p:cNvSpPr>
              <a:spLocks/>
            </p:cNvSpPr>
            <p:nvPr userDrawn="1"/>
          </p:nvSpPr>
          <p:spPr bwMode="auto">
            <a:xfrm>
              <a:off x="803" y="4271"/>
              <a:ext cx="123" cy="61"/>
            </a:xfrm>
            <a:custGeom>
              <a:avLst/>
              <a:gdLst>
                <a:gd name="T0" fmla="*/ 1 w 123"/>
                <a:gd name="T1" fmla="*/ 0 h 61"/>
                <a:gd name="T2" fmla="*/ 0 w 123"/>
                <a:gd name="T3" fmla="*/ 61 h 61"/>
                <a:gd name="T4" fmla="*/ 41 w 123"/>
                <a:gd name="T5" fmla="*/ 61 h 61"/>
                <a:gd name="T6" fmla="*/ 123 w 123"/>
                <a:gd name="T7" fmla="*/ 16 h 61"/>
                <a:gd name="T8" fmla="*/ 1 w 123"/>
                <a:gd name="T9" fmla="*/ 0 h 61"/>
              </a:gdLst>
              <a:ahLst/>
              <a:cxnLst>
                <a:cxn ang="0">
                  <a:pos x="T0" y="T1"/>
                </a:cxn>
                <a:cxn ang="0">
                  <a:pos x="T2" y="T3"/>
                </a:cxn>
                <a:cxn ang="0">
                  <a:pos x="T4" y="T5"/>
                </a:cxn>
                <a:cxn ang="0">
                  <a:pos x="T6" y="T7"/>
                </a:cxn>
                <a:cxn ang="0">
                  <a:pos x="T8" y="T9"/>
                </a:cxn>
              </a:cxnLst>
              <a:rect l="0" t="0" r="r" b="b"/>
              <a:pathLst>
                <a:path w="123" h="61">
                  <a:moveTo>
                    <a:pt x="1" y="0"/>
                  </a:moveTo>
                  <a:lnTo>
                    <a:pt x="0" y="61"/>
                  </a:lnTo>
                  <a:lnTo>
                    <a:pt x="41" y="61"/>
                  </a:lnTo>
                  <a:lnTo>
                    <a:pt x="123" y="1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57" name="Freeform 1442">
              <a:extLst>
                <a:ext uri="{FF2B5EF4-FFF2-40B4-BE49-F238E27FC236}">
                  <a16:creationId xmlns:a16="http://schemas.microsoft.com/office/drawing/2014/main" id="{110D4E55-942C-4887-8DEA-41457D6AA910}"/>
                </a:ext>
              </a:extLst>
            </p:cNvPr>
            <p:cNvSpPr>
              <a:spLocks/>
            </p:cNvSpPr>
            <p:nvPr userDrawn="1"/>
          </p:nvSpPr>
          <p:spPr bwMode="auto">
            <a:xfrm>
              <a:off x="1080" y="4183"/>
              <a:ext cx="39" cy="86"/>
            </a:xfrm>
            <a:custGeom>
              <a:avLst/>
              <a:gdLst>
                <a:gd name="T0" fmla="*/ 37 w 39"/>
                <a:gd name="T1" fmla="*/ 0 h 86"/>
                <a:gd name="T2" fmla="*/ 37 w 39"/>
                <a:gd name="T3" fmla="*/ 0 h 86"/>
                <a:gd name="T4" fmla="*/ 11 w 39"/>
                <a:gd name="T5" fmla="*/ 15 h 86"/>
                <a:gd name="T6" fmla="*/ 0 w 39"/>
                <a:gd name="T7" fmla="*/ 86 h 86"/>
                <a:gd name="T8" fmla="*/ 39 w 39"/>
                <a:gd name="T9" fmla="*/ 62 h 86"/>
                <a:gd name="T10" fmla="*/ 37 w 39"/>
                <a:gd name="T11" fmla="*/ 0 h 86"/>
              </a:gdLst>
              <a:ahLst/>
              <a:cxnLst>
                <a:cxn ang="0">
                  <a:pos x="T0" y="T1"/>
                </a:cxn>
                <a:cxn ang="0">
                  <a:pos x="T2" y="T3"/>
                </a:cxn>
                <a:cxn ang="0">
                  <a:pos x="T4" y="T5"/>
                </a:cxn>
                <a:cxn ang="0">
                  <a:pos x="T6" y="T7"/>
                </a:cxn>
                <a:cxn ang="0">
                  <a:pos x="T8" y="T9"/>
                </a:cxn>
                <a:cxn ang="0">
                  <a:pos x="T10" y="T11"/>
                </a:cxn>
              </a:cxnLst>
              <a:rect l="0" t="0" r="r" b="b"/>
              <a:pathLst>
                <a:path w="39" h="86">
                  <a:moveTo>
                    <a:pt x="37" y="0"/>
                  </a:moveTo>
                  <a:lnTo>
                    <a:pt x="37" y="0"/>
                  </a:lnTo>
                  <a:lnTo>
                    <a:pt x="11" y="15"/>
                  </a:lnTo>
                  <a:lnTo>
                    <a:pt x="0" y="86"/>
                  </a:lnTo>
                  <a:lnTo>
                    <a:pt x="39" y="62"/>
                  </a:lnTo>
                  <a:lnTo>
                    <a:pt x="37" y="0"/>
                  </a:lnTo>
                  <a:close/>
                </a:path>
              </a:pathLst>
            </a:custGeom>
            <a:solidFill>
              <a:srgbClr val="4D8C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58" name="Freeform 1443">
              <a:extLst>
                <a:ext uri="{FF2B5EF4-FFF2-40B4-BE49-F238E27FC236}">
                  <a16:creationId xmlns:a16="http://schemas.microsoft.com/office/drawing/2014/main" id="{400B2376-4011-487B-8FC1-AA5C2C621A11}"/>
                </a:ext>
              </a:extLst>
            </p:cNvPr>
            <p:cNvSpPr>
              <a:spLocks/>
            </p:cNvSpPr>
            <p:nvPr userDrawn="1"/>
          </p:nvSpPr>
          <p:spPr bwMode="auto">
            <a:xfrm>
              <a:off x="1080" y="4183"/>
              <a:ext cx="39" cy="86"/>
            </a:xfrm>
            <a:custGeom>
              <a:avLst/>
              <a:gdLst>
                <a:gd name="T0" fmla="*/ 37 w 39"/>
                <a:gd name="T1" fmla="*/ 0 h 86"/>
                <a:gd name="T2" fmla="*/ 37 w 39"/>
                <a:gd name="T3" fmla="*/ 0 h 86"/>
                <a:gd name="T4" fmla="*/ 11 w 39"/>
                <a:gd name="T5" fmla="*/ 15 h 86"/>
                <a:gd name="T6" fmla="*/ 0 w 39"/>
                <a:gd name="T7" fmla="*/ 86 h 86"/>
                <a:gd name="T8" fmla="*/ 39 w 39"/>
                <a:gd name="T9" fmla="*/ 62 h 86"/>
                <a:gd name="T10" fmla="*/ 37 w 39"/>
                <a:gd name="T11" fmla="*/ 0 h 86"/>
              </a:gdLst>
              <a:ahLst/>
              <a:cxnLst>
                <a:cxn ang="0">
                  <a:pos x="T0" y="T1"/>
                </a:cxn>
                <a:cxn ang="0">
                  <a:pos x="T2" y="T3"/>
                </a:cxn>
                <a:cxn ang="0">
                  <a:pos x="T4" y="T5"/>
                </a:cxn>
                <a:cxn ang="0">
                  <a:pos x="T6" y="T7"/>
                </a:cxn>
                <a:cxn ang="0">
                  <a:pos x="T8" y="T9"/>
                </a:cxn>
                <a:cxn ang="0">
                  <a:pos x="T10" y="T11"/>
                </a:cxn>
              </a:cxnLst>
              <a:rect l="0" t="0" r="r" b="b"/>
              <a:pathLst>
                <a:path w="39" h="86">
                  <a:moveTo>
                    <a:pt x="37" y="0"/>
                  </a:moveTo>
                  <a:lnTo>
                    <a:pt x="37" y="0"/>
                  </a:lnTo>
                  <a:lnTo>
                    <a:pt x="11" y="15"/>
                  </a:lnTo>
                  <a:lnTo>
                    <a:pt x="0" y="86"/>
                  </a:lnTo>
                  <a:lnTo>
                    <a:pt x="39" y="62"/>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59" name="Freeform 1444">
              <a:extLst>
                <a:ext uri="{FF2B5EF4-FFF2-40B4-BE49-F238E27FC236}">
                  <a16:creationId xmlns:a16="http://schemas.microsoft.com/office/drawing/2014/main" id="{2CF4EEB0-61CC-43D2-B28A-DFE852A12D95}"/>
                </a:ext>
              </a:extLst>
            </p:cNvPr>
            <p:cNvSpPr>
              <a:spLocks/>
            </p:cNvSpPr>
            <p:nvPr userDrawn="1"/>
          </p:nvSpPr>
          <p:spPr bwMode="auto">
            <a:xfrm>
              <a:off x="1042" y="4198"/>
              <a:ext cx="49" cy="71"/>
            </a:xfrm>
            <a:custGeom>
              <a:avLst/>
              <a:gdLst>
                <a:gd name="T0" fmla="*/ 49 w 49"/>
                <a:gd name="T1" fmla="*/ 0 h 71"/>
                <a:gd name="T2" fmla="*/ 0 w 49"/>
                <a:gd name="T3" fmla="*/ 26 h 71"/>
                <a:gd name="T4" fmla="*/ 38 w 49"/>
                <a:gd name="T5" fmla="*/ 71 h 71"/>
                <a:gd name="T6" fmla="*/ 49 w 49"/>
                <a:gd name="T7" fmla="*/ 0 h 71"/>
              </a:gdLst>
              <a:ahLst/>
              <a:cxnLst>
                <a:cxn ang="0">
                  <a:pos x="T0" y="T1"/>
                </a:cxn>
                <a:cxn ang="0">
                  <a:pos x="T2" y="T3"/>
                </a:cxn>
                <a:cxn ang="0">
                  <a:pos x="T4" y="T5"/>
                </a:cxn>
                <a:cxn ang="0">
                  <a:pos x="T6" y="T7"/>
                </a:cxn>
              </a:cxnLst>
              <a:rect l="0" t="0" r="r" b="b"/>
              <a:pathLst>
                <a:path w="49" h="71">
                  <a:moveTo>
                    <a:pt x="49" y="0"/>
                  </a:moveTo>
                  <a:lnTo>
                    <a:pt x="0" y="26"/>
                  </a:lnTo>
                  <a:lnTo>
                    <a:pt x="38" y="71"/>
                  </a:lnTo>
                  <a:lnTo>
                    <a:pt x="49" y="0"/>
                  </a:lnTo>
                  <a:close/>
                </a:path>
              </a:pathLst>
            </a:custGeom>
            <a:solidFill>
              <a:srgbClr val="4587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60" name="Freeform 1445">
              <a:extLst>
                <a:ext uri="{FF2B5EF4-FFF2-40B4-BE49-F238E27FC236}">
                  <a16:creationId xmlns:a16="http://schemas.microsoft.com/office/drawing/2014/main" id="{28E94BB1-9827-467C-8F3A-EE26B3376C3A}"/>
                </a:ext>
              </a:extLst>
            </p:cNvPr>
            <p:cNvSpPr>
              <a:spLocks/>
            </p:cNvSpPr>
            <p:nvPr userDrawn="1"/>
          </p:nvSpPr>
          <p:spPr bwMode="auto">
            <a:xfrm>
              <a:off x="1042" y="4198"/>
              <a:ext cx="49" cy="71"/>
            </a:xfrm>
            <a:custGeom>
              <a:avLst/>
              <a:gdLst>
                <a:gd name="T0" fmla="*/ 49 w 49"/>
                <a:gd name="T1" fmla="*/ 0 h 71"/>
                <a:gd name="T2" fmla="*/ 0 w 49"/>
                <a:gd name="T3" fmla="*/ 26 h 71"/>
                <a:gd name="T4" fmla="*/ 38 w 49"/>
                <a:gd name="T5" fmla="*/ 71 h 71"/>
                <a:gd name="T6" fmla="*/ 49 w 49"/>
                <a:gd name="T7" fmla="*/ 0 h 71"/>
              </a:gdLst>
              <a:ahLst/>
              <a:cxnLst>
                <a:cxn ang="0">
                  <a:pos x="T0" y="T1"/>
                </a:cxn>
                <a:cxn ang="0">
                  <a:pos x="T2" y="T3"/>
                </a:cxn>
                <a:cxn ang="0">
                  <a:pos x="T4" y="T5"/>
                </a:cxn>
                <a:cxn ang="0">
                  <a:pos x="T6" y="T7"/>
                </a:cxn>
              </a:cxnLst>
              <a:rect l="0" t="0" r="r" b="b"/>
              <a:pathLst>
                <a:path w="49" h="71">
                  <a:moveTo>
                    <a:pt x="49" y="0"/>
                  </a:moveTo>
                  <a:lnTo>
                    <a:pt x="0" y="26"/>
                  </a:lnTo>
                  <a:lnTo>
                    <a:pt x="38" y="71"/>
                  </a:lnTo>
                  <a:lnTo>
                    <a:pt x="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61" name="Freeform 1446">
              <a:extLst>
                <a:ext uri="{FF2B5EF4-FFF2-40B4-BE49-F238E27FC236}">
                  <a16:creationId xmlns:a16="http://schemas.microsoft.com/office/drawing/2014/main" id="{9E5D4B6F-D925-48A1-99E3-1B2E8583CBBF}"/>
                </a:ext>
              </a:extLst>
            </p:cNvPr>
            <p:cNvSpPr>
              <a:spLocks/>
            </p:cNvSpPr>
            <p:nvPr userDrawn="1"/>
          </p:nvSpPr>
          <p:spPr bwMode="auto">
            <a:xfrm>
              <a:off x="998" y="4224"/>
              <a:ext cx="82" cy="45"/>
            </a:xfrm>
            <a:custGeom>
              <a:avLst/>
              <a:gdLst>
                <a:gd name="T0" fmla="*/ 44 w 82"/>
                <a:gd name="T1" fmla="*/ 0 h 45"/>
                <a:gd name="T2" fmla="*/ 0 w 82"/>
                <a:gd name="T3" fmla="*/ 24 h 45"/>
                <a:gd name="T4" fmla="*/ 82 w 82"/>
                <a:gd name="T5" fmla="*/ 45 h 45"/>
                <a:gd name="T6" fmla="*/ 44 w 82"/>
                <a:gd name="T7" fmla="*/ 0 h 45"/>
              </a:gdLst>
              <a:ahLst/>
              <a:cxnLst>
                <a:cxn ang="0">
                  <a:pos x="T0" y="T1"/>
                </a:cxn>
                <a:cxn ang="0">
                  <a:pos x="T2" y="T3"/>
                </a:cxn>
                <a:cxn ang="0">
                  <a:pos x="T4" y="T5"/>
                </a:cxn>
                <a:cxn ang="0">
                  <a:pos x="T6" y="T7"/>
                </a:cxn>
              </a:cxnLst>
              <a:rect l="0" t="0" r="r" b="b"/>
              <a:pathLst>
                <a:path w="82" h="45">
                  <a:moveTo>
                    <a:pt x="44" y="0"/>
                  </a:moveTo>
                  <a:lnTo>
                    <a:pt x="0" y="24"/>
                  </a:lnTo>
                  <a:lnTo>
                    <a:pt x="82" y="45"/>
                  </a:lnTo>
                  <a:lnTo>
                    <a:pt x="44" y="0"/>
                  </a:lnTo>
                  <a:close/>
                </a:path>
              </a:pathLst>
            </a:custGeom>
            <a:solidFill>
              <a:srgbClr val="4D8C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62" name="Freeform 1447">
              <a:extLst>
                <a:ext uri="{FF2B5EF4-FFF2-40B4-BE49-F238E27FC236}">
                  <a16:creationId xmlns:a16="http://schemas.microsoft.com/office/drawing/2014/main" id="{B874BBF1-A848-47FE-BC2D-DD1D1E4F9942}"/>
                </a:ext>
              </a:extLst>
            </p:cNvPr>
            <p:cNvSpPr>
              <a:spLocks/>
            </p:cNvSpPr>
            <p:nvPr userDrawn="1"/>
          </p:nvSpPr>
          <p:spPr bwMode="auto">
            <a:xfrm>
              <a:off x="998" y="4224"/>
              <a:ext cx="82" cy="45"/>
            </a:xfrm>
            <a:custGeom>
              <a:avLst/>
              <a:gdLst>
                <a:gd name="T0" fmla="*/ 44 w 82"/>
                <a:gd name="T1" fmla="*/ 0 h 45"/>
                <a:gd name="T2" fmla="*/ 0 w 82"/>
                <a:gd name="T3" fmla="*/ 24 h 45"/>
                <a:gd name="T4" fmla="*/ 82 w 82"/>
                <a:gd name="T5" fmla="*/ 45 h 45"/>
                <a:gd name="T6" fmla="*/ 44 w 82"/>
                <a:gd name="T7" fmla="*/ 0 h 45"/>
              </a:gdLst>
              <a:ahLst/>
              <a:cxnLst>
                <a:cxn ang="0">
                  <a:pos x="T0" y="T1"/>
                </a:cxn>
                <a:cxn ang="0">
                  <a:pos x="T2" y="T3"/>
                </a:cxn>
                <a:cxn ang="0">
                  <a:pos x="T4" y="T5"/>
                </a:cxn>
                <a:cxn ang="0">
                  <a:pos x="T6" y="T7"/>
                </a:cxn>
              </a:cxnLst>
              <a:rect l="0" t="0" r="r" b="b"/>
              <a:pathLst>
                <a:path w="82" h="45">
                  <a:moveTo>
                    <a:pt x="44" y="0"/>
                  </a:moveTo>
                  <a:lnTo>
                    <a:pt x="0" y="24"/>
                  </a:lnTo>
                  <a:lnTo>
                    <a:pt x="82" y="45"/>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63" name="Freeform 1448">
              <a:extLst>
                <a:ext uri="{FF2B5EF4-FFF2-40B4-BE49-F238E27FC236}">
                  <a16:creationId xmlns:a16="http://schemas.microsoft.com/office/drawing/2014/main" id="{8DED8D01-2392-4CB9-8D30-9D462C0C0140}"/>
                </a:ext>
              </a:extLst>
            </p:cNvPr>
            <p:cNvSpPr>
              <a:spLocks/>
            </p:cNvSpPr>
            <p:nvPr userDrawn="1"/>
          </p:nvSpPr>
          <p:spPr bwMode="auto">
            <a:xfrm>
              <a:off x="926" y="4248"/>
              <a:ext cx="154" cy="49"/>
            </a:xfrm>
            <a:custGeom>
              <a:avLst/>
              <a:gdLst>
                <a:gd name="T0" fmla="*/ 72 w 154"/>
                <a:gd name="T1" fmla="*/ 0 h 49"/>
                <a:gd name="T2" fmla="*/ 0 w 154"/>
                <a:gd name="T3" fmla="*/ 39 h 49"/>
                <a:gd name="T4" fmla="*/ 73 w 154"/>
                <a:gd name="T5" fmla="*/ 49 h 49"/>
                <a:gd name="T6" fmla="*/ 154 w 154"/>
                <a:gd name="T7" fmla="*/ 21 h 49"/>
                <a:gd name="T8" fmla="*/ 72 w 154"/>
                <a:gd name="T9" fmla="*/ 0 h 49"/>
              </a:gdLst>
              <a:ahLst/>
              <a:cxnLst>
                <a:cxn ang="0">
                  <a:pos x="T0" y="T1"/>
                </a:cxn>
                <a:cxn ang="0">
                  <a:pos x="T2" y="T3"/>
                </a:cxn>
                <a:cxn ang="0">
                  <a:pos x="T4" y="T5"/>
                </a:cxn>
                <a:cxn ang="0">
                  <a:pos x="T6" y="T7"/>
                </a:cxn>
                <a:cxn ang="0">
                  <a:pos x="T8" y="T9"/>
                </a:cxn>
              </a:cxnLst>
              <a:rect l="0" t="0" r="r" b="b"/>
              <a:pathLst>
                <a:path w="154" h="49">
                  <a:moveTo>
                    <a:pt x="72" y="0"/>
                  </a:moveTo>
                  <a:lnTo>
                    <a:pt x="0" y="39"/>
                  </a:lnTo>
                  <a:lnTo>
                    <a:pt x="73" y="49"/>
                  </a:lnTo>
                  <a:lnTo>
                    <a:pt x="154" y="21"/>
                  </a:lnTo>
                  <a:lnTo>
                    <a:pt x="72" y="0"/>
                  </a:lnTo>
                  <a:close/>
                </a:path>
              </a:pathLst>
            </a:custGeom>
            <a:solidFill>
              <a:srgbClr val="3F8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64" name="Freeform 1449">
              <a:extLst>
                <a:ext uri="{FF2B5EF4-FFF2-40B4-BE49-F238E27FC236}">
                  <a16:creationId xmlns:a16="http://schemas.microsoft.com/office/drawing/2014/main" id="{859CE406-704E-4A32-9096-27CC92D8C1D3}"/>
                </a:ext>
              </a:extLst>
            </p:cNvPr>
            <p:cNvSpPr>
              <a:spLocks/>
            </p:cNvSpPr>
            <p:nvPr userDrawn="1"/>
          </p:nvSpPr>
          <p:spPr bwMode="auto">
            <a:xfrm>
              <a:off x="926" y="4248"/>
              <a:ext cx="154" cy="49"/>
            </a:xfrm>
            <a:custGeom>
              <a:avLst/>
              <a:gdLst>
                <a:gd name="T0" fmla="*/ 72 w 154"/>
                <a:gd name="T1" fmla="*/ 0 h 49"/>
                <a:gd name="T2" fmla="*/ 0 w 154"/>
                <a:gd name="T3" fmla="*/ 39 h 49"/>
                <a:gd name="T4" fmla="*/ 73 w 154"/>
                <a:gd name="T5" fmla="*/ 49 h 49"/>
                <a:gd name="T6" fmla="*/ 154 w 154"/>
                <a:gd name="T7" fmla="*/ 21 h 49"/>
                <a:gd name="T8" fmla="*/ 72 w 154"/>
                <a:gd name="T9" fmla="*/ 0 h 49"/>
              </a:gdLst>
              <a:ahLst/>
              <a:cxnLst>
                <a:cxn ang="0">
                  <a:pos x="T0" y="T1"/>
                </a:cxn>
                <a:cxn ang="0">
                  <a:pos x="T2" y="T3"/>
                </a:cxn>
                <a:cxn ang="0">
                  <a:pos x="T4" y="T5"/>
                </a:cxn>
                <a:cxn ang="0">
                  <a:pos x="T6" y="T7"/>
                </a:cxn>
                <a:cxn ang="0">
                  <a:pos x="T8" y="T9"/>
                </a:cxn>
              </a:cxnLst>
              <a:rect l="0" t="0" r="r" b="b"/>
              <a:pathLst>
                <a:path w="154" h="49">
                  <a:moveTo>
                    <a:pt x="72" y="0"/>
                  </a:moveTo>
                  <a:lnTo>
                    <a:pt x="0" y="39"/>
                  </a:lnTo>
                  <a:lnTo>
                    <a:pt x="73" y="49"/>
                  </a:lnTo>
                  <a:lnTo>
                    <a:pt x="154" y="21"/>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65" name="Freeform 1450">
              <a:extLst>
                <a:ext uri="{FF2B5EF4-FFF2-40B4-BE49-F238E27FC236}">
                  <a16:creationId xmlns:a16="http://schemas.microsoft.com/office/drawing/2014/main" id="{2F76A17A-6277-4BD2-940F-787DA55A2B7A}"/>
                </a:ext>
              </a:extLst>
            </p:cNvPr>
            <p:cNvSpPr>
              <a:spLocks/>
            </p:cNvSpPr>
            <p:nvPr userDrawn="1"/>
          </p:nvSpPr>
          <p:spPr bwMode="auto">
            <a:xfrm>
              <a:off x="999" y="4269"/>
              <a:ext cx="81" cy="39"/>
            </a:xfrm>
            <a:custGeom>
              <a:avLst/>
              <a:gdLst>
                <a:gd name="T0" fmla="*/ 81 w 81"/>
                <a:gd name="T1" fmla="*/ 0 h 39"/>
                <a:gd name="T2" fmla="*/ 0 w 81"/>
                <a:gd name="T3" fmla="*/ 28 h 39"/>
                <a:gd name="T4" fmla="*/ 77 w 81"/>
                <a:gd name="T5" fmla="*/ 39 h 39"/>
                <a:gd name="T6" fmla="*/ 81 w 81"/>
                <a:gd name="T7" fmla="*/ 0 h 39"/>
              </a:gdLst>
              <a:ahLst/>
              <a:cxnLst>
                <a:cxn ang="0">
                  <a:pos x="T0" y="T1"/>
                </a:cxn>
                <a:cxn ang="0">
                  <a:pos x="T2" y="T3"/>
                </a:cxn>
                <a:cxn ang="0">
                  <a:pos x="T4" y="T5"/>
                </a:cxn>
                <a:cxn ang="0">
                  <a:pos x="T6" y="T7"/>
                </a:cxn>
              </a:cxnLst>
              <a:rect l="0" t="0" r="r" b="b"/>
              <a:pathLst>
                <a:path w="81" h="39">
                  <a:moveTo>
                    <a:pt x="81" y="0"/>
                  </a:moveTo>
                  <a:lnTo>
                    <a:pt x="0" y="28"/>
                  </a:lnTo>
                  <a:lnTo>
                    <a:pt x="77" y="39"/>
                  </a:lnTo>
                  <a:lnTo>
                    <a:pt x="81" y="0"/>
                  </a:lnTo>
                  <a:close/>
                </a:path>
              </a:pathLst>
            </a:custGeom>
            <a:solidFill>
              <a:srgbClr val="4486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66" name="Freeform 1451">
              <a:extLst>
                <a:ext uri="{FF2B5EF4-FFF2-40B4-BE49-F238E27FC236}">
                  <a16:creationId xmlns:a16="http://schemas.microsoft.com/office/drawing/2014/main" id="{67CE4A05-5006-49B9-846D-0FC7E436C2FF}"/>
                </a:ext>
              </a:extLst>
            </p:cNvPr>
            <p:cNvSpPr>
              <a:spLocks/>
            </p:cNvSpPr>
            <p:nvPr userDrawn="1"/>
          </p:nvSpPr>
          <p:spPr bwMode="auto">
            <a:xfrm>
              <a:off x="999" y="4269"/>
              <a:ext cx="81" cy="39"/>
            </a:xfrm>
            <a:custGeom>
              <a:avLst/>
              <a:gdLst>
                <a:gd name="T0" fmla="*/ 81 w 81"/>
                <a:gd name="T1" fmla="*/ 0 h 39"/>
                <a:gd name="T2" fmla="*/ 0 w 81"/>
                <a:gd name="T3" fmla="*/ 28 h 39"/>
                <a:gd name="T4" fmla="*/ 77 w 81"/>
                <a:gd name="T5" fmla="*/ 39 h 39"/>
                <a:gd name="T6" fmla="*/ 81 w 81"/>
                <a:gd name="T7" fmla="*/ 0 h 39"/>
              </a:gdLst>
              <a:ahLst/>
              <a:cxnLst>
                <a:cxn ang="0">
                  <a:pos x="T0" y="T1"/>
                </a:cxn>
                <a:cxn ang="0">
                  <a:pos x="T2" y="T3"/>
                </a:cxn>
                <a:cxn ang="0">
                  <a:pos x="T4" y="T5"/>
                </a:cxn>
                <a:cxn ang="0">
                  <a:pos x="T6" y="T7"/>
                </a:cxn>
              </a:cxnLst>
              <a:rect l="0" t="0" r="r" b="b"/>
              <a:pathLst>
                <a:path w="81" h="39">
                  <a:moveTo>
                    <a:pt x="81" y="0"/>
                  </a:moveTo>
                  <a:lnTo>
                    <a:pt x="0" y="28"/>
                  </a:lnTo>
                  <a:lnTo>
                    <a:pt x="77" y="39"/>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67" name="Freeform 1452">
              <a:extLst>
                <a:ext uri="{FF2B5EF4-FFF2-40B4-BE49-F238E27FC236}">
                  <a16:creationId xmlns:a16="http://schemas.microsoft.com/office/drawing/2014/main" id="{2ADEFD75-5D6E-4306-9D8C-5CD978A075E0}"/>
                </a:ext>
              </a:extLst>
            </p:cNvPr>
            <p:cNvSpPr>
              <a:spLocks/>
            </p:cNvSpPr>
            <p:nvPr userDrawn="1"/>
          </p:nvSpPr>
          <p:spPr bwMode="auto">
            <a:xfrm>
              <a:off x="1080" y="4245"/>
              <a:ext cx="41" cy="69"/>
            </a:xfrm>
            <a:custGeom>
              <a:avLst/>
              <a:gdLst>
                <a:gd name="T0" fmla="*/ 39 w 41"/>
                <a:gd name="T1" fmla="*/ 0 h 69"/>
                <a:gd name="T2" fmla="*/ 0 w 41"/>
                <a:gd name="T3" fmla="*/ 24 h 69"/>
                <a:gd name="T4" fmla="*/ 37 w 41"/>
                <a:gd name="T5" fmla="*/ 68 h 69"/>
                <a:gd name="T6" fmla="*/ 41 w 41"/>
                <a:gd name="T7" fmla="*/ 69 h 69"/>
                <a:gd name="T8" fmla="*/ 39 w 41"/>
                <a:gd name="T9" fmla="*/ 0 h 69"/>
              </a:gdLst>
              <a:ahLst/>
              <a:cxnLst>
                <a:cxn ang="0">
                  <a:pos x="T0" y="T1"/>
                </a:cxn>
                <a:cxn ang="0">
                  <a:pos x="T2" y="T3"/>
                </a:cxn>
                <a:cxn ang="0">
                  <a:pos x="T4" y="T5"/>
                </a:cxn>
                <a:cxn ang="0">
                  <a:pos x="T6" y="T7"/>
                </a:cxn>
                <a:cxn ang="0">
                  <a:pos x="T8" y="T9"/>
                </a:cxn>
              </a:cxnLst>
              <a:rect l="0" t="0" r="r" b="b"/>
              <a:pathLst>
                <a:path w="41" h="69">
                  <a:moveTo>
                    <a:pt x="39" y="0"/>
                  </a:moveTo>
                  <a:lnTo>
                    <a:pt x="0" y="24"/>
                  </a:lnTo>
                  <a:lnTo>
                    <a:pt x="37" y="68"/>
                  </a:lnTo>
                  <a:lnTo>
                    <a:pt x="41" y="69"/>
                  </a:lnTo>
                  <a:lnTo>
                    <a:pt x="39" y="0"/>
                  </a:lnTo>
                  <a:close/>
                </a:path>
              </a:pathLst>
            </a:custGeom>
            <a:solidFill>
              <a:srgbClr val="4587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68" name="Freeform 1453">
              <a:extLst>
                <a:ext uri="{FF2B5EF4-FFF2-40B4-BE49-F238E27FC236}">
                  <a16:creationId xmlns:a16="http://schemas.microsoft.com/office/drawing/2014/main" id="{E5847618-8C81-45C6-8F52-62E1D8F1640F}"/>
                </a:ext>
              </a:extLst>
            </p:cNvPr>
            <p:cNvSpPr>
              <a:spLocks/>
            </p:cNvSpPr>
            <p:nvPr userDrawn="1"/>
          </p:nvSpPr>
          <p:spPr bwMode="auto">
            <a:xfrm>
              <a:off x="1080" y="4245"/>
              <a:ext cx="41" cy="69"/>
            </a:xfrm>
            <a:custGeom>
              <a:avLst/>
              <a:gdLst>
                <a:gd name="T0" fmla="*/ 39 w 41"/>
                <a:gd name="T1" fmla="*/ 0 h 69"/>
                <a:gd name="T2" fmla="*/ 0 w 41"/>
                <a:gd name="T3" fmla="*/ 24 h 69"/>
                <a:gd name="T4" fmla="*/ 37 w 41"/>
                <a:gd name="T5" fmla="*/ 68 h 69"/>
                <a:gd name="T6" fmla="*/ 41 w 41"/>
                <a:gd name="T7" fmla="*/ 69 h 69"/>
                <a:gd name="T8" fmla="*/ 39 w 41"/>
                <a:gd name="T9" fmla="*/ 0 h 69"/>
              </a:gdLst>
              <a:ahLst/>
              <a:cxnLst>
                <a:cxn ang="0">
                  <a:pos x="T0" y="T1"/>
                </a:cxn>
                <a:cxn ang="0">
                  <a:pos x="T2" y="T3"/>
                </a:cxn>
                <a:cxn ang="0">
                  <a:pos x="T4" y="T5"/>
                </a:cxn>
                <a:cxn ang="0">
                  <a:pos x="T6" y="T7"/>
                </a:cxn>
                <a:cxn ang="0">
                  <a:pos x="T8" y="T9"/>
                </a:cxn>
              </a:cxnLst>
              <a:rect l="0" t="0" r="r" b="b"/>
              <a:pathLst>
                <a:path w="41" h="69">
                  <a:moveTo>
                    <a:pt x="39" y="0"/>
                  </a:moveTo>
                  <a:lnTo>
                    <a:pt x="0" y="24"/>
                  </a:lnTo>
                  <a:lnTo>
                    <a:pt x="37" y="68"/>
                  </a:lnTo>
                  <a:lnTo>
                    <a:pt x="41" y="69"/>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69" name="Freeform 1454">
              <a:extLst>
                <a:ext uri="{FF2B5EF4-FFF2-40B4-BE49-F238E27FC236}">
                  <a16:creationId xmlns:a16="http://schemas.microsoft.com/office/drawing/2014/main" id="{BBED22E4-794D-4BC3-8E70-28C8FEB10717}"/>
                </a:ext>
              </a:extLst>
            </p:cNvPr>
            <p:cNvSpPr>
              <a:spLocks/>
            </p:cNvSpPr>
            <p:nvPr userDrawn="1"/>
          </p:nvSpPr>
          <p:spPr bwMode="auto">
            <a:xfrm>
              <a:off x="1076" y="4269"/>
              <a:ext cx="41" cy="44"/>
            </a:xfrm>
            <a:custGeom>
              <a:avLst/>
              <a:gdLst>
                <a:gd name="T0" fmla="*/ 4 w 41"/>
                <a:gd name="T1" fmla="*/ 0 h 44"/>
                <a:gd name="T2" fmla="*/ 4 w 41"/>
                <a:gd name="T3" fmla="*/ 0 h 44"/>
                <a:gd name="T4" fmla="*/ 0 w 41"/>
                <a:gd name="T5" fmla="*/ 39 h 44"/>
                <a:gd name="T6" fmla="*/ 41 w 41"/>
                <a:gd name="T7" fmla="*/ 44 h 44"/>
                <a:gd name="T8" fmla="*/ 4 w 41"/>
                <a:gd name="T9" fmla="*/ 0 h 44"/>
              </a:gdLst>
              <a:ahLst/>
              <a:cxnLst>
                <a:cxn ang="0">
                  <a:pos x="T0" y="T1"/>
                </a:cxn>
                <a:cxn ang="0">
                  <a:pos x="T2" y="T3"/>
                </a:cxn>
                <a:cxn ang="0">
                  <a:pos x="T4" y="T5"/>
                </a:cxn>
                <a:cxn ang="0">
                  <a:pos x="T6" y="T7"/>
                </a:cxn>
                <a:cxn ang="0">
                  <a:pos x="T8" y="T9"/>
                </a:cxn>
              </a:cxnLst>
              <a:rect l="0" t="0" r="r" b="b"/>
              <a:pathLst>
                <a:path w="41" h="44">
                  <a:moveTo>
                    <a:pt x="4" y="0"/>
                  </a:moveTo>
                  <a:lnTo>
                    <a:pt x="4" y="0"/>
                  </a:lnTo>
                  <a:lnTo>
                    <a:pt x="0" y="39"/>
                  </a:lnTo>
                  <a:lnTo>
                    <a:pt x="41" y="44"/>
                  </a:lnTo>
                  <a:lnTo>
                    <a:pt x="4" y="0"/>
                  </a:lnTo>
                  <a:close/>
                </a:path>
              </a:pathLst>
            </a:custGeom>
            <a:solidFill>
              <a:srgbClr val="468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70" name="Freeform 1455">
              <a:extLst>
                <a:ext uri="{FF2B5EF4-FFF2-40B4-BE49-F238E27FC236}">
                  <a16:creationId xmlns:a16="http://schemas.microsoft.com/office/drawing/2014/main" id="{679A3D7E-FD62-488E-999F-EA0A42C69FE4}"/>
                </a:ext>
              </a:extLst>
            </p:cNvPr>
            <p:cNvSpPr>
              <a:spLocks/>
            </p:cNvSpPr>
            <p:nvPr userDrawn="1"/>
          </p:nvSpPr>
          <p:spPr bwMode="auto">
            <a:xfrm>
              <a:off x="1076" y="4269"/>
              <a:ext cx="41" cy="44"/>
            </a:xfrm>
            <a:custGeom>
              <a:avLst/>
              <a:gdLst>
                <a:gd name="T0" fmla="*/ 4 w 41"/>
                <a:gd name="T1" fmla="*/ 0 h 44"/>
                <a:gd name="T2" fmla="*/ 4 w 41"/>
                <a:gd name="T3" fmla="*/ 0 h 44"/>
                <a:gd name="T4" fmla="*/ 0 w 41"/>
                <a:gd name="T5" fmla="*/ 39 h 44"/>
                <a:gd name="T6" fmla="*/ 41 w 41"/>
                <a:gd name="T7" fmla="*/ 44 h 44"/>
                <a:gd name="T8" fmla="*/ 4 w 41"/>
                <a:gd name="T9" fmla="*/ 0 h 44"/>
              </a:gdLst>
              <a:ahLst/>
              <a:cxnLst>
                <a:cxn ang="0">
                  <a:pos x="T0" y="T1"/>
                </a:cxn>
                <a:cxn ang="0">
                  <a:pos x="T2" y="T3"/>
                </a:cxn>
                <a:cxn ang="0">
                  <a:pos x="T4" y="T5"/>
                </a:cxn>
                <a:cxn ang="0">
                  <a:pos x="T6" y="T7"/>
                </a:cxn>
                <a:cxn ang="0">
                  <a:pos x="T8" y="T9"/>
                </a:cxn>
              </a:cxnLst>
              <a:rect l="0" t="0" r="r" b="b"/>
              <a:pathLst>
                <a:path w="41" h="44">
                  <a:moveTo>
                    <a:pt x="4" y="0"/>
                  </a:moveTo>
                  <a:lnTo>
                    <a:pt x="4" y="0"/>
                  </a:lnTo>
                  <a:lnTo>
                    <a:pt x="0" y="39"/>
                  </a:lnTo>
                  <a:lnTo>
                    <a:pt x="41" y="44"/>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71" name="Freeform 1456">
              <a:extLst>
                <a:ext uri="{FF2B5EF4-FFF2-40B4-BE49-F238E27FC236}">
                  <a16:creationId xmlns:a16="http://schemas.microsoft.com/office/drawing/2014/main" id="{6904FD41-B0D0-44B2-BAFD-02B1041CDADE}"/>
                </a:ext>
              </a:extLst>
            </p:cNvPr>
            <p:cNvSpPr>
              <a:spLocks/>
            </p:cNvSpPr>
            <p:nvPr userDrawn="1"/>
          </p:nvSpPr>
          <p:spPr bwMode="auto">
            <a:xfrm>
              <a:off x="844" y="4287"/>
              <a:ext cx="155" cy="45"/>
            </a:xfrm>
            <a:custGeom>
              <a:avLst/>
              <a:gdLst>
                <a:gd name="T0" fmla="*/ 82 w 155"/>
                <a:gd name="T1" fmla="*/ 0 h 45"/>
                <a:gd name="T2" fmla="*/ 0 w 155"/>
                <a:gd name="T3" fmla="*/ 45 h 45"/>
                <a:gd name="T4" fmla="*/ 55 w 155"/>
                <a:gd name="T5" fmla="*/ 45 h 45"/>
                <a:gd name="T6" fmla="*/ 155 w 155"/>
                <a:gd name="T7" fmla="*/ 10 h 45"/>
                <a:gd name="T8" fmla="*/ 82 w 155"/>
                <a:gd name="T9" fmla="*/ 0 h 45"/>
              </a:gdLst>
              <a:ahLst/>
              <a:cxnLst>
                <a:cxn ang="0">
                  <a:pos x="T0" y="T1"/>
                </a:cxn>
                <a:cxn ang="0">
                  <a:pos x="T2" y="T3"/>
                </a:cxn>
                <a:cxn ang="0">
                  <a:pos x="T4" y="T5"/>
                </a:cxn>
                <a:cxn ang="0">
                  <a:pos x="T6" y="T7"/>
                </a:cxn>
                <a:cxn ang="0">
                  <a:pos x="T8" y="T9"/>
                </a:cxn>
              </a:cxnLst>
              <a:rect l="0" t="0" r="r" b="b"/>
              <a:pathLst>
                <a:path w="155" h="45">
                  <a:moveTo>
                    <a:pt x="82" y="0"/>
                  </a:moveTo>
                  <a:lnTo>
                    <a:pt x="0" y="45"/>
                  </a:lnTo>
                  <a:lnTo>
                    <a:pt x="55" y="45"/>
                  </a:lnTo>
                  <a:lnTo>
                    <a:pt x="155" y="10"/>
                  </a:lnTo>
                  <a:lnTo>
                    <a:pt x="82" y="0"/>
                  </a:lnTo>
                  <a:close/>
                </a:path>
              </a:pathLst>
            </a:custGeom>
            <a:solidFill>
              <a:srgbClr val="3F8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72" name="Freeform 1457">
              <a:extLst>
                <a:ext uri="{FF2B5EF4-FFF2-40B4-BE49-F238E27FC236}">
                  <a16:creationId xmlns:a16="http://schemas.microsoft.com/office/drawing/2014/main" id="{A09A46BE-7E0D-4FED-9703-FDC118EA697C}"/>
                </a:ext>
              </a:extLst>
            </p:cNvPr>
            <p:cNvSpPr>
              <a:spLocks/>
            </p:cNvSpPr>
            <p:nvPr userDrawn="1"/>
          </p:nvSpPr>
          <p:spPr bwMode="auto">
            <a:xfrm>
              <a:off x="844" y="4287"/>
              <a:ext cx="155" cy="45"/>
            </a:xfrm>
            <a:custGeom>
              <a:avLst/>
              <a:gdLst>
                <a:gd name="T0" fmla="*/ 82 w 155"/>
                <a:gd name="T1" fmla="*/ 0 h 45"/>
                <a:gd name="T2" fmla="*/ 0 w 155"/>
                <a:gd name="T3" fmla="*/ 45 h 45"/>
                <a:gd name="T4" fmla="*/ 55 w 155"/>
                <a:gd name="T5" fmla="*/ 45 h 45"/>
                <a:gd name="T6" fmla="*/ 155 w 155"/>
                <a:gd name="T7" fmla="*/ 10 h 45"/>
                <a:gd name="T8" fmla="*/ 82 w 155"/>
                <a:gd name="T9" fmla="*/ 0 h 45"/>
              </a:gdLst>
              <a:ahLst/>
              <a:cxnLst>
                <a:cxn ang="0">
                  <a:pos x="T0" y="T1"/>
                </a:cxn>
                <a:cxn ang="0">
                  <a:pos x="T2" y="T3"/>
                </a:cxn>
                <a:cxn ang="0">
                  <a:pos x="T4" y="T5"/>
                </a:cxn>
                <a:cxn ang="0">
                  <a:pos x="T6" y="T7"/>
                </a:cxn>
                <a:cxn ang="0">
                  <a:pos x="T8" y="T9"/>
                </a:cxn>
              </a:cxnLst>
              <a:rect l="0" t="0" r="r" b="b"/>
              <a:pathLst>
                <a:path w="155" h="45">
                  <a:moveTo>
                    <a:pt x="82" y="0"/>
                  </a:moveTo>
                  <a:lnTo>
                    <a:pt x="0" y="45"/>
                  </a:lnTo>
                  <a:lnTo>
                    <a:pt x="55" y="45"/>
                  </a:lnTo>
                  <a:lnTo>
                    <a:pt x="155" y="10"/>
                  </a:lnTo>
                  <a:lnTo>
                    <a:pt x="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73" name="Freeform 1458">
              <a:extLst>
                <a:ext uri="{FF2B5EF4-FFF2-40B4-BE49-F238E27FC236}">
                  <a16:creationId xmlns:a16="http://schemas.microsoft.com/office/drawing/2014/main" id="{8D528B3D-AA86-4A72-818E-8C2003CE1931}"/>
                </a:ext>
              </a:extLst>
            </p:cNvPr>
            <p:cNvSpPr>
              <a:spLocks/>
            </p:cNvSpPr>
            <p:nvPr userDrawn="1"/>
          </p:nvSpPr>
          <p:spPr bwMode="auto">
            <a:xfrm>
              <a:off x="899" y="4297"/>
              <a:ext cx="177" cy="35"/>
            </a:xfrm>
            <a:custGeom>
              <a:avLst/>
              <a:gdLst>
                <a:gd name="T0" fmla="*/ 100 w 177"/>
                <a:gd name="T1" fmla="*/ 0 h 35"/>
                <a:gd name="T2" fmla="*/ 0 w 177"/>
                <a:gd name="T3" fmla="*/ 35 h 35"/>
                <a:gd name="T4" fmla="*/ 175 w 177"/>
                <a:gd name="T5" fmla="*/ 35 h 35"/>
                <a:gd name="T6" fmla="*/ 177 w 177"/>
                <a:gd name="T7" fmla="*/ 11 h 35"/>
                <a:gd name="T8" fmla="*/ 100 w 177"/>
                <a:gd name="T9" fmla="*/ 0 h 35"/>
              </a:gdLst>
              <a:ahLst/>
              <a:cxnLst>
                <a:cxn ang="0">
                  <a:pos x="T0" y="T1"/>
                </a:cxn>
                <a:cxn ang="0">
                  <a:pos x="T2" y="T3"/>
                </a:cxn>
                <a:cxn ang="0">
                  <a:pos x="T4" y="T5"/>
                </a:cxn>
                <a:cxn ang="0">
                  <a:pos x="T6" y="T7"/>
                </a:cxn>
                <a:cxn ang="0">
                  <a:pos x="T8" y="T9"/>
                </a:cxn>
              </a:cxnLst>
              <a:rect l="0" t="0" r="r" b="b"/>
              <a:pathLst>
                <a:path w="177" h="35">
                  <a:moveTo>
                    <a:pt x="100" y="0"/>
                  </a:moveTo>
                  <a:lnTo>
                    <a:pt x="0" y="35"/>
                  </a:lnTo>
                  <a:lnTo>
                    <a:pt x="175" y="35"/>
                  </a:lnTo>
                  <a:lnTo>
                    <a:pt x="177" y="11"/>
                  </a:lnTo>
                  <a:lnTo>
                    <a:pt x="100" y="0"/>
                  </a:lnTo>
                  <a:close/>
                </a:path>
              </a:pathLst>
            </a:custGeom>
            <a:solidFill>
              <a:srgbClr val="4487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74" name="Freeform 1459">
              <a:extLst>
                <a:ext uri="{FF2B5EF4-FFF2-40B4-BE49-F238E27FC236}">
                  <a16:creationId xmlns:a16="http://schemas.microsoft.com/office/drawing/2014/main" id="{58343822-4D3A-4AF5-BACC-5B43986A5596}"/>
                </a:ext>
              </a:extLst>
            </p:cNvPr>
            <p:cNvSpPr>
              <a:spLocks/>
            </p:cNvSpPr>
            <p:nvPr userDrawn="1"/>
          </p:nvSpPr>
          <p:spPr bwMode="auto">
            <a:xfrm>
              <a:off x="899" y="4297"/>
              <a:ext cx="177" cy="35"/>
            </a:xfrm>
            <a:custGeom>
              <a:avLst/>
              <a:gdLst>
                <a:gd name="T0" fmla="*/ 100 w 177"/>
                <a:gd name="T1" fmla="*/ 0 h 35"/>
                <a:gd name="T2" fmla="*/ 0 w 177"/>
                <a:gd name="T3" fmla="*/ 35 h 35"/>
                <a:gd name="T4" fmla="*/ 175 w 177"/>
                <a:gd name="T5" fmla="*/ 35 h 35"/>
                <a:gd name="T6" fmla="*/ 177 w 177"/>
                <a:gd name="T7" fmla="*/ 11 h 35"/>
                <a:gd name="T8" fmla="*/ 100 w 177"/>
                <a:gd name="T9" fmla="*/ 0 h 35"/>
              </a:gdLst>
              <a:ahLst/>
              <a:cxnLst>
                <a:cxn ang="0">
                  <a:pos x="T0" y="T1"/>
                </a:cxn>
                <a:cxn ang="0">
                  <a:pos x="T2" y="T3"/>
                </a:cxn>
                <a:cxn ang="0">
                  <a:pos x="T4" y="T5"/>
                </a:cxn>
                <a:cxn ang="0">
                  <a:pos x="T6" y="T7"/>
                </a:cxn>
                <a:cxn ang="0">
                  <a:pos x="T8" y="T9"/>
                </a:cxn>
              </a:cxnLst>
              <a:rect l="0" t="0" r="r" b="b"/>
              <a:pathLst>
                <a:path w="177" h="35">
                  <a:moveTo>
                    <a:pt x="100" y="0"/>
                  </a:moveTo>
                  <a:lnTo>
                    <a:pt x="0" y="35"/>
                  </a:lnTo>
                  <a:lnTo>
                    <a:pt x="175" y="35"/>
                  </a:lnTo>
                  <a:lnTo>
                    <a:pt x="177" y="11"/>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75" name="Freeform 1460">
              <a:extLst>
                <a:ext uri="{FF2B5EF4-FFF2-40B4-BE49-F238E27FC236}">
                  <a16:creationId xmlns:a16="http://schemas.microsoft.com/office/drawing/2014/main" id="{802AE7CD-C15F-49F7-AAD3-C94C77072C05}"/>
                </a:ext>
              </a:extLst>
            </p:cNvPr>
            <p:cNvSpPr>
              <a:spLocks/>
            </p:cNvSpPr>
            <p:nvPr userDrawn="1"/>
          </p:nvSpPr>
          <p:spPr bwMode="auto">
            <a:xfrm>
              <a:off x="1117" y="4313"/>
              <a:ext cx="5" cy="5"/>
            </a:xfrm>
            <a:custGeom>
              <a:avLst/>
              <a:gdLst>
                <a:gd name="T0" fmla="*/ 0 w 5"/>
                <a:gd name="T1" fmla="*/ 0 h 5"/>
                <a:gd name="T2" fmla="*/ 5 w 5"/>
                <a:gd name="T3" fmla="*/ 5 h 5"/>
                <a:gd name="T4" fmla="*/ 4 w 5"/>
                <a:gd name="T5" fmla="*/ 1 h 5"/>
                <a:gd name="T6" fmla="*/ 0 w 5"/>
                <a:gd name="T7" fmla="*/ 0 h 5"/>
              </a:gdLst>
              <a:ahLst/>
              <a:cxnLst>
                <a:cxn ang="0">
                  <a:pos x="T0" y="T1"/>
                </a:cxn>
                <a:cxn ang="0">
                  <a:pos x="T2" y="T3"/>
                </a:cxn>
                <a:cxn ang="0">
                  <a:pos x="T4" y="T5"/>
                </a:cxn>
                <a:cxn ang="0">
                  <a:pos x="T6" y="T7"/>
                </a:cxn>
              </a:cxnLst>
              <a:rect l="0" t="0" r="r" b="b"/>
              <a:pathLst>
                <a:path w="5" h="5">
                  <a:moveTo>
                    <a:pt x="0" y="0"/>
                  </a:moveTo>
                  <a:lnTo>
                    <a:pt x="5" y="5"/>
                  </a:lnTo>
                  <a:lnTo>
                    <a:pt x="4" y="1"/>
                  </a:lnTo>
                  <a:lnTo>
                    <a:pt x="0" y="0"/>
                  </a:lnTo>
                  <a:close/>
                </a:path>
              </a:pathLst>
            </a:custGeom>
            <a:solidFill>
              <a:srgbClr val="4587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76" name="Freeform 1461">
              <a:extLst>
                <a:ext uri="{FF2B5EF4-FFF2-40B4-BE49-F238E27FC236}">
                  <a16:creationId xmlns:a16="http://schemas.microsoft.com/office/drawing/2014/main" id="{1C324D24-9E50-423F-8D51-DBEC88E4BF0A}"/>
                </a:ext>
              </a:extLst>
            </p:cNvPr>
            <p:cNvSpPr>
              <a:spLocks/>
            </p:cNvSpPr>
            <p:nvPr userDrawn="1"/>
          </p:nvSpPr>
          <p:spPr bwMode="auto">
            <a:xfrm>
              <a:off x="1117" y="4313"/>
              <a:ext cx="5" cy="5"/>
            </a:xfrm>
            <a:custGeom>
              <a:avLst/>
              <a:gdLst>
                <a:gd name="T0" fmla="*/ 0 w 5"/>
                <a:gd name="T1" fmla="*/ 0 h 5"/>
                <a:gd name="T2" fmla="*/ 5 w 5"/>
                <a:gd name="T3" fmla="*/ 5 h 5"/>
                <a:gd name="T4" fmla="*/ 4 w 5"/>
                <a:gd name="T5" fmla="*/ 1 h 5"/>
                <a:gd name="T6" fmla="*/ 0 w 5"/>
                <a:gd name="T7" fmla="*/ 0 h 5"/>
              </a:gdLst>
              <a:ahLst/>
              <a:cxnLst>
                <a:cxn ang="0">
                  <a:pos x="T0" y="T1"/>
                </a:cxn>
                <a:cxn ang="0">
                  <a:pos x="T2" y="T3"/>
                </a:cxn>
                <a:cxn ang="0">
                  <a:pos x="T4" y="T5"/>
                </a:cxn>
                <a:cxn ang="0">
                  <a:pos x="T6" y="T7"/>
                </a:cxn>
              </a:cxnLst>
              <a:rect l="0" t="0" r="r" b="b"/>
              <a:pathLst>
                <a:path w="5" h="5">
                  <a:moveTo>
                    <a:pt x="0" y="0"/>
                  </a:moveTo>
                  <a:lnTo>
                    <a:pt x="5" y="5"/>
                  </a:lnTo>
                  <a:lnTo>
                    <a:pt x="4"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77" name="Freeform 1462">
              <a:extLst>
                <a:ext uri="{FF2B5EF4-FFF2-40B4-BE49-F238E27FC236}">
                  <a16:creationId xmlns:a16="http://schemas.microsoft.com/office/drawing/2014/main" id="{E9D68A09-6149-462C-87E3-83A5F63B2231}"/>
                </a:ext>
              </a:extLst>
            </p:cNvPr>
            <p:cNvSpPr>
              <a:spLocks/>
            </p:cNvSpPr>
            <p:nvPr userDrawn="1"/>
          </p:nvSpPr>
          <p:spPr bwMode="auto">
            <a:xfrm>
              <a:off x="1074" y="4308"/>
              <a:ext cx="48" cy="24"/>
            </a:xfrm>
            <a:custGeom>
              <a:avLst/>
              <a:gdLst>
                <a:gd name="T0" fmla="*/ 2 w 48"/>
                <a:gd name="T1" fmla="*/ 0 h 24"/>
                <a:gd name="T2" fmla="*/ 0 w 48"/>
                <a:gd name="T3" fmla="*/ 24 h 24"/>
                <a:gd name="T4" fmla="*/ 48 w 48"/>
                <a:gd name="T5" fmla="*/ 24 h 24"/>
                <a:gd name="T6" fmla="*/ 48 w 48"/>
                <a:gd name="T7" fmla="*/ 10 h 24"/>
                <a:gd name="T8" fmla="*/ 43 w 48"/>
                <a:gd name="T9" fmla="*/ 5 h 24"/>
                <a:gd name="T10" fmla="*/ 2 w 48"/>
                <a:gd name="T11" fmla="*/ 0 h 24"/>
              </a:gdLst>
              <a:ahLst/>
              <a:cxnLst>
                <a:cxn ang="0">
                  <a:pos x="T0" y="T1"/>
                </a:cxn>
                <a:cxn ang="0">
                  <a:pos x="T2" y="T3"/>
                </a:cxn>
                <a:cxn ang="0">
                  <a:pos x="T4" y="T5"/>
                </a:cxn>
                <a:cxn ang="0">
                  <a:pos x="T6" y="T7"/>
                </a:cxn>
                <a:cxn ang="0">
                  <a:pos x="T8" y="T9"/>
                </a:cxn>
                <a:cxn ang="0">
                  <a:pos x="T10" y="T11"/>
                </a:cxn>
              </a:cxnLst>
              <a:rect l="0" t="0" r="r" b="b"/>
              <a:pathLst>
                <a:path w="48" h="24">
                  <a:moveTo>
                    <a:pt x="2" y="0"/>
                  </a:moveTo>
                  <a:lnTo>
                    <a:pt x="0" y="24"/>
                  </a:lnTo>
                  <a:lnTo>
                    <a:pt x="48" y="24"/>
                  </a:lnTo>
                  <a:lnTo>
                    <a:pt x="48" y="10"/>
                  </a:lnTo>
                  <a:lnTo>
                    <a:pt x="43" y="5"/>
                  </a:lnTo>
                  <a:lnTo>
                    <a:pt x="2" y="0"/>
                  </a:lnTo>
                  <a:close/>
                </a:path>
              </a:pathLst>
            </a:custGeom>
            <a:solidFill>
              <a:srgbClr val="468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78" name="Freeform 1463">
              <a:extLst>
                <a:ext uri="{FF2B5EF4-FFF2-40B4-BE49-F238E27FC236}">
                  <a16:creationId xmlns:a16="http://schemas.microsoft.com/office/drawing/2014/main" id="{9C1B4B4F-E8BA-425D-9CC3-58EAC70E833F}"/>
                </a:ext>
              </a:extLst>
            </p:cNvPr>
            <p:cNvSpPr>
              <a:spLocks/>
            </p:cNvSpPr>
            <p:nvPr userDrawn="1"/>
          </p:nvSpPr>
          <p:spPr bwMode="auto">
            <a:xfrm>
              <a:off x="1074" y="4308"/>
              <a:ext cx="48" cy="24"/>
            </a:xfrm>
            <a:custGeom>
              <a:avLst/>
              <a:gdLst>
                <a:gd name="T0" fmla="*/ 2 w 48"/>
                <a:gd name="T1" fmla="*/ 0 h 24"/>
                <a:gd name="T2" fmla="*/ 0 w 48"/>
                <a:gd name="T3" fmla="*/ 24 h 24"/>
                <a:gd name="T4" fmla="*/ 48 w 48"/>
                <a:gd name="T5" fmla="*/ 24 h 24"/>
                <a:gd name="T6" fmla="*/ 48 w 48"/>
                <a:gd name="T7" fmla="*/ 10 h 24"/>
                <a:gd name="T8" fmla="*/ 43 w 48"/>
                <a:gd name="T9" fmla="*/ 5 h 24"/>
                <a:gd name="T10" fmla="*/ 2 w 48"/>
                <a:gd name="T11" fmla="*/ 0 h 24"/>
              </a:gdLst>
              <a:ahLst/>
              <a:cxnLst>
                <a:cxn ang="0">
                  <a:pos x="T0" y="T1"/>
                </a:cxn>
                <a:cxn ang="0">
                  <a:pos x="T2" y="T3"/>
                </a:cxn>
                <a:cxn ang="0">
                  <a:pos x="T4" y="T5"/>
                </a:cxn>
                <a:cxn ang="0">
                  <a:pos x="T6" y="T7"/>
                </a:cxn>
                <a:cxn ang="0">
                  <a:pos x="T8" y="T9"/>
                </a:cxn>
                <a:cxn ang="0">
                  <a:pos x="T10" y="T11"/>
                </a:cxn>
              </a:cxnLst>
              <a:rect l="0" t="0" r="r" b="b"/>
              <a:pathLst>
                <a:path w="48" h="24">
                  <a:moveTo>
                    <a:pt x="2" y="0"/>
                  </a:moveTo>
                  <a:lnTo>
                    <a:pt x="0" y="24"/>
                  </a:lnTo>
                  <a:lnTo>
                    <a:pt x="48" y="24"/>
                  </a:lnTo>
                  <a:lnTo>
                    <a:pt x="48" y="10"/>
                  </a:lnTo>
                  <a:lnTo>
                    <a:pt x="43" y="5"/>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79" name="Freeform 1464">
              <a:extLst>
                <a:ext uri="{FF2B5EF4-FFF2-40B4-BE49-F238E27FC236}">
                  <a16:creationId xmlns:a16="http://schemas.microsoft.com/office/drawing/2014/main" id="{14FE1B71-C7E0-4C9D-BE86-960B5DFF6AE4}"/>
                </a:ext>
              </a:extLst>
            </p:cNvPr>
            <p:cNvSpPr>
              <a:spLocks/>
            </p:cNvSpPr>
            <p:nvPr userDrawn="1"/>
          </p:nvSpPr>
          <p:spPr bwMode="auto">
            <a:xfrm>
              <a:off x="1397" y="4072"/>
              <a:ext cx="3" cy="3"/>
            </a:xfrm>
            <a:custGeom>
              <a:avLst/>
              <a:gdLst>
                <a:gd name="T0" fmla="*/ 2 w 3"/>
                <a:gd name="T1" fmla="*/ 0 h 3"/>
                <a:gd name="T2" fmla="*/ 2 w 3"/>
                <a:gd name="T3" fmla="*/ 0 h 3"/>
                <a:gd name="T4" fmla="*/ 0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2" y="0"/>
                  </a:lnTo>
                  <a:lnTo>
                    <a:pt x="0" y="3"/>
                  </a:lnTo>
                  <a:lnTo>
                    <a:pt x="3" y="1"/>
                  </a:lnTo>
                  <a:lnTo>
                    <a:pt x="2" y="0"/>
                  </a:lnTo>
                  <a:close/>
                </a:path>
              </a:pathLst>
            </a:custGeom>
            <a:solidFill>
              <a:srgbClr val="438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80" name="Freeform 1465">
              <a:extLst>
                <a:ext uri="{FF2B5EF4-FFF2-40B4-BE49-F238E27FC236}">
                  <a16:creationId xmlns:a16="http://schemas.microsoft.com/office/drawing/2014/main" id="{BF221FFA-2625-40B1-ABDB-1C11DC726F19}"/>
                </a:ext>
              </a:extLst>
            </p:cNvPr>
            <p:cNvSpPr>
              <a:spLocks/>
            </p:cNvSpPr>
            <p:nvPr userDrawn="1"/>
          </p:nvSpPr>
          <p:spPr bwMode="auto">
            <a:xfrm>
              <a:off x="1397" y="4072"/>
              <a:ext cx="3" cy="3"/>
            </a:xfrm>
            <a:custGeom>
              <a:avLst/>
              <a:gdLst>
                <a:gd name="T0" fmla="*/ 2 w 3"/>
                <a:gd name="T1" fmla="*/ 0 h 3"/>
                <a:gd name="T2" fmla="*/ 2 w 3"/>
                <a:gd name="T3" fmla="*/ 0 h 3"/>
                <a:gd name="T4" fmla="*/ 0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2" y="0"/>
                  </a:lnTo>
                  <a:lnTo>
                    <a:pt x="0" y="3"/>
                  </a:lnTo>
                  <a:lnTo>
                    <a:pt x="3" y="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81" name="Freeform 1466">
              <a:extLst>
                <a:ext uri="{FF2B5EF4-FFF2-40B4-BE49-F238E27FC236}">
                  <a16:creationId xmlns:a16="http://schemas.microsoft.com/office/drawing/2014/main" id="{48BD7B54-3490-402D-890B-D03D2578F855}"/>
                </a:ext>
              </a:extLst>
            </p:cNvPr>
            <p:cNvSpPr>
              <a:spLocks/>
            </p:cNvSpPr>
            <p:nvPr userDrawn="1"/>
          </p:nvSpPr>
          <p:spPr bwMode="auto">
            <a:xfrm>
              <a:off x="1306" y="4073"/>
              <a:ext cx="100" cy="144"/>
            </a:xfrm>
            <a:custGeom>
              <a:avLst/>
              <a:gdLst>
                <a:gd name="T0" fmla="*/ 94 w 100"/>
                <a:gd name="T1" fmla="*/ 0 h 144"/>
                <a:gd name="T2" fmla="*/ 91 w 100"/>
                <a:gd name="T3" fmla="*/ 2 h 144"/>
                <a:gd name="T4" fmla="*/ 0 w 100"/>
                <a:gd name="T5" fmla="*/ 144 h 144"/>
                <a:gd name="T6" fmla="*/ 100 w 100"/>
                <a:gd name="T7" fmla="*/ 6 h 144"/>
                <a:gd name="T8" fmla="*/ 94 w 100"/>
                <a:gd name="T9" fmla="*/ 0 h 144"/>
              </a:gdLst>
              <a:ahLst/>
              <a:cxnLst>
                <a:cxn ang="0">
                  <a:pos x="T0" y="T1"/>
                </a:cxn>
                <a:cxn ang="0">
                  <a:pos x="T2" y="T3"/>
                </a:cxn>
                <a:cxn ang="0">
                  <a:pos x="T4" y="T5"/>
                </a:cxn>
                <a:cxn ang="0">
                  <a:pos x="T6" y="T7"/>
                </a:cxn>
                <a:cxn ang="0">
                  <a:pos x="T8" y="T9"/>
                </a:cxn>
              </a:cxnLst>
              <a:rect l="0" t="0" r="r" b="b"/>
              <a:pathLst>
                <a:path w="100" h="144">
                  <a:moveTo>
                    <a:pt x="94" y="0"/>
                  </a:moveTo>
                  <a:lnTo>
                    <a:pt x="91" y="2"/>
                  </a:lnTo>
                  <a:lnTo>
                    <a:pt x="0" y="144"/>
                  </a:lnTo>
                  <a:lnTo>
                    <a:pt x="100" y="6"/>
                  </a:lnTo>
                  <a:lnTo>
                    <a:pt x="94" y="0"/>
                  </a:lnTo>
                  <a:close/>
                </a:path>
              </a:pathLst>
            </a:custGeom>
            <a:solidFill>
              <a:srgbClr val="3E81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82" name="Freeform 1467">
              <a:extLst>
                <a:ext uri="{FF2B5EF4-FFF2-40B4-BE49-F238E27FC236}">
                  <a16:creationId xmlns:a16="http://schemas.microsoft.com/office/drawing/2014/main" id="{610BCB7F-674E-48A0-B574-C7A3790CBA22}"/>
                </a:ext>
              </a:extLst>
            </p:cNvPr>
            <p:cNvSpPr>
              <a:spLocks/>
            </p:cNvSpPr>
            <p:nvPr userDrawn="1"/>
          </p:nvSpPr>
          <p:spPr bwMode="auto">
            <a:xfrm>
              <a:off x="1306" y="4073"/>
              <a:ext cx="100" cy="144"/>
            </a:xfrm>
            <a:custGeom>
              <a:avLst/>
              <a:gdLst>
                <a:gd name="T0" fmla="*/ 94 w 100"/>
                <a:gd name="T1" fmla="*/ 0 h 144"/>
                <a:gd name="T2" fmla="*/ 91 w 100"/>
                <a:gd name="T3" fmla="*/ 2 h 144"/>
                <a:gd name="T4" fmla="*/ 0 w 100"/>
                <a:gd name="T5" fmla="*/ 144 h 144"/>
                <a:gd name="T6" fmla="*/ 100 w 100"/>
                <a:gd name="T7" fmla="*/ 6 h 144"/>
                <a:gd name="T8" fmla="*/ 94 w 100"/>
                <a:gd name="T9" fmla="*/ 0 h 144"/>
              </a:gdLst>
              <a:ahLst/>
              <a:cxnLst>
                <a:cxn ang="0">
                  <a:pos x="T0" y="T1"/>
                </a:cxn>
                <a:cxn ang="0">
                  <a:pos x="T2" y="T3"/>
                </a:cxn>
                <a:cxn ang="0">
                  <a:pos x="T4" y="T5"/>
                </a:cxn>
                <a:cxn ang="0">
                  <a:pos x="T6" y="T7"/>
                </a:cxn>
                <a:cxn ang="0">
                  <a:pos x="T8" y="T9"/>
                </a:cxn>
              </a:cxnLst>
              <a:rect l="0" t="0" r="r" b="b"/>
              <a:pathLst>
                <a:path w="100" h="144">
                  <a:moveTo>
                    <a:pt x="94" y="0"/>
                  </a:moveTo>
                  <a:lnTo>
                    <a:pt x="91" y="2"/>
                  </a:lnTo>
                  <a:lnTo>
                    <a:pt x="0" y="144"/>
                  </a:lnTo>
                  <a:lnTo>
                    <a:pt x="100" y="6"/>
                  </a:lnTo>
                  <a:lnTo>
                    <a:pt x="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83" name="Freeform 1468">
              <a:extLst>
                <a:ext uri="{FF2B5EF4-FFF2-40B4-BE49-F238E27FC236}">
                  <a16:creationId xmlns:a16="http://schemas.microsoft.com/office/drawing/2014/main" id="{3EB021BB-8954-4A76-927E-0CF24FEF4935}"/>
                </a:ext>
              </a:extLst>
            </p:cNvPr>
            <p:cNvSpPr>
              <a:spLocks/>
            </p:cNvSpPr>
            <p:nvPr userDrawn="1"/>
          </p:nvSpPr>
          <p:spPr bwMode="auto">
            <a:xfrm>
              <a:off x="1521" y="4197"/>
              <a:ext cx="25" cy="38"/>
            </a:xfrm>
            <a:custGeom>
              <a:avLst/>
              <a:gdLst>
                <a:gd name="T0" fmla="*/ 3 w 25"/>
                <a:gd name="T1" fmla="*/ 0 h 38"/>
                <a:gd name="T2" fmla="*/ 0 w 25"/>
                <a:gd name="T3" fmla="*/ 38 h 38"/>
                <a:gd name="T4" fmla="*/ 21 w 25"/>
                <a:gd name="T5" fmla="*/ 24 h 38"/>
                <a:gd name="T6" fmla="*/ 25 w 25"/>
                <a:gd name="T7" fmla="*/ 21 h 38"/>
                <a:gd name="T8" fmla="*/ 22 w 25"/>
                <a:gd name="T9" fmla="*/ 18 h 38"/>
                <a:gd name="T10" fmla="*/ 3 w 25"/>
                <a:gd name="T11" fmla="*/ 0 h 38"/>
              </a:gdLst>
              <a:ahLst/>
              <a:cxnLst>
                <a:cxn ang="0">
                  <a:pos x="T0" y="T1"/>
                </a:cxn>
                <a:cxn ang="0">
                  <a:pos x="T2" y="T3"/>
                </a:cxn>
                <a:cxn ang="0">
                  <a:pos x="T4" y="T5"/>
                </a:cxn>
                <a:cxn ang="0">
                  <a:pos x="T6" y="T7"/>
                </a:cxn>
                <a:cxn ang="0">
                  <a:pos x="T8" y="T9"/>
                </a:cxn>
                <a:cxn ang="0">
                  <a:pos x="T10" y="T11"/>
                </a:cxn>
              </a:cxnLst>
              <a:rect l="0" t="0" r="r" b="b"/>
              <a:pathLst>
                <a:path w="25" h="38">
                  <a:moveTo>
                    <a:pt x="3" y="0"/>
                  </a:moveTo>
                  <a:lnTo>
                    <a:pt x="0" y="38"/>
                  </a:lnTo>
                  <a:lnTo>
                    <a:pt x="21" y="24"/>
                  </a:lnTo>
                  <a:lnTo>
                    <a:pt x="25" y="21"/>
                  </a:lnTo>
                  <a:lnTo>
                    <a:pt x="22" y="18"/>
                  </a:lnTo>
                  <a:lnTo>
                    <a:pt x="3" y="0"/>
                  </a:lnTo>
                  <a:close/>
                </a:path>
              </a:pathLst>
            </a:custGeom>
            <a:solidFill>
              <a:srgbClr val="4A89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84" name="Freeform 1469">
              <a:extLst>
                <a:ext uri="{FF2B5EF4-FFF2-40B4-BE49-F238E27FC236}">
                  <a16:creationId xmlns:a16="http://schemas.microsoft.com/office/drawing/2014/main" id="{B4D858C3-642E-40A3-B4BC-C434FC41D162}"/>
                </a:ext>
              </a:extLst>
            </p:cNvPr>
            <p:cNvSpPr>
              <a:spLocks/>
            </p:cNvSpPr>
            <p:nvPr userDrawn="1"/>
          </p:nvSpPr>
          <p:spPr bwMode="auto">
            <a:xfrm>
              <a:off x="1521" y="4197"/>
              <a:ext cx="25" cy="38"/>
            </a:xfrm>
            <a:custGeom>
              <a:avLst/>
              <a:gdLst>
                <a:gd name="T0" fmla="*/ 3 w 25"/>
                <a:gd name="T1" fmla="*/ 0 h 38"/>
                <a:gd name="T2" fmla="*/ 0 w 25"/>
                <a:gd name="T3" fmla="*/ 38 h 38"/>
                <a:gd name="T4" fmla="*/ 21 w 25"/>
                <a:gd name="T5" fmla="*/ 24 h 38"/>
                <a:gd name="T6" fmla="*/ 25 w 25"/>
                <a:gd name="T7" fmla="*/ 21 h 38"/>
                <a:gd name="T8" fmla="*/ 22 w 25"/>
                <a:gd name="T9" fmla="*/ 18 h 38"/>
                <a:gd name="T10" fmla="*/ 3 w 25"/>
                <a:gd name="T11" fmla="*/ 0 h 38"/>
              </a:gdLst>
              <a:ahLst/>
              <a:cxnLst>
                <a:cxn ang="0">
                  <a:pos x="T0" y="T1"/>
                </a:cxn>
                <a:cxn ang="0">
                  <a:pos x="T2" y="T3"/>
                </a:cxn>
                <a:cxn ang="0">
                  <a:pos x="T4" y="T5"/>
                </a:cxn>
                <a:cxn ang="0">
                  <a:pos x="T6" y="T7"/>
                </a:cxn>
                <a:cxn ang="0">
                  <a:pos x="T8" y="T9"/>
                </a:cxn>
                <a:cxn ang="0">
                  <a:pos x="T10" y="T11"/>
                </a:cxn>
              </a:cxnLst>
              <a:rect l="0" t="0" r="r" b="b"/>
              <a:pathLst>
                <a:path w="25" h="38">
                  <a:moveTo>
                    <a:pt x="3" y="0"/>
                  </a:moveTo>
                  <a:lnTo>
                    <a:pt x="0" y="38"/>
                  </a:lnTo>
                  <a:lnTo>
                    <a:pt x="21" y="24"/>
                  </a:lnTo>
                  <a:lnTo>
                    <a:pt x="25" y="21"/>
                  </a:lnTo>
                  <a:lnTo>
                    <a:pt x="22" y="18"/>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85" name="Freeform 1470">
              <a:extLst>
                <a:ext uri="{FF2B5EF4-FFF2-40B4-BE49-F238E27FC236}">
                  <a16:creationId xmlns:a16="http://schemas.microsoft.com/office/drawing/2014/main" id="{FAEA9988-4D06-411E-A2B2-4ECBF3234692}"/>
                </a:ext>
              </a:extLst>
            </p:cNvPr>
            <p:cNvSpPr>
              <a:spLocks/>
            </p:cNvSpPr>
            <p:nvPr userDrawn="1"/>
          </p:nvSpPr>
          <p:spPr bwMode="auto">
            <a:xfrm>
              <a:off x="1235" y="4079"/>
              <a:ext cx="289" cy="247"/>
            </a:xfrm>
            <a:custGeom>
              <a:avLst/>
              <a:gdLst>
                <a:gd name="T0" fmla="*/ 171 w 289"/>
                <a:gd name="T1" fmla="*/ 0 h 247"/>
                <a:gd name="T2" fmla="*/ 71 w 289"/>
                <a:gd name="T3" fmla="*/ 138 h 247"/>
                <a:gd name="T4" fmla="*/ 0 w 289"/>
                <a:gd name="T5" fmla="*/ 247 h 247"/>
                <a:gd name="T6" fmla="*/ 203 w 289"/>
                <a:gd name="T7" fmla="*/ 211 h 247"/>
                <a:gd name="T8" fmla="*/ 286 w 289"/>
                <a:gd name="T9" fmla="*/ 156 h 247"/>
                <a:gd name="T10" fmla="*/ 289 w 289"/>
                <a:gd name="T11" fmla="*/ 118 h 247"/>
                <a:gd name="T12" fmla="*/ 186 w 289"/>
                <a:gd name="T13" fmla="*/ 15 h 247"/>
                <a:gd name="T14" fmla="*/ 171 w 289"/>
                <a:gd name="T15" fmla="*/ 0 h 2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247">
                  <a:moveTo>
                    <a:pt x="171" y="0"/>
                  </a:moveTo>
                  <a:lnTo>
                    <a:pt x="71" y="138"/>
                  </a:lnTo>
                  <a:lnTo>
                    <a:pt x="0" y="247"/>
                  </a:lnTo>
                  <a:lnTo>
                    <a:pt x="203" y="211"/>
                  </a:lnTo>
                  <a:lnTo>
                    <a:pt x="286" y="156"/>
                  </a:lnTo>
                  <a:lnTo>
                    <a:pt x="289" y="118"/>
                  </a:lnTo>
                  <a:lnTo>
                    <a:pt x="186" y="15"/>
                  </a:lnTo>
                  <a:lnTo>
                    <a:pt x="171" y="0"/>
                  </a:lnTo>
                  <a:close/>
                </a:path>
              </a:pathLst>
            </a:custGeom>
            <a:solidFill>
              <a:srgbClr val="4184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86" name="Freeform 1471">
              <a:extLst>
                <a:ext uri="{FF2B5EF4-FFF2-40B4-BE49-F238E27FC236}">
                  <a16:creationId xmlns:a16="http://schemas.microsoft.com/office/drawing/2014/main" id="{943526E2-D86B-492C-B487-91185B37AA0D}"/>
                </a:ext>
              </a:extLst>
            </p:cNvPr>
            <p:cNvSpPr>
              <a:spLocks/>
            </p:cNvSpPr>
            <p:nvPr userDrawn="1"/>
          </p:nvSpPr>
          <p:spPr bwMode="auto">
            <a:xfrm>
              <a:off x="1235" y="4079"/>
              <a:ext cx="289" cy="247"/>
            </a:xfrm>
            <a:custGeom>
              <a:avLst/>
              <a:gdLst>
                <a:gd name="T0" fmla="*/ 171 w 289"/>
                <a:gd name="T1" fmla="*/ 0 h 247"/>
                <a:gd name="T2" fmla="*/ 71 w 289"/>
                <a:gd name="T3" fmla="*/ 138 h 247"/>
                <a:gd name="T4" fmla="*/ 0 w 289"/>
                <a:gd name="T5" fmla="*/ 247 h 247"/>
                <a:gd name="T6" fmla="*/ 203 w 289"/>
                <a:gd name="T7" fmla="*/ 211 h 247"/>
                <a:gd name="T8" fmla="*/ 286 w 289"/>
                <a:gd name="T9" fmla="*/ 156 h 247"/>
                <a:gd name="T10" fmla="*/ 289 w 289"/>
                <a:gd name="T11" fmla="*/ 118 h 247"/>
                <a:gd name="T12" fmla="*/ 186 w 289"/>
                <a:gd name="T13" fmla="*/ 15 h 247"/>
                <a:gd name="T14" fmla="*/ 171 w 289"/>
                <a:gd name="T15" fmla="*/ 0 h 2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247">
                  <a:moveTo>
                    <a:pt x="171" y="0"/>
                  </a:moveTo>
                  <a:lnTo>
                    <a:pt x="71" y="138"/>
                  </a:lnTo>
                  <a:lnTo>
                    <a:pt x="0" y="247"/>
                  </a:lnTo>
                  <a:lnTo>
                    <a:pt x="203" y="211"/>
                  </a:lnTo>
                  <a:lnTo>
                    <a:pt x="286" y="156"/>
                  </a:lnTo>
                  <a:lnTo>
                    <a:pt x="289" y="118"/>
                  </a:lnTo>
                  <a:lnTo>
                    <a:pt x="186" y="15"/>
                  </a:lnTo>
                  <a:lnTo>
                    <a:pt x="1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87" name="Freeform 1472">
              <a:extLst>
                <a:ext uri="{FF2B5EF4-FFF2-40B4-BE49-F238E27FC236}">
                  <a16:creationId xmlns:a16="http://schemas.microsoft.com/office/drawing/2014/main" id="{14342FEC-1A9B-4FA1-996E-4E0444E97F97}"/>
                </a:ext>
              </a:extLst>
            </p:cNvPr>
            <p:cNvSpPr>
              <a:spLocks/>
            </p:cNvSpPr>
            <p:nvPr userDrawn="1"/>
          </p:nvSpPr>
          <p:spPr bwMode="auto">
            <a:xfrm>
              <a:off x="1232" y="4290"/>
              <a:ext cx="206" cy="42"/>
            </a:xfrm>
            <a:custGeom>
              <a:avLst/>
              <a:gdLst>
                <a:gd name="T0" fmla="*/ 206 w 206"/>
                <a:gd name="T1" fmla="*/ 0 h 42"/>
                <a:gd name="T2" fmla="*/ 3 w 206"/>
                <a:gd name="T3" fmla="*/ 36 h 42"/>
                <a:gd name="T4" fmla="*/ 0 w 206"/>
                <a:gd name="T5" fmla="*/ 42 h 42"/>
                <a:gd name="T6" fmla="*/ 0 w 206"/>
                <a:gd name="T7" fmla="*/ 42 h 42"/>
                <a:gd name="T8" fmla="*/ 142 w 206"/>
                <a:gd name="T9" fmla="*/ 42 h 42"/>
                <a:gd name="T10" fmla="*/ 206 w 206"/>
                <a:gd name="T11" fmla="*/ 0 h 42"/>
              </a:gdLst>
              <a:ahLst/>
              <a:cxnLst>
                <a:cxn ang="0">
                  <a:pos x="T0" y="T1"/>
                </a:cxn>
                <a:cxn ang="0">
                  <a:pos x="T2" y="T3"/>
                </a:cxn>
                <a:cxn ang="0">
                  <a:pos x="T4" y="T5"/>
                </a:cxn>
                <a:cxn ang="0">
                  <a:pos x="T6" y="T7"/>
                </a:cxn>
                <a:cxn ang="0">
                  <a:pos x="T8" y="T9"/>
                </a:cxn>
                <a:cxn ang="0">
                  <a:pos x="T10" y="T11"/>
                </a:cxn>
              </a:cxnLst>
              <a:rect l="0" t="0" r="r" b="b"/>
              <a:pathLst>
                <a:path w="206" h="42">
                  <a:moveTo>
                    <a:pt x="206" y="0"/>
                  </a:moveTo>
                  <a:lnTo>
                    <a:pt x="3" y="36"/>
                  </a:lnTo>
                  <a:lnTo>
                    <a:pt x="0" y="42"/>
                  </a:lnTo>
                  <a:lnTo>
                    <a:pt x="0" y="42"/>
                  </a:lnTo>
                  <a:lnTo>
                    <a:pt x="142" y="42"/>
                  </a:lnTo>
                  <a:lnTo>
                    <a:pt x="206" y="0"/>
                  </a:lnTo>
                  <a:close/>
                </a:path>
              </a:pathLst>
            </a:custGeom>
            <a:solidFill>
              <a:srgbClr val="4083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88" name="Freeform 1473">
              <a:extLst>
                <a:ext uri="{FF2B5EF4-FFF2-40B4-BE49-F238E27FC236}">
                  <a16:creationId xmlns:a16="http://schemas.microsoft.com/office/drawing/2014/main" id="{386F48EF-3AA9-4C21-BBA5-F2E1A825A1D2}"/>
                </a:ext>
              </a:extLst>
            </p:cNvPr>
            <p:cNvSpPr>
              <a:spLocks/>
            </p:cNvSpPr>
            <p:nvPr userDrawn="1"/>
          </p:nvSpPr>
          <p:spPr bwMode="auto">
            <a:xfrm>
              <a:off x="1232" y="4290"/>
              <a:ext cx="206" cy="42"/>
            </a:xfrm>
            <a:custGeom>
              <a:avLst/>
              <a:gdLst>
                <a:gd name="T0" fmla="*/ 206 w 206"/>
                <a:gd name="T1" fmla="*/ 0 h 42"/>
                <a:gd name="T2" fmla="*/ 3 w 206"/>
                <a:gd name="T3" fmla="*/ 36 h 42"/>
                <a:gd name="T4" fmla="*/ 0 w 206"/>
                <a:gd name="T5" fmla="*/ 42 h 42"/>
                <a:gd name="T6" fmla="*/ 0 w 206"/>
                <a:gd name="T7" fmla="*/ 42 h 42"/>
                <a:gd name="T8" fmla="*/ 142 w 206"/>
                <a:gd name="T9" fmla="*/ 42 h 42"/>
                <a:gd name="T10" fmla="*/ 206 w 206"/>
                <a:gd name="T11" fmla="*/ 0 h 42"/>
              </a:gdLst>
              <a:ahLst/>
              <a:cxnLst>
                <a:cxn ang="0">
                  <a:pos x="T0" y="T1"/>
                </a:cxn>
                <a:cxn ang="0">
                  <a:pos x="T2" y="T3"/>
                </a:cxn>
                <a:cxn ang="0">
                  <a:pos x="T4" y="T5"/>
                </a:cxn>
                <a:cxn ang="0">
                  <a:pos x="T6" y="T7"/>
                </a:cxn>
                <a:cxn ang="0">
                  <a:pos x="T8" y="T9"/>
                </a:cxn>
                <a:cxn ang="0">
                  <a:pos x="T10" y="T11"/>
                </a:cxn>
              </a:cxnLst>
              <a:rect l="0" t="0" r="r" b="b"/>
              <a:pathLst>
                <a:path w="206" h="42">
                  <a:moveTo>
                    <a:pt x="206" y="0"/>
                  </a:moveTo>
                  <a:lnTo>
                    <a:pt x="3" y="36"/>
                  </a:lnTo>
                  <a:lnTo>
                    <a:pt x="0" y="42"/>
                  </a:lnTo>
                  <a:lnTo>
                    <a:pt x="0" y="42"/>
                  </a:lnTo>
                  <a:lnTo>
                    <a:pt x="142" y="42"/>
                  </a:lnTo>
                  <a:lnTo>
                    <a:pt x="2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89" name="Rectangle 1474">
              <a:extLst>
                <a:ext uri="{FF2B5EF4-FFF2-40B4-BE49-F238E27FC236}">
                  <a16:creationId xmlns:a16="http://schemas.microsoft.com/office/drawing/2014/main" id="{09E7F43A-370A-44A2-866C-D5BEB5A3750F}"/>
                </a:ext>
              </a:extLst>
            </p:cNvPr>
            <p:cNvSpPr>
              <a:spLocks noChangeArrowheads="1"/>
            </p:cNvSpPr>
            <p:nvPr userDrawn="1"/>
          </p:nvSpPr>
          <p:spPr bwMode="auto">
            <a:xfrm>
              <a:off x="1232" y="4332"/>
              <a:ext cx="1" cy="1"/>
            </a:xfrm>
            <a:prstGeom prst="rect">
              <a:avLst/>
            </a:prstGeom>
            <a:solidFill>
              <a:srgbClr val="4B8F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90" name="Freeform 1475">
              <a:extLst>
                <a:ext uri="{FF2B5EF4-FFF2-40B4-BE49-F238E27FC236}">
                  <a16:creationId xmlns:a16="http://schemas.microsoft.com/office/drawing/2014/main" id="{AA24D001-2F27-42A2-91C2-EF1970AC4FC8}"/>
                </a:ext>
              </a:extLst>
            </p:cNvPr>
            <p:cNvSpPr>
              <a:spLocks/>
            </p:cNvSpPr>
            <p:nvPr userDrawn="1"/>
          </p:nvSpPr>
          <p:spPr bwMode="auto">
            <a:xfrm>
              <a:off x="1232" y="4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91" name="Freeform 1476">
              <a:extLst>
                <a:ext uri="{FF2B5EF4-FFF2-40B4-BE49-F238E27FC236}">
                  <a16:creationId xmlns:a16="http://schemas.microsoft.com/office/drawing/2014/main" id="{3D3918E4-BABC-4775-8CDE-374028710CD1}"/>
                </a:ext>
              </a:extLst>
            </p:cNvPr>
            <p:cNvSpPr>
              <a:spLocks/>
            </p:cNvSpPr>
            <p:nvPr userDrawn="1"/>
          </p:nvSpPr>
          <p:spPr bwMode="auto">
            <a:xfrm>
              <a:off x="1958" y="4007"/>
              <a:ext cx="159" cy="235"/>
            </a:xfrm>
            <a:custGeom>
              <a:avLst/>
              <a:gdLst>
                <a:gd name="T0" fmla="*/ 82 w 159"/>
                <a:gd name="T1" fmla="*/ 0 h 235"/>
                <a:gd name="T2" fmla="*/ 82 w 159"/>
                <a:gd name="T3" fmla="*/ 0 h 235"/>
                <a:gd name="T4" fmla="*/ 0 w 159"/>
                <a:gd name="T5" fmla="*/ 178 h 235"/>
                <a:gd name="T6" fmla="*/ 106 w 159"/>
                <a:gd name="T7" fmla="*/ 228 h 235"/>
                <a:gd name="T8" fmla="*/ 159 w 159"/>
                <a:gd name="T9" fmla="*/ 235 h 235"/>
                <a:gd name="T10" fmla="*/ 146 w 159"/>
                <a:gd name="T11" fmla="*/ 149 h 235"/>
                <a:gd name="T12" fmla="*/ 82 w 159"/>
                <a:gd name="T13" fmla="*/ 0 h 235"/>
              </a:gdLst>
              <a:ahLst/>
              <a:cxnLst>
                <a:cxn ang="0">
                  <a:pos x="T0" y="T1"/>
                </a:cxn>
                <a:cxn ang="0">
                  <a:pos x="T2" y="T3"/>
                </a:cxn>
                <a:cxn ang="0">
                  <a:pos x="T4" y="T5"/>
                </a:cxn>
                <a:cxn ang="0">
                  <a:pos x="T6" y="T7"/>
                </a:cxn>
                <a:cxn ang="0">
                  <a:pos x="T8" y="T9"/>
                </a:cxn>
                <a:cxn ang="0">
                  <a:pos x="T10" y="T11"/>
                </a:cxn>
                <a:cxn ang="0">
                  <a:pos x="T12" y="T13"/>
                </a:cxn>
              </a:cxnLst>
              <a:rect l="0" t="0" r="r" b="b"/>
              <a:pathLst>
                <a:path w="159" h="235">
                  <a:moveTo>
                    <a:pt x="82" y="0"/>
                  </a:moveTo>
                  <a:lnTo>
                    <a:pt x="82" y="0"/>
                  </a:lnTo>
                  <a:lnTo>
                    <a:pt x="0" y="178"/>
                  </a:lnTo>
                  <a:lnTo>
                    <a:pt x="106" y="228"/>
                  </a:lnTo>
                  <a:lnTo>
                    <a:pt x="159" y="235"/>
                  </a:lnTo>
                  <a:lnTo>
                    <a:pt x="146" y="149"/>
                  </a:lnTo>
                  <a:lnTo>
                    <a:pt x="82" y="0"/>
                  </a:lnTo>
                  <a:close/>
                </a:path>
              </a:pathLst>
            </a:custGeom>
            <a:solidFill>
              <a:srgbClr val="498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92" name="Freeform 1477">
              <a:extLst>
                <a:ext uri="{FF2B5EF4-FFF2-40B4-BE49-F238E27FC236}">
                  <a16:creationId xmlns:a16="http://schemas.microsoft.com/office/drawing/2014/main" id="{D1E6CEE4-74DA-42CC-98A7-3D15DBAB85A3}"/>
                </a:ext>
              </a:extLst>
            </p:cNvPr>
            <p:cNvSpPr>
              <a:spLocks/>
            </p:cNvSpPr>
            <p:nvPr userDrawn="1"/>
          </p:nvSpPr>
          <p:spPr bwMode="auto">
            <a:xfrm>
              <a:off x="1958" y="4007"/>
              <a:ext cx="159" cy="235"/>
            </a:xfrm>
            <a:custGeom>
              <a:avLst/>
              <a:gdLst>
                <a:gd name="T0" fmla="*/ 82 w 159"/>
                <a:gd name="T1" fmla="*/ 0 h 235"/>
                <a:gd name="T2" fmla="*/ 82 w 159"/>
                <a:gd name="T3" fmla="*/ 0 h 235"/>
                <a:gd name="T4" fmla="*/ 0 w 159"/>
                <a:gd name="T5" fmla="*/ 178 h 235"/>
                <a:gd name="T6" fmla="*/ 106 w 159"/>
                <a:gd name="T7" fmla="*/ 228 h 235"/>
                <a:gd name="T8" fmla="*/ 159 w 159"/>
                <a:gd name="T9" fmla="*/ 235 h 235"/>
                <a:gd name="T10" fmla="*/ 146 w 159"/>
                <a:gd name="T11" fmla="*/ 149 h 235"/>
                <a:gd name="T12" fmla="*/ 82 w 159"/>
                <a:gd name="T13" fmla="*/ 0 h 235"/>
              </a:gdLst>
              <a:ahLst/>
              <a:cxnLst>
                <a:cxn ang="0">
                  <a:pos x="T0" y="T1"/>
                </a:cxn>
                <a:cxn ang="0">
                  <a:pos x="T2" y="T3"/>
                </a:cxn>
                <a:cxn ang="0">
                  <a:pos x="T4" y="T5"/>
                </a:cxn>
                <a:cxn ang="0">
                  <a:pos x="T6" y="T7"/>
                </a:cxn>
                <a:cxn ang="0">
                  <a:pos x="T8" y="T9"/>
                </a:cxn>
                <a:cxn ang="0">
                  <a:pos x="T10" y="T11"/>
                </a:cxn>
                <a:cxn ang="0">
                  <a:pos x="T12" y="T13"/>
                </a:cxn>
              </a:cxnLst>
              <a:rect l="0" t="0" r="r" b="b"/>
              <a:pathLst>
                <a:path w="159" h="235">
                  <a:moveTo>
                    <a:pt x="82" y="0"/>
                  </a:moveTo>
                  <a:lnTo>
                    <a:pt x="82" y="0"/>
                  </a:lnTo>
                  <a:lnTo>
                    <a:pt x="0" y="178"/>
                  </a:lnTo>
                  <a:lnTo>
                    <a:pt x="106" y="228"/>
                  </a:lnTo>
                  <a:lnTo>
                    <a:pt x="159" y="235"/>
                  </a:lnTo>
                  <a:lnTo>
                    <a:pt x="146" y="149"/>
                  </a:lnTo>
                  <a:lnTo>
                    <a:pt x="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93" name="Freeform 1478">
              <a:extLst>
                <a:ext uri="{FF2B5EF4-FFF2-40B4-BE49-F238E27FC236}">
                  <a16:creationId xmlns:a16="http://schemas.microsoft.com/office/drawing/2014/main" id="{CCEED3E1-783A-421A-9DC3-E97EF67CE7C9}"/>
                </a:ext>
              </a:extLst>
            </p:cNvPr>
            <p:cNvSpPr>
              <a:spLocks/>
            </p:cNvSpPr>
            <p:nvPr userDrawn="1"/>
          </p:nvSpPr>
          <p:spPr bwMode="auto">
            <a:xfrm>
              <a:off x="2104" y="4156"/>
              <a:ext cx="35" cy="89"/>
            </a:xfrm>
            <a:custGeom>
              <a:avLst/>
              <a:gdLst>
                <a:gd name="T0" fmla="*/ 0 w 35"/>
                <a:gd name="T1" fmla="*/ 0 h 89"/>
                <a:gd name="T2" fmla="*/ 13 w 35"/>
                <a:gd name="T3" fmla="*/ 86 h 89"/>
                <a:gd name="T4" fmla="*/ 32 w 35"/>
                <a:gd name="T5" fmla="*/ 89 h 89"/>
                <a:gd name="T6" fmla="*/ 35 w 35"/>
                <a:gd name="T7" fmla="*/ 84 h 89"/>
                <a:gd name="T8" fmla="*/ 0 w 35"/>
                <a:gd name="T9" fmla="*/ 0 h 89"/>
              </a:gdLst>
              <a:ahLst/>
              <a:cxnLst>
                <a:cxn ang="0">
                  <a:pos x="T0" y="T1"/>
                </a:cxn>
                <a:cxn ang="0">
                  <a:pos x="T2" y="T3"/>
                </a:cxn>
                <a:cxn ang="0">
                  <a:pos x="T4" y="T5"/>
                </a:cxn>
                <a:cxn ang="0">
                  <a:pos x="T6" y="T7"/>
                </a:cxn>
                <a:cxn ang="0">
                  <a:pos x="T8" y="T9"/>
                </a:cxn>
              </a:cxnLst>
              <a:rect l="0" t="0" r="r" b="b"/>
              <a:pathLst>
                <a:path w="35" h="89">
                  <a:moveTo>
                    <a:pt x="0" y="0"/>
                  </a:moveTo>
                  <a:lnTo>
                    <a:pt x="13" y="86"/>
                  </a:lnTo>
                  <a:lnTo>
                    <a:pt x="32" y="89"/>
                  </a:lnTo>
                  <a:lnTo>
                    <a:pt x="35" y="84"/>
                  </a:lnTo>
                  <a:lnTo>
                    <a:pt x="0" y="0"/>
                  </a:lnTo>
                  <a:close/>
                </a:path>
              </a:pathLst>
            </a:custGeom>
            <a:solidFill>
              <a:srgbClr val="519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94" name="Freeform 1479">
              <a:extLst>
                <a:ext uri="{FF2B5EF4-FFF2-40B4-BE49-F238E27FC236}">
                  <a16:creationId xmlns:a16="http://schemas.microsoft.com/office/drawing/2014/main" id="{86AA6961-BFB0-460E-9CA5-C8E1A48AC814}"/>
                </a:ext>
              </a:extLst>
            </p:cNvPr>
            <p:cNvSpPr>
              <a:spLocks/>
            </p:cNvSpPr>
            <p:nvPr userDrawn="1"/>
          </p:nvSpPr>
          <p:spPr bwMode="auto">
            <a:xfrm>
              <a:off x="2104" y="4156"/>
              <a:ext cx="35" cy="89"/>
            </a:xfrm>
            <a:custGeom>
              <a:avLst/>
              <a:gdLst>
                <a:gd name="T0" fmla="*/ 0 w 35"/>
                <a:gd name="T1" fmla="*/ 0 h 89"/>
                <a:gd name="T2" fmla="*/ 13 w 35"/>
                <a:gd name="T3" fmla="*/ 86 h 89"/>
                <a:gd name="T4" fmla="*/ 32 w 35"/>
                <a:gd name="T5" fmla="*/ 89 h 89"/>
                <a:gd name="T6" fmla="*/ 35 w 35"/>
                <a:gd name="T7" fmla="*/ 84 h 89"/>
                <a:gd name="T8" fmla="*/ 0 w 35"/>
                <a:gd name="T9" fmla="*/ 0 h 89"/>
              </a:gdLst>
              <a:ahLst/>
              <a:cxnLst>
                <a:cxn ang="0">
                  <a:pos x="T0" y="T1"/>
                </a:cxn>
                <a:cxn ang="0">
                  <a:pos x="T2" y="T3"/>
                </a:cxn>
                <a:cxn ang="0">
                  <a:pos x="T4" y="T5"/>
                </a:cxn>
                <a:cxn ang="0">
                  <a:pos x="T6" y="T7"/>
                </a:cxn>
                <a:cxn ang="0">
                  <a:pos x="T8" y="T9"/>
                </a:cxn>
              </a:cxnLst>
              <a:rect l="0" t="0" r="r" b="b"/>
              <a:pathLst>
                <a:path w="35" h="89">
                  <a:moveTo>
                    <a:pt x="0" y="0"/>
                  </a:moveTo>
                  <a:lnTo>
                    <a:pt x="13" y="86"/>
                  </a:lnTo>
                  <a:lnTo>
                    <a:pt x="32" y="89"/>
                  </a:lnTo>
                  <a:lnTo>
                    <a:pt x="35"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95" name="Freeform 1480">
              <a:extLst>
                <a:ext uri="{FF2B5EF4-FFF2-40B4-BE49-F238E27FC236}">
                  <a16:creationId xmlns:a16="http://schemas.microsoft.com/office/drawing/2014/main" id="{D8771A23-00DE-4245-A7CC-4793D3E979CC}"/>
                </a:ext>
              </a:extLst>
            </p:cNvPr>
            <p:cNvSpPr>
              <a:spLocks/>
            </p:cNvSpPr>
            <p:nvPr userDrawn="1"/>
          </p:nvSpPr>
          <p:spPr bwMode="auto">
            <a:xfrm>
              <a:off x="2136" y="4240"/>
              <a:ext cx="5" cy="6"/>
            </a:xfrm>
            <a:custGeom>
              <a:avLst/>
              <a:gdLst>
                <a:gd name="T0" fmla="*/ 3 w 5"/>
                <a:gd name="T1" fmla="*/ 0 h 6"/>
                <a:gd name="T2" fmla="*/ 0 w 5"/>
                <a:gd name="T3" fmla="*/ 5 h 6"/>
                <a:gd name="T4" fmla="*/ 5 w 5"/>
                <a:gd name="T5" fmla="*/ 6 h 6"/>
                <a:gd name="T6" fmla="*/ 3 w 5"/>
                <a:gd name="T7" fmla="*/ 0 h 6"/>
              </a:gdLst>
              <a:ahLst/>
              <a:cxnLst>
                <a:cxn ang="0">
                  <a:pos x="T0" y="T1"/>
                </a:cxn>
                <a:cxn ang="0">
                  <a:pos x="T2" y="T3"/>
                </a:cxn>
                <a:cxn ang="0">
                  <a:pos x="T4" y="T5"/>
                </a:cxn>
                <a:cxn ang="0">
                  <a:pos x="T6" y="T7"/>
                </a:cxn>
              </a:cxnLst>
              <a:rect l="0" t="0" r="r" b="b"/>
              <a:pathLst>
                <a:path w="5" h="6">
                  <a:moveTo>
                    <a:pt x="3" y="0"/>
                  </a:moveTo>
                  <a:lnTo>
                    <a:pt x="0" y="5"/>
                  </a:lnTo>
                  <a:lnTo>
                    <a:pt x="5" y="6"/>
                  </a:lnTo>
                  <a:lnTo>
                    <a:pt x="3" y="0"/>
                  </a:lnTo>
                  <a:close/>
                </a:path>
              </a:pathLst>
            </a:custGeom>
            <a:solidFill>
              <a:srgbClr val="509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96" name="Freeform 1481">
              <a:extLst>
                <a:ext uri="{FF2B5EF4-FFF2-40B4-BE49-F238E27FC236}">
                  <a16:creationId xmlns:a16="http://schemas.microsoft.com/office/drawing/2014/main" id="{B7516979-66C1-4CC3-AB14-45E8DDD3FD5E}"/>
                </a:ext>
              </a:extLst>
            </p:cNvPr>
            <p:cNvSpPr>
              <a:spLocks/>
            </p:cNvSpPr>
            <p:nvPr userDrawn="1"/>
          </p:nvSpPr>
          <p:spPr bwMode="auto">
            <a:xfrm>
              <a:off x="2136" y="4240"/>
              <a:ext cx="5" cy="6"/>
            </a:xfrm>
            <a:custGeom>
              <a:avLst/>
              <a:gdLst>
                <a:gd name="T0" fmla="*/ 3 w 5"/>
                <a:gd name="T1" fmla="*/ 0 h 6"/>
                <a:gd name="T2" fmla="*/ 0 w 5"/>
                <a:gd name="T3" fmla="*/ 5 h 6"/>
                <a:gd name="T4" fmla="*/ 5 w 5"/>
                <a:gd name="T5" fmla="*/ 6 h 6"/>
                <a:gd name="T6" fmla="*/ 3 w 5"/>
                <a:gd name="T7" fmla="*/ 0 h 6"/>
              </a:gdLst>
              <a:ahLst/>
              <a:cxnLst>
                <a:cxn ang="0">
                  <a:pos x="T0" y="T1"/>
                </a:cxn>
                <a:cxn ang="0">
                  <a:pos x="T2" y="T3"/>
                </a:cxn>
                <a:cxn ang="0">
                  <a:pos x="T4" y="T5"/>
                </a:cxn>
                <a:cxn ang="0">
                  <a:pos x="T6" y="T7"/>
                </a:cxn>
              </a:cxnLst>
              <a:rect l="0" t="0" r="r" b="b"/>
              <a:pathLst>
                <a:path w="5" h="6">
                  <a:moveTo>
                    <a:pt x="3" y="0"/>
                  </a:moveTo>
                  <a:lnTo>
                    <a:pt x="0" y="5"/>
                  </a:lnTo>
                  <a:lnTo>
                    <a:pt x="5" y="6"/>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97" name="Freeform 1482">
              <a:extLst>
                <a:ext uri="{FF2B5EF4-FFF2-40B4-BE49-F238E27FC236}">
                  <a16:creationId xmlns:a16="http://schemas.microsoft.com/office/drawing/2014/main" id="{EA216C13-E343-4969-AA3B-199A7B4ACA34}"/>
                </a:ext>
              </a:extLst>
            </p:cNvPr>
            <p:cNvSpPr>
              <a:spLocks/>
            </p:cNvSpPr>
            <p:nvPr userDrawn="1"/>
          </p:nvSpPr>
          <p:spPr bwMode="auto">
            <a:xfrm>
              <a:off x="1943" y="4185"/>
              <a:ext cx="121" cy="50"/>
            </a:xfrm>
            <a:custGeom>
              <a:avLst/>
              <a:gdLst>
                <a:gd name="T0" fmla="*/ 15 w 121"/>
                <a:gd name="T1" fmla="*/ 0 h 50"/>
                <a:gd name="T2" fmla="*/ 0 w 121"/>
                <a:gd name="T3" fmla="*/ 35 h 50"/>
                <a:gd name="T4" fmla="*/ 121 w 121"/>
                <a:gd name="T5" fmla="*/ 50 h 50"/>
                <a:gd name="T6" fmla="*/ 15 w 121"/>
                <a:gd name="T7" fmla="*/ 0 h 50"/>
              </a:gdLst>
              <a:ahLst/>
              <a:cxnLst>
                <a:cxn ang="0">
                  <a:pos x="T0" y="T1"/>
                </a:cxn>
                <a:cxn ang="0">
                  <a:pos x="T2" y="T3"/>
                </a:cxn>
                <a:cxn ang="0">
                  <a:pos x="T4" y="T5"/>
                </a:cxn>
                <a:cxn ang="0">
                  <a:pos x="T6" y="T7"/>
                </a:cxn>
              </a:cxnLst>
              <a:rect l="0" t="0" r="r" b="b"/>
              <a:pathLst>
                <a:path w="121" h="50">
                  <a:moveTo>
                    <a:pt x="15" y="0"/>
                  </a:moveTo>
                  <a:lnTo>
                    <a:pt x="0" y="35"/>
                  </a:lnTo>
                  <a:lnTo>
                    <a:pt x="121" y="50"/>
                  </a:lnTo>
                  <a:lnTo>
                    <a:pt x="15" y="0"/>
                  </a:lnTo>
                  <a:close/>
                </a:path>
              </a:pathLst>
            </a:custGeom>
            <a:solidFill>
              <a:srgbClr val="599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98" name="Freeform 1483">
              <a:extLst>
                <a:ext uri="{FF2B5EF4-FFF2-40B4-BE49-F238E27FC236}">
                  <a16:creationId xmlns:a16="http://schemas.microsoft.com/office/drawing/2014/main" id="{5A0F2B99-FE0C-4FB9-BB45-EC4427201B6A}"/>
                </a:ext>
              </a:extLst>
            </p:cNvPr>
            <p:cNvSpPr>
              <a:spLocks/>
            </p:cNvSpPr>
            <p:nvPr userDrawn="1"/>
          </p:nvSpPr>
          <p:spPr bwMode="auto">
            <a:xfrm>
              <a:off x="1943" y="4185"/>
              <a:ext cx="121" cy="50"/>
            </a:xfrm>
            <a:custGeom>
              <a:avLst/>
              <a:gdLst>
                <a:gd name="T0" fmla="*/ 15 w 121"/>
                <a:gd name="T1" fmla="*/ 0 h 50"/>
                <a:gd name="T2" fmla="*/ 0 w 121"/>
                <a:gd name="T3" fmla="*/ 35 h 50"/>
                <a:gd name="T4" fmla="*/ 121 w 121"/>
                <a:gd name="T5" fmla="*/ 50 h 50"/>
                <a:gd name="T6" fmla="*/ 15 w 121"/>
                <a:gd name="T7" fmla="*/ 0 h 50"/>
              </a:gdLst>
              <a:ahLst/>
              <a:cxnLst>
                <a:cxn ang="0">
                  <a:pos x="T0" y="T1"/>
                </a:cxn>
                <a:cxn ang="0">
                  <a:pos x="T2" y="T3"/>
                </a:cxn>
                <a:cxn ang="0">
                  <a:pos x="T4" y="T5"/>
                </a:cxn>
                <a:cxn ang="0">
                  <a:pos x="T6" y="T7"/>
                </a:cxn>
              </a:cxnLst>
              <a:rect l="0" t="0" r="r" b="b"/>
              <a:pathLst>
                <a:path w="121" h="50">
                  <a:moveTo>
                    <a:pt x="15" y="0"/>
                  </a:moveTo>
                  <a:lnTo>
                    <a:pt x="0" y="35"/>
                  </a:lnTo>
                  <a:lnTo>
                    <a:pt x="121" y="50"/>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99" name="Freeform 1484">
              <a:extLst>
                <a:ext uri="{FF2B5EF4-FFF2-40B4-BE49-F238E27FC236}">
                  <a16:creationId xmlns:a16="http://schemas.microsoft.com/office/drawing/2014/main" id="{B3952F77-5EAB-499C-93AD-4A382F124A9C}"/>
                </a:ext>
              </a:extLst>
            </p:cNvPr>
            <p:cNvSpPr>
              <a:spLocks/>
            </p:cNvSpPr>
            <p:nvPr userDrawn="1"/>
          </p:nvSpPr>
          <p:spPr bwMode="auto">
            <a:xfrm>
              <a:off x="2064" y="4235"/>
              <a:ext cx="56" cy="28"/>
            </a:xfrm>
            <a:custGeom>
              <a:avLst/>
              <a:gdLst>
                <a:gd name="T0" fmla="*/ 0 w 56"/>
                <a:gd name="T1" fmla="*/ 0 h 28"/>
                <a:gd name="T2" fmla="*/ 56 w 56"/>
                <a:gd name="T3" fmla="*/ 28 h 28"/>
                <a:gd name="T4" fmla="*/ 53 w 56"/>
                <a:gd name="T5" fmla="*/ 7 h 28"/>
                <a:gd name="T6" fmla="*/ 0 w 56"/>
                <a:gd name="T7" fmla="*/ 0 h 28"/>
              </a:gdLst>
              <a:ahLst/>
              <a:cxnLst>
                <a:cxn ang="0">
                  <a:pos x="T0" y="T1"/>
                </a:cxn>
                <a:cxn ang="0">
                  <a:pos x="T2" y="T3"/>
                </a:cxn>
                <a:cxn ang="0">
                  <a:pos x="T4" y="T5"/>
                </a:cxn>
                <a:cxn ang="0">
                  <a:pos x="T6" y="T7"/>
                </a:cxn>
              </a:cxnLst>
              <a:rect l="0" t="0" r="r" b="b"/>
              <a:pathLst>
                <a:path w="56" h="28">
                  <a:moveTo>
                    <a:pt x="0" y="0"/>
                  </a:moveTo>
                  <a:lnTo>
                    <a:pt x="56" y="28"/>
                  </a:lnTo>
                  <a:lnTo>
                    <a:pt x="53" y="7"/>
                  </a:lnTo>
                  <a:lnTo>
                    <a:pt x="0" y="0"/>
                  </a:lnTo>
                  <a:close/>
                </a:path>
              </a:pathLst>
            </a:custGeom>
            <a:solidFill>
              <a:srgbClr val="4587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00" name="Freeform 1485">
              <a:extLst>
                <a:ext uri="{FF2B5EF4-FFF2-40B4-BE49-F238E27FC236}">
                  <a16:creationId xmlns:a16="http://schemas.microsoft.com/office/drawing/2014/main" id="{D8BB959F-C26C-47BF-9F43-E4D873F324D6}"/>
                </a:ext>
              </a:extLst>
            </p:cNvPr>
            <p:cNvSpPr>
              <a:spLocks/>
            </p:cNvSpPr>
            <p:nvPr userDrawn="1"/>
          </p:nvSpPr>
          <p:spPr bwMode="auto">
            <a:xfrm>
              <a:off x="2064" y="4235"/>
              <a:ext cx="56" cy="28"/>
            </a:xfrm>
            <a:custGeom>
              <a:avLst/>
              <a:gdLst>
                <a:gd name="T0" fmla="*/ 0 w 56"/>
                <a:gd name="T1" fmla="*/ 0 h 28"/>
                <a:gd name="T2" fmla="*/ 56 w 56"/>
                <a:gd name="T3" fmla="*/ 28 h 28"/>
                <a:gd name="T4" fmla="*/ 53 w 56"/>
                <a:gd name="T5" fmla="*/ 7 h 28"/>
                <a:gd name="T6" fmla="*/ 0 w 56"/>
                <a:gd name="T7" fmla="*/ 0 h 28"/>
              </a:gdLst>
              <a:ahLst/>
              <a:cxnLst>
                <a:cxn ang="0">
                  <a:pos x="T0" y="T1"/>
                </a:cxn>
                <a:cxn ang="0">
                  <a:pos x="T2" y="T3"/>
                </a:cxn>
                <a:cxn ang="0">
                  <a:pos x="T4" y="T5"/>
                </a:cxn>
                <a:cxn ang="0">
                  <a:pos x="T6" y="T7"/>
                </a:cxn>
              </a:cxnLst>
              <a:rect l="0" t="0" r="r" b="b"/>
              <a:pathLst>
                <a:path w="56" h="28">
                  <a:moveTo>
                    <a:pt x="0" y="0"/>
                  </a:moveTo>
                  <a:lnTo>
                    <a:pt x="56" y="28"/>
                  </a:lnTo>
                  <a:lnTo>
                    <a:pt x="53"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01" name="Freeform 1486">
              <a:extLst>
                <a:ext uri="{FF2B5EF4-FFF2-40B4-BE49-F238E27FC236}">
                  <a16:creationId xmlns:a16="http://schemas.microsoft.com/office/drawing/2014/main" id="{BB05649A-23D4-40F0-A3CE-132F3AA766E2}"/>
                </a:ext>
              </a:extLst>
            </p:cNvPr>
            <p:cNvSpPr>
              <a:spLocks/>
            </p:cNvSpPr>
            <p:nvPr userDrawn="1"/>
          </p:nvSpPr>
          <p:spPr bwMode="auto">
            <a:xfrm>
              <a:off x="2117" y="4242"/>
              <a:ext cx="19" cy="21"/>
            </a:xfrm>
            <a:custGeom>
              <a:avLst/>
              <a:gdLst>
                <a:gd name="T0" fmla="*/ 0 w 19"/>
                <a:gd name="T1" fmla="*/ 0 h 21"/>
                <a:gd name="T2" fmla="*/ 3 w 19"/>
                <a:gd name="T3" fmla="*/ 21 h 21"/>
                <a:gd name="T4" fmla="*/ 19 w 19"/>
                <a:gd name="T5" fmla="*/ 3 h 21"/>
                <a:gd name="T6" fmla="*/ 0 w 19"/>
                <a:gd name="T7" fmla="*/ 0 h 21"/>
              </a:gdLst>
              <a:ahLst/>
              <a:cxnLst>
                <a:cxn ang="0">
                  <a:pos x="T0" y="T1"/>
                </a:cxn>
                <a:cxn ang="0">
                  <a:pos x="T2" y="T3"/>
                </a:cxn>
                <a:cxn ang="0">
                  <a:pos x="T4" y="T5"/>
                </a:cxn>
                <a:cxn ang="0">
                  <a:pos x="T6" y="T7"/>
                </a:cxn>
              </a:cxnLst>
              <a:rect l="0" t="0" r="r" b="b"/>
              <a:pathLst>
                <a:path w="19" h="21">
                  <a:moveTo>
                    <a:pt x="0" y="0"/>
                  </a:moveTo>
                  <a:lnTo>
                    <a:pt x="3" y="21"/>
                  </a:lnTo>
                  <a:lnTo>
                    <a:pt x="19" y="3"/>
                  </a:lnTo>
                  <a:lnTo>
                    <a:pt x="0" y="0"/>
                  </a:lnTo>
                  <a:close/>
                </a:path>
              </a:pathLst>
            </a:custGeom>
            <a:solidFill>
              <a:srgbClr val="498A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02" name="Freeform 1487">
              <a:extLst>
                <a:ext uri="{FF2B5EF4-FFF2-40B4-BE49-F238E27FC236}">
                  <a16:creationId xmlns:a16="http://schemas.microsoft.com/office/drawing/2014/main" id="{3D60D9AD-E7C7-4448-83C6-6CECF9A575A8}"/>
                </a:ext>
              </a:extLst>
            </p:cNvPr>
            <p:cNvSpPr>
              <a:spLocks/>
            </p:cNvSpPr>
            <p:nvPr userDrawn="1"/>
          </p:nvSpPr>
          <p:spPr bwMode="auto">
            <a:xfrm>
              <a:off x="2117" y="4242"/>
              <a:ext cx="19" cy="21"/>
            </a:xfrm>
            <a:custGeom>
              <a:avLst/>
              <a:gdLst>
                <a:gd name="T0" fmla="*/ 0 w 19"/>
                <a:gd name="T1" fmla="*/ 0 h 21"/>
                <a:gd name="T2" fmla="*/ 3 w 19"/>
                <a:gd name="T3" fmla="*/ 21 h 21"/>
                <a:gd name="T4" fmla="*/ 19 w 19"/>
                <a:gd name="T5" fmla="*/ 3 h 21"/>
                <a:gd name="T6" fmla="*/ 0 w 19"/>
                <a:gd name="T7" fmla="*/ 0 h 21"/>
              </a:gdLst>
              <a:ahLst/>
              <a:cxnLst>
                <a:cxn ang="0">
                  <a:pos x="T0" y="T1"/>
                </a:cxn>
                <a:cxn ang="0">
                  <a:pos x="T2" y="T3"/>
                </a:cxn>
                <a:cxn ang="0">
                  <a:pos x="T4" y="T5"/>
                </a:cxn>
                <a:cxn ang="0">
                  <a:pos x="T6" y="T7"/>
                </a:cxn>
              </a:cxnLst>
              <a:rect l="0" t="0" r="r" b="b"/>
              <a:pathLst>
                <a:path w="19" h="21">
                  <a:moveTo>
                    <a:pt x="0" y="0"/>
                  </a:moveTo>
                  <a:lnTo>
                    <a:pt x="3" y="21"/>
                  </a:lnTo>
                  <a:lnTo>
                    <a:pt x="19"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03" name="Freeform 1488">
              <a:extLst>
                <a:ext uri="{FF2B5EF4-FFF2-40B4-BE49-F238E27FC236}">
                  <a16:creationId xmlns:a16="http://schemas.microsoft.com/office/drawing/2014/main" id="{D5511B13-9933-4501-A558-0C9353D932E2}"/>
                </a:ext>
              </a:extLst>
            </p:cNvPr>
            <p:cNvSpPr>
              <a:spLocks/>
            </p:cNvSpPr>
            <p:nvPr userDrawn="1"/>
          </p:nvSpPr>
          <p:spPr bwMode="auto">
            <a:xfrm>
              <a:off x="2120" y="4245"/>
              <a:ext cx="26" cy="18"/>
            </a:xfrm>
            <a:custGeom>
              <a:avLst/>
              <a:gdLst>
                <a:gd name="T0" fmla="*/ 16 w 26"/>
                <a:gd name="T1" fmla="*/ 0 h 18"/>
                <a:gd name="T2" fmla="*/ 0 w 26"/>
                <a:gd name="T3" fmla="*/ 18 h 18"/>
                <a:gd name="T4" fmla="*/ 26 w 26"/>
                <a:gd name="T5" fmla="*/ 11 h 18"/>
                <a:gd name="T6" fmla="*/ 21 w 26"/>
                <a:gd name="T7" fmla="*/ 1 h 18"/>
                <a:gd name="T8" fmla="*/ 16 w 26"/>
                <a:gd name="T9" fmla="*/ 0 h 18"/>
              </a:gdLst>
              <a:ahLst/>
              <a:cxnLst>
                <a:cxn ang="0">
                  <a:pos x="T0" y="T1"/>
                </a:cxn>
                <a:cxn ang="0">
                  <a:pos x="T2" y="T3"/>
                </a:cxn>
                <a:cxn ang="0">
                  <a:pos x="T4" y="T5"/>
                </a:cxn>
                <a:cxn ang="0">
                  <a:pos x="T6" y="T7"/>
                </a:cxn>
                <a:cxn ang="0">
                  <a:pos x="T8" y="T9"/>
                </a:cxn>
              </a:cxnLst>
              <a:rect l="0" t="0" r="r" b="b"/>
              <a:pathLst>
                <a:path w="26" h="18">
                  <a:moveTo>
                    <a:pt x="16" y="0"/>
                  </a:moveTo>
                  <a:lnTo>
                    <a:pt x="0" y="18"/>
                  </a:lnTo>
                  <a:lnTo>
                    <a:pt x="26" y="11"/>
                  </a:lnTo>
                  <a:lnTo>
                    <a:pt x="21" y="1"/>
                  </a:lnTo>
                  <a:lnTo>
                    <a:pt x="16" y="0"/>
                  </a:lnTo>
                  <a:close/>
                </a:path>
              </a:pathLst>
            </a:custGeom>
            <a:solidFill>
              <a:srgbClr val="498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04" name="Freeform 1489">
              <a:extLst>
                <a:ext uri="{FF2B5EF4-FFF2-40B4-BE49-F238E27FC236}">
                  <a16:creationId xmlns:a16="http://schemas.microsoft.com/office/drawing/2014/main" id="{133A5743-7BB0-43C7-A3C1-D35EB43DE258}"/>
                </a:ext>
              </a:extLst>
            </p:cNvPr>
            <p:cNvSpPr>
              <a:spLocks/>
            </p:cNvSpPr>
            <p:nvPr userDrawn="1"/>
          </p:nvSpPr>
          <p:spPr bwMode="auto">
            <a:xfrm>
              <a:off x="2120" y="4245"/>
              <a:ext cx="26" cy="18"/>
            </a:xfrm>
            <a:custGeom>
              <a:avLst/>
              <a:gdLst>
                <a:gd name="T0" fmla="*/ 16 w 26"/>
                <a:gd name="T1" fmla="*/ 0 h 18"/>
                <a:gd name="T2" fmla="*/ 0 w 26"/>
                <a:gd name="T3" fmla="*/ 18 h 18"/>
                <a:gd name="T4" fmla="*/ 26 w 26"/>
                <a:gd name="T5" fmla="*/ 11 h 18"/>
                <a:gd name="T6" fmla="*/ 21 w 26"/>
                <a:gd name="T7" fmla="*/ 1 h 18"/>
                <a:gd name="T8" fmla="*/ 16 w 26"/>
                <a:gd name="T9" fmla="*/ 0 h 18"/>
              </a:gdLst>
              <a:ahLst/>
              <a:cxnLst>
                <a:cxn ang="0">
                  <a:pos x="T0" y="T1"/>
                </a:cxn>
                <a:cxn ang="0">
                  <a:pos x="T2" y="T3"/>
                </a:cxn>
                <a:cxn ang="0">
                  <a:pos x="T4" y="T5"/>
                </a:cxn>
                <a:cxn ang="0">
                  <a:pos x="T6" y="T7"/>
                </a:cxn>
                <a:cxn ang="0">
                  <a:pos x="T8" y="T9"/>
                </a:cxn>
              </a:cxnLst>
              <a:rect l="0" t="0" r="r" b="b"/>
              <a:pathLst>
                <a:path w="26" h="18">
                  <a:moveTo>
                    <a:pt x="16" y="0"/>
                  </a:moveTo>
                  <a:lnTo>
                    <a:pt x="0" y="18"/>
                  </a:lnTo>
                  <a:lnTo>
                    <a:pt x="26" y="11"/>
                  </a:lnTo>
                  <a:lnTo>
                    <a:pt x="21" y="1"/>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05" name="Freeform 1490">
              <a:extLst>
                <a:ext uri="{FF2B5EF4-FFF2-40B4-BE49-F238E27FC236}">
                  <a16:creationId xmlns:a16="http://schemas.microsoft.com/office/drawing/2014/main" id="{B917137B-BCA5-4333-AC28-2EF8A500F182}"/>
                </a:ext>
              </a:extLst>
            </p:cNvPr>
            <p:cNvSpPr>
              <a:spLocks/>
            </p:cNvSpPr>
            <p:nvPr userDrawn="1"/>
          </p:nvSpPr>
          <p:spPr bwMode="auto">
            <a:xfrm>
              <a:off x="2120" y="4256"/>
              <a:ext cx="34" cy="18"/>
            </a:xfrm>
            <a:custGeom>
              <a:avLst/>
              <a:gdLst>
                <a:gd name="T0" fmla="*/ 26 w 34"/>
                <a:gd name="T1" fmla="*/ 0 h 18"/>
                <a:gd name="T2" fmla="*/ 0 w 34"/>
                <a:gd name="T3" fmla="*/ 7 h 18"/>
                <a:gd name="T4" fmla="*/ 34 w 34"/>
                <a:gd name="T5" fmla="*/ 18 h 18"/>
                <a:gd name="T6" fmla="*/ 26 w 34"/>
                <a:gd name="T7" fmla="*/ 0 h 18"/>
              </a:gdLst>
              <a:ahLst/>
              <a:cxnLst>
                <a:cxn ang="0">
                  <a:pos x="T0" y="T1"/>
                </a:cxn>
                <a:cxn ang="0">
                  <a:pos x="T2" y="T3"/>
                </a:cxn>
                <a:cxn ang="0">
                  <a:pos x="T4" y="T5"/>
                </a:cxn>
                <a:cxn ang="0">
                  <a:pos x="T6" y="T7"/>
                </a:cxn>
              </a:cxnLst>
              <a:rect l="0" t="0" r="r" b="b"/>
              <a:pathLst>
                <a:path w="34" h="18">
                  <a:moveTo>
                    <a:pt x="26" y="0"/>
                  </a:moveTo>
                  <a:lnTo>
                    <a:pt x="0" y="7"/>
                  </a:lnTo>
                  <a:lnTo>
                    <a:pt x="34" y="18"/>
                  </a:lnTo>
                  <a:lnTo>
                    <a:pt x="26" y="0"/>
                  </a:lnTo>
                  <a:close/>
                </a:path>
              </a:pathLst>
            </a:custGeom>
            <a:solidFill>
              <a:srgbClr val="5A9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06" name="Freeform 1491">
              <a:extLst>
                <a:ext uri="{FF2B5EF4-FFF2-40B4-BE49-F238E27FC236}">
                  <a16:creationId xmlns:a16="http://schemas.microsoft.com/office/drawing/2014/main" id="{45F42CBF-EDCE-434E-9AA1-DE505115EBCC}"/>
                </a:ext>
              </a:extLst>
            </p:cNvPr>
            <p:cNvSpPr>
              <a:spLocks/>
            </p:cNvSpPr>
            <p:nvPr userDrawn="1"/>
          </p:nvSpPr>
          <p:spPr bwMode="auto">
            <a:xfrm>
              <a:off x="2120" y="4256"/>
              <a:ext cx="34" cy="18"/>
            </a:xfrm>
            <a:custGeom>
              <a:avLst/>
              <a:gdLst>
                <a:gd name="T0" fmla="*/ 26 w 34"/>
                <a:gd name="T1" fmla="*/ 0 h 18"/>
                <a:gd name="T2" fmla="*/ 0 w 34"/>
                <a:gd name="T3" fmla="*/ 7 h 18"/>
                <a:gd name="T4" fmla="*/ 34 w 34"/>
                <a:gd name="T5" fmla="*/ 18 h 18"/>
                <a:gd name="T6" fmla="*/ 26 w 34"/>
                <a:gd name="T7" fmla="*/ 0 h 18"/>
              </a:gdLst>
              <a:ahLst/>
              <a:cxnLst>
                <a:cxn ang="0">
                  <a:pos x="T0" y="T1"/>
                </a:cxn>
                <a:cxn ang="0">
                  <a:pos x="T2" y="T3"/>
                </a:cxn>
                <a:cxn ang="0">
                  <a:pos x="T4" y="T5"/>
                </a:cxn>
                <a:cxn ang="0">
                  <a:pos x="T6" y="T7"/>
                </a:cxn>
              </a:cxnLst>
              <a:rect l="0" t="0" r="r" b="b"/>
              <a:pathLst>
                <a:path w="34" h="18">
                  <a:moveTo>
                    <a:pt x="26" y="0"/>
                  </a:moveTo>
                  <a:lnTo>
                    <a:pt x="0" y="7"/>
                  </a:lnTo>
                  <a:lnTo>
                    <a:pt x="34" y="18"/>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07" name="Freeform 1492">
              <a:extLst>
                <a:ext uri="{FF2B5EF4-FFF2-40B4-BE49-F238E27FC236}">
                  <a16:creationId xmlns:a16="http://schemas.microsoft.com/office/drawing/2014/main" id="{81071216-9F23-45EF-B174-49F8C781FA9A}"/>
                </a:ext>
              </a:extLst>
            </p:cNvPr>
            <p:cNvSpPr>
              <a:spLocks/>
            </p:cNvSpPr>
            <p:nvPr userDrawn="1"/>
          </p:nvSpPr>
          <p:spPr bwMode="auto">
            <a:xfrm>
              <a:off x="2120" y="4263"/>
              <a:ext cx="58" cy="69"/>
            </a:xfrm>
            <a:custGeom>
              <a:avLst/>
              <a:gdLst>
                <a:gd name="T0" fmla="*/ 0 w 58"/>
                <a:gd name="T1" fmla="*/ 0 h 69"/>
                <a:gd name="T2" fmla="*/ 15 w 58"/>
                <a:gd name="T3" fmla="*/ 69 h 69"/>
                <a:gd name="T4" fmla="*/ 58 w 58"/>
                <a:gd name="T5" fmla="*/ 69 h 69"/>
                <a:gd name="T6" fmla="*/ 34 w 58"/>
                <a:gd name="T7" fmla="*/ 11 h 69"/>
                <a:gd name="T8" fmla="*/ 0 w 58"/>
                <a:gd name="T9" fmla="*/ 0 h 69"/>
              </a:gdLst>
              <a:ahLst/>
              <a:cxnLst>
                <a:cxn ang="0">
                  <a:pos x="T0" y="T1"/>
                </a:cxn>
                <a:cxn ang="0">
                  <a:pos x="T2" y="T3"/>
                </a:cxn>
                <a:cxn ang="0">
                  <a:pos x="T4" y="T5"/>
                </a:cxn>
                <a:cxn ang="0">
                  <a:pos x="T6" y="T7"/>
                </a:cxn>
                <a:cxn ang="0">
                  <a:pos x="T8" y="T9"/>
                </a:cxn>
              </a:cxnLst>
              <a:rect l="0" t="0" r="r" b="b"/>
              <a:pathLst>
                <a:path w="58" h="69">
                  <a:moveTo>
                    <a:pt x="0" y="0"/>
                  </a:moveTo>
                  <a:lnTo>
                    <a:pt x="15" y="69"/>
                  </a:lnTo>
                  <a:lnTo>
                    <a:pt x="58" y="69"/>
                  </a:lnTo>
                  <a:lnTo>
                    <a:pt x="34" y="11"/>
                  </a:lnTo>
                  <a:lnTo>
                    <a:pt x="0" y="0"/>
                  </a:lnTo>
                  <a:close/>
                </a:path>
              </a:pathLst>
            </a:custGeom>
            <a:solidFill>
              <a:srgbClr val="589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08" name="Freeform 1493">
              <a:extLst>
                <a:ext uri="{FF2B5EF4-FFF2-40B4-BE49-F238E27FC236}">
                  <a16:creationId xmlns:a16="http://schemas.microsoft.com/office/drawing/2014/main" id="{31E8FCF8-3F22-4ED5-B8BD-EC9DC6BE7AC5}"/>
                </a:ext>
              </a:extLst>
            </p:cNvPr>
            <p:cNvSpPr>
              <a:spLocks/>
            </p:cNvSpPr>
            <p:nvPr userDrawn="1"/>
          </p:nvSpPr>
          <p:spPr bwMode="auto">
            <a:xfrm>
              <a:off x="2120" y="4263"/>
              <a:ext cx="58" cy="69"/>
            </a:xfrm>
            <a:custGeom>
              <a:avLst/>
              <a:gdLst>
                <a:gd name="T0" fmla="*/ 0 w 58"/>
                <a:gd name="T1" fmla="*/ 0 h 69"/>
                <a:gd name="T2" fmla="*/ 15 w 58"/>
                <a:gd name="T3" fmla="*/ 69 h 69"/>
                <a:gd name="T4" fmla="*/ 58 w 58"/>
                <a:gd name="T5" fmla="*/ 69 h 69"/>
                <a:gd name="T6" fmla="*/ 34 w 58"/>
                <a:gd name="T7" fmla="*/ 11 h 69"/>
                <a:gd name="T8" fmla="*/ 0 w 58"/>
                <a:gd name="T9" fmla="*/ 0 h 69"/>
              </a:gdLst>
              <a:ahLst/>
              <a:cxnLst>
                <a:cxn ang="0">
                  <a:pos x="T0" y="T1"/>
                </a:cxn>
                <a:cxn ang="0">
                  <a:pos x="T2" y="T3"/>
                </a:cxn>
                <a:cxn ang="0">
                  <a:pos x="T4" y="T5"/>
                </a:cxn>
                <a:cxn ang="0">
                  <a:pos x="T6" y="T7"/>
                </a:cxn>
                <a:cxn ang="0">
                  <a:pos x="T8" y="T9"/>
                </a:cxn>
              </a:cxnLst>
              <a:rect l="0" t="0" r="r" b="b"/>
              <a:pathLst>
                <a:path w="58" h="69">
                  <a:moveTo>
                    <a:pt x="0" y="0"/>
                  </a:moveTo>
                  <a:lnTo>
                    <a:pt x="15" y="69"/>
                  </a:lnTo>
                  <a:lnTo>
                    <a:pt x="58" y="69"/>
                  </a:lnTo>
                  <a:lnTo>
                    <a:pt x="34"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09" name="Freeform 1494">
              <a:extLst>
                <a:ext uri="{FF2B5EF4-FFF2-40B4-BE49-F238E27FC236}">
                  <a16:creationId xmlns:a16="http://schemas.microsoft.com/office/drawing/2014/main" id="{44315984-A313-43AA-9E70-362E12FD8CA4}"/>
                </a:ext>
              </a:extLst>
            </p:cNvPr>
            <p:cNvSpPr>
              <a:spLocks/>
            </p:cNvSpPr>
            <p:nvPr userDrawn="1"/>
          </p:nvSpPr>
          <p:spPr bwMode="auto">
            <a:xfrm>
              <a:off x="1892" y="4220"/>
              <a:ext cx="228" cy="112"/>
            </a:xfrm>
            <a:custGeom>
              <a:avLst/>
              <a:gdLst>
                <a:gd name="T0" fmla="*/ 51 w 228"/>
                <a:gd name="T1" fmla="*/ 0 h 112"/>
                <a:gd name="T2" fmla="*/ 0 w 228"/>
                <a:gd name="T3" fmla="*/ 112 h 112"/>
                <a:gd name="T4" fmla="*/ 139 w 228"/>
                <a:gd name="T5" fmla="*/ 112 h 112"/>
                <a:gd name="T6" fmla="*/ 228 w 228"/>
                <a:gd name="T7" fmla="*/ 43 h 112"/>
                <a:gd name="T8" fmla="*/ 172 w 228"/>
                <a:gd name="T9" fmla="*/ 15 h 112"/>
                <a:gd name="T10" fmla="*/ 51 w 228"/>
                <a:gd name="T11" fmla="*/ 0 h 112"/>
              </a:gdLst>
              <a:ahLst/>
              <a:cxnLst>
                <a:cxn ang="0">
                  <a:pos x="T0" y="T1"/>
                </a:cxn>
                <a:cxn ang="0">
                  <a:pos x="T2" y="T3"/>
                </a:cxn>
                <a:cxn ang="0">
                  <a:pos x="T4" y="T5"/>
                </a:cxn>
                <a:cxn ang="0">
                  <a:pos x="T6" y="T7"/>
                </a:cxn>
                <a:cxn ang="0">
                  <a:pos x="T8" y="T9"/>
                </a:cxn>
                <a:cxn ang="0">
                  <a:pos x="T10" y="T11"/>
                </a:cxn>
              </a:cxnLst>
              <a:rect l="0" t="0" r="r" b="b"/>
              <a:pathLst>
                <a:path w="228" h="112">
                  <a:moveTo>
                    <a:pt x="51" y="0"/>
                  </a:moveTo>
                  <a:lnTo>
                    <a:pt x="0" y="112"/>
                  </a:lnTo>
                  <a:lnTo>
                    <a:pt x="139" y="112"/>
                  </a:lnTo>
                  <a:lnTo>
                    <a:pt x="228" y="43"/>
                  </a:lnTo>
                  <a:lnTo>
                    <a:pt x="172" y="15"/>
                  </a:lnTo>
                  <a:lnTo>
                    <a:pt x="51" y="0"/>
                  </a:lnTo>
                  <a:close/>
                </a:path>
              </a:pathLst>
            </a:custGeom>
            <a:solidFill>
              <a:srgbClr val="508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10" name="Freeform 1495">
              <a:extLst>
                <a:ext uri="{FF2B5EF4-FFF2-40B4-BE49-F238E27FC236}">
                  <a16:creationId xmlns:a16="http://schemas.microsoft.com/office/drawing/2014/main" id="{FB4A5E26-F126-4CDE-BBD9-E7864A6ABDB8}"/>
                </a:ext>
              </a:extLst>
            </p:cNvPr>
            <p:cNvSpPr>
              <a:spLocks/>
            </p:cNvSpPr>
            <p:nvPr userDrawn="1"/>
          </p:nvSpPr>
          <p:spPr bwMode="auto">
            <a:xfrm>
              <a:off x="1892" y="4220"/>
              <a:ext cx="228" cy="112"/>
            </a:xfrm>
            <a:custGeom>
              <a:avLst/>
              <a:gdLst>
                <a:gd name="T0" fmla="*/ 51 w 228"/>
                <a:gd name="T1" fmla="*/ 0 h 112"/>
                <a:gd name="T2" fmla="*/ 0 w 228"/>
                <a:gd name="T3" fmla="*/ 112 h 112"/>
                <a:gd name="T4" fmla="*/ 139 w 228"/>
                <a:gd name="T5" fmla="*/ 112 h 112"/>
                <a:gd name="T6" fmla="*/ 228 w 228"/>
                <a:gd name="T7" fmla="*/ 43 h 112"/>
                <a:gd name="T8" fmla="*/ 172 w 228"/>
                <a:gd name="T9" fmla="*/ 15 h 112"/>
                <a:gd name="T10" fmla="*/ 51 w 228"/>
                <a:gd name="T11" fmla="*/ 0 h 112"/>
              </a:gdLst>
              <a:ahLst/>
              <a:cxnLst>
                <a:cxn ang="0">
                  <a:pos x="T0" y="T1"/>
                </a:cxn>
                <a:cxn ang="0">
                  <a:pos x="T2" y="T3"/>
                </a:cxn>
                <a:cxn ang="0">
                  <a:pos x="T4" y="T5"/>
                </a:cxn>
                <a:cxn ang="0">
                  <a:pos x="T6" y="T7"/>
                </a:cxn>
                <a:cxn ang="0">
                  <a:pos x="T8" y="T9"/>
                </a:cxn>
                <a:cxn ang="0">
                  <a:pos x="T10" y="T11"/>
                </a:cxn>
              </a:cxnLst>
              <a:rect l="0" t="0" r="r" b="b"/>
              <a:pathLst>
                <a:path w="228" h="112">
                  <a:moveTo>
                    <a:pt x="51" y="0"/>
                  </a:moveTo>
                  <a:lnTo>
                    <a:pt x="0" y="112"/>
                  </a:lnTo>
                  <a:lnTo>
                    <a:pt x="139" y="112"/>
                  </a:lnTo>
                  <a:lnTo>
                    <a:pt x="228" y="43"/>
                  </a:lnTo>
                  <a:lnTo>
                    <a:pt x="172" y="15"/>
                  </a:lnTo>
                  <a:lnTo>
                    <a:pt x="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11" name="Freeform 1496">
              <a:extLst>
                <a:ext uri="{FF2B5EF4-FFF2-40B4-BE49-F238E27FC236}">
                  <a16:creationId xmlns:a16="http://schemas.microsoft.com/office/drawing/2014/main" id="{B3734B25-6AC7-4F81-8260-1515E394342D}"/>
                </a:ext>
              </a:extLst>
            </p:cNvPr>
            <p:cNvSpPr>
              <a:spLocks/>
            </p:cNvSpPr>
            <p:nvPr userDrawn="1"/>
          </p:nvSpPr>
          <p:spPr bwMode="auto">
            <a:xfrm>
              <a:off x="2031" y="4263"/>
              <a:ext cx="104" cy="69"/>
            </a:xfrm>
            <a:custGeom>
              <a:avLst/>
              <a:gdLst>
                <a:gd name="T0" fmla="*/ 89 w 104"/>
                <a:gd name="T1" fmla="*/ 0 h 69"/>
                <a:gd name="T2" fmla="*/ 89 w 104"/>
                <a:gd name="T3" fmla="*/ 0 h 69"/>
                <a:gd name="T4" fmla="*/ 0 w 104"/>
                <a:gd name="T5" fmla="*/ 69 h 69"/>
                <a:gd name="T6" fmla="*/ 104 w 104"/>
                <a:gd name="T7" fmla="*/ 69 h 69"/>
                <a:gd name="T8" fmla="*/ 89 w 104"/>
                <a:gd name="T9" fmla="*/ 0 h 69"/>
              </a:gdLst>
              <a:ahLst/>
              <a:cxnLst>
                <a:cxn ang="0">
                  <a:pos x="T0" y="T1"/>
                </a:cxn>
                <a:cxn ang="0">
                  <a:pos x="T2" y="T3"/>
                </a:cxn>
                <a:cxn ang="0">
                  <a:pos x="T4" y="T5"/>
                </a:cxn>
                <a:cxn ang="0">
                  <a:pos x="T6" y="T7"/>
                </a:cxn>
                <a:cxn ang="0">
                  <a:pos x="T8" y="T9"/>
                </a:cxn>
              </a:cxnLst>
              <a:rect l="0" t="0" r="r" b="b"/>
              <a:pathLst>
                <a:path w="104" h="69">
                  <a:moveTo>
                    <a:pt x="89" y="0"/>
                  </a:moveTo>
                  <a:lnTo>
                    <a:pt x="89" y="0"/>
                  </a:lnTo>
                  <a:lnTo>
                    <a:pt x="0" y="69"/>
                  </a:lnTo>
                  <a:lnTo>
                    <a:pt x="104" y="69"/>
                  </a:lnTo>
                  <a:lnTo>
                    <a:pt x="89" y="0"/>
                  </a:lnTo>
                  <a:close/>
                </a:path>
              </a:pathLst>
            </a:custGeom>
            <a:solidFill>
              <a:srgbClr val="518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12" name="Freeform 1497">
              <a:extLst>
                <a:ext uri="{FF2B5EF4-FFF2-40B4-BE49-F238E27FC236}">
                  <a16:creationId xmlns:a16="http://schemas.microsoft.com/office/drawing/2014/main" id="{9C1C66A4-DEC7-46AB-A61E-BC0602BFEEE0}"/>
                </a:ext>
              </a:extLst>
            </p:cNvPr>
            <p:cNvSpPr>
              <a:spLocks/>
            </p:cNvSpPr>
            <p:nvPr userDrawn="1"/>
          </p:nvSpPr>
          <p:spPr bwMode="auto">
            <a:xfrm>
              <a:off x="2031" y="4263"/>
              <a:ext cx="104" cy="69"/>
            </a:xfrm>
            <a:custGeom>
              <a:avLst/>
              <a:gdLst>
                <a:gd name="T0" fmla="*/ 89 w 104"/>
                <a:gd name="T1" fmla="*/ 0 h 69"/>
                <a:gd name="T2" fmla="*/ 89 w 104"/>
                <a:gd name="T3" fmla="*/ 0 h 69"/>
                <a:gd name="T4" fmla="*/ 0 w 104"/>
                <a:gd name="T5" fmla="*/ 69 h 69"/>
                <a:gd name="T6" fmla="*/ 104 w 104"/>
                <a:gd name="T7" fmla="*/ 69 h 69"/>
                <a:gd name="T8" fmla="*/ 89 w 104"/>
                <a:gd name="T9" fmla="*/ 0 h 69"/>
              </a:gdLst>
              <a:ahLst/>
              <a:cxnLst>
                <a:cxn ang="0">
                  <a:pos x="T0" y="T1"/>
                </a:cxn>
                <a:cxn ang="0">
                  <a:pos x="T2" y="T3"/>
                </a:cxn>
                <a:cxn ang="0">
                  <a:pos x="T4" y="T5"/>
                </a:cxn>
                <a:cxn ang="0">
                  <a:pos x="T6" y="T7"/>
                </a:cxn>
                <a:cxn ang="0">
                  <a:pos x="T8" y="T9"/>
                </a:cxn>
              </a:cxnLst>
              <a:rect l="0" t="0" r="r" b="b"/>
              <a:pathLst>
                <a:path w="104" h="69">
                  <a:moveTo>
                    <a:pt x="89" y="0"/>
                  </a:moveTo>
                  <a:lnTo>
                    <a:pt x="89" y="0"/>
                  </a:lnTo>
                  <a:lnTo>
                    <a:pt x="0" y="69"/>
                  </a:lnTo>
                  <a:lnTo>
                    <a:pt x="104" y="69"/>
                  </a:lnTo>
                  <a:lnTo>
                    <a:pt x="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13" name="Freeform 1498">
              <a:extLst>
                <a:ext uri="{FF2B5EF4-FFF2-40B4-BE49-F238E27FC236}">
                  <a16:creationId xmlns:a16="http://schemas.microsoft.com/office/drawing/2014/main" id="{5879116F-08B6-4C7F-B40E-297DFECEFAD5}"/>
                </a:ext>
              </a:extLst>
            </p:cNvPr>
            <p:cNvSpPr>
              <a:spLocks/>
            </p:cNvSpPr>
            <p:nvPr userDrawn="1"/>
          </p:nvSpPr>
          <p:spPr bwMode="auto">
            <a:xfrm>
              <a:off x="2338" y="3955"/>
              <a:ext cx="40" cy="30"/>
            </a:xfrm>
            <a:custGeom>
              <a:avLst/>
              <a:gdLst>
                <a:gd name="T0" fmla="*/ 40 w 40"/>
                <a:gd name="T1" fmla="*/ 0 h 30"/>
                <a:gd name="T2" fmla="*/ 0 w 40"/>
                <a:gd name="T3" fmla="*/ 6 h 30"/>
                <a:gd name="T4" fmla="*/ 14 w 40"/>
                <a:gd name="T5" fmla="*/ 30 h 30"/>
                <a:gd name="T6" fmla="*/ 40 w 40"/>
                <a:gd name="T7" fmla="*/ 0 h 30"/>
              </a:gdLst>
              <a:ahLst/>
              <a:cxnLst>
                <a:cxn ang="0">
                  <a:pos x="T0" y="T1"/>
                </a:cxn>
                <a:cxn ang="0">
                  <a:pos x="T2" y="T3"/>
                </a:cxn>
                <a:cxn ang="0">
                  <a:pos x="T4" y="T5"/>
                </a:cxn>
                <a:cxn ang="0">
                  <a:pos x="T6" y="T7"/>
                </a:cxn>
              </a:cxnLst>
              <a:rect l="0" t="0" r="r" b="b"/>
              <a:pathLst>
                <a:path w="40" h="30">
                  <a:moveTo>
                    <a:pt x="40" y="0"/>
                  </a:moveTo>
                  <a:lnTo>
                    <a:pt x="0" y="6"/>
                  </a:lnTo>
                  <a:lnTo>
                    <a:pt x="14" y="30"/>
                  </a:lnTo>
                  <a:lnTo>
                    <a:pt x="40" y="0"/>
                  </a:lnTo>
                  <a:close/>
                </a:path>
              </a:pathLst>
            </a:custGeom>
            <a:solidFill>
              <a:srgbClr val="4586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14" name="Freeform 1499">
              <a:extLst>
                <a:ext uri="{FF2B5EF4-FFF2-40B4-BE49-F238E27FC236}">
                  <a16:creationId xmlns:a16="http://schemas.microsoft.com/office/drawing/2014/main" id="{16420B44-BEB8-4C31-A2BC-7AE993669174}"/>
                </a:ext>
              </a:extLst>
            </p:cNvPr>
            <p:cNvSpPr>
              <a:spLocks/>
            </p:cNvSpPr>
            <p:nvPr userDrawn="1"/>
          </p:nvSpPr>
          <p:spPr bwMode="auto">
            <a:xfrm>
              <a:off x="2338" y="3955"/>
              <a:ext cx="40" cy="30"/>
            </a:xfrm>
            <a:custGeom>
              <a:avLst/>
              <a:gdLst>
                <a:gd name="T0" fmla="*/ 40 w 40"/>
                <a:gd name="T1" fmla="*/ 0 h 30"/>
                <a:gd name="T2" fmla="*/ 0 w 40"/>
                <a:gd name="T3" fmla="*/ 6 h 30"/>
                <a:gd name="T4" fmla="*/ 14 w 40"/>
                <a:gd name="T5" fmla="*/ 30 h 30"/>
                <a:gd name="T6" fmla="*/ 40 w 40"/>
                <a:gd name="T7" fmla="*/ 0 h 30"/>
              </a:gdLst>
              <a:ahLst/>
              <a:cxnLst>
                <a:cxn ang="0">
                  <a:pos x="T0" y="T1"/>
                </a:cxn>
                <a:cxn ang="0">
                  <a:pos x="T2" y="T3"/>
                </a:cxn>
                <a:cxn ang="0">
                  <a:pos x="T4" y="T5"/>
                </a:cxn>
                <a:cxn ang="0">
                  <a:pos x="T6" y="T7"/>
                </a:cxn>
              </a:cxnLst>
              <a:rect l="0" t="0" r="r" b="b"/>
              <a:pathLst>
                <a:path w="40" h="30">
                  <a:moveTo>
                    <a:pt x="40" y="0"/>
                  </a:moveTo>
                  <a:lnTo>
                    <a:pt x="0" y="6"/>
                  </a:lnTo>
                  <a:lnTo>
                    <a:pt x="14" y="3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15" name="Freeform 1500">
              <a:extLst>
                <a:ext uri="{FF2B5EF4-FFF2-40B4-BE49-F238E27FC236}">
                  <a16:creationId xmlns:a16="http://schemas.microsoft.com/office/drawing/2014/main" id="{212609A3-1A20-43C0-907E-5A0E4F40FE1B}"/>
                </a:ext>
              </a:extLst>
            </p:cNvPr>
            <p:cNvSpPr>
              <a:spLocks/>
            </p:cNvSpPr>
            <p:nvPr userDrawn="1"/>
          </p:nvSpPr>
          <p:spPr bwMode="auto">
            <a:xfrm>
              <a:off x="2352" y="3942"/>
              <a:ext cx="108" cy="125"/>
            </a:xfrm>
            <a:custGeom>
              <a:avLst/>
              <a:gdLst>
                <a:gd name="T0" fmla="*/ 108 w 108"/>
                <a:gd name="T1" fmla="*/ 0 h 125"/>
                <a:gd name="T2" fmla="*/ 26 w 108"/>
                <a:gd name="T3" fmla="*/ 13 h 125"/>
                <a:gd name="T4" fmla="*/ 0 w 108"/>
                <a:gd name="T5" fmla="*/ 43 h 125"/>
                <a:gd name="T6" fmla="*/ 47 w 108"/>
                <a:gd name="T7" fmla="*/ 125 h 125"/>
                <a:gd name="T8" fmla="*/ 108 w 108"/>
                <a:gd name="T9" fmla="*/ 0 h 125"/>
              </a:gdLst>
              <a:ahLst/>
              <a:cxnLst>
                <a:cxn ang="0">
                  <a:pos x="T0" y="T1"/>
                </a:cxn>
                <a:cxn ang="0">
                  <a:pos x="T2" y="T3"/>
                </a:cxn>
                <a:cxn ang="0">
                  <a:pos x="T4" y="T5"/>
                </a:cxn>
                <a:cxn ang="0">
                  <a:pos x="T6" y="T7"/>
                </a:cxn>
                <a:cxn ang="0">
                  <a:pos x="T8" y="T9"/>
                </a:cxn>
              </a:cxnLst>
              <a:rect l="0" t="0" r="r" b="b"/>
              <a:pathLst>
                <a:path w="108" h="125">
                  <a:moveTo>
                    <a:pt x="108" y="0"/>
                  </a:moveTo>
                  <a:lnTo>
                    <a:pt x="26" y="13"/>
                  </a:lnTo>
                  <a:lnTo>
                    <a:pt x="0" y="43"/>
                  </a:lnTo>
                  <a:lnTo>
                    <a:pt x="47" y="125"/>
                  </a:lnTo>
                  <a:lnTo>
                    <a:pt x="108" y="0"/>
                  </a:lnTo>
                  <a:close/>
                </a:path>
              </a:pathLst>
            </a:custGeom>
            <a:solidFill>
              <a:srgbClr val="4586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16" name="Freeform 1501">
              <a:extLst>
                <a:ext uri="{FF2B5EF4-FFF2-40B4-BE49-F238E27FC236}">
                  <a16:creationId xmlns:a16="http://schemas.microsoft.com/office/drawing/2014/main" id="{F37232BC-E792-427F-A54E-D361FA35A573}"/>
                </a:ext>
              </a:extLst>
            </p:cNvPr>
            <p:cNvSpPr>
              <a:spLocks/>
            </p:cNvSpPr>
            <p:nvPr userDrawn="1"/>
          </p:nvSpPr>
          <p:spPr bwMode="auto">
            <a:xfrm>
              <a:off x="2352" y="3942"/>
              <a:ext cx="108" cy="125"/>
            </a:xfrm>
            <a:custGeom>
              <a:avLst/>
              <a:gdLst>
                <a:gd name="T0" fmla="*/ 108 w 108"/>
                <a:gd name="T1" fmla="*/ 0 h 125"/>
                <a:gd name="T2" fmla="*/ 26 w 108"/>
                <a:gd name="T3" fmla="*/ 13 h 125"/>
                <a:gd name="T4" fmla="*/ 0 w 108"/>
                <a:gd name="T5" fmla="*/ 43 h 125"/>
                <a:gd name="T6" fmla="*/ 47 w 108"/>
                <a:gd name="T7" fmla="*/ 125 h 125"/>
                <a:gd name="T8" fmla="*/ 108 w 108"/>
                <a:gd name="T9" fmla="*/ 0 h 125"/>
              </a:gdLst>
              <a:ahLst/>
              <a:cxnLst>
                <a:cxn ang="0">
                  <a:pos x="T0" y="T1"/>
                </a:cxn>
                <a:cxn ang="0">
                  <a:pos x="T2" y="T3"/>
                </a:cxn>
                <a:cxn ang="0">
                  <a:pos x="T4" y="T5"/>
                </a:cxn>
                <a:cxn ang="0">
                  <a:pos x="T6" y="T7"/>
                </a:cxn>
                <a:cxn ang="0">
                  <a:pos x="T8" y="T9"/>
                </a:cxn>
              </a:cxnLst>
              <a:rect l="0" t="0" r="r" b="b"/>
              <a:pathLst>
                <a:path w="108" h="125">
                  <a:moveTo>
                    <a:pt x="108" y="0"/>
                  </a:moveTo>
                  <a:lnTo>
                    <a:pt x="26" y="13"/>
                  </a:lnTo>
                  <a:lnTo>
                    <a:pt x="0" y="43"/>
                  </a:lnTo>
                  <a:lnTo>
                    <a:pt x="47" y="125"/>
                  </a:lnTo>
                  <a:lnTo>
                    <a:pt x="1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17" name="Freeform 1502">
              <a:extLst>
                <a:ext uri="{FF2B5EF4-FFF2-40B4-BE49-F238E27FC236}">
                  <a16:creationId xmlns:a16="http://schemas.microsoft.com/office/drawing/2014/main" id="{87607D59-17BB-4414-9FA2-1EC9770A0373}"/>
                </a:ext>
              </a:extLst>
            </p:cNvPr>
            <p:cNvSpPr>
              <a:spLocks/>
            </p:cNvSpPr>
            <p:nvPr userDrawn="1"/>
          </p:nvSpPr>
          <p:spPr bwMode="auto">
            <a:xfrm>
              <a:off x="2040" y="4001"/>
              <a:ext cx="64" cy="155"/>
            </a:xfrm>
            <a:custGeom>
              <a:avLst/>
              <a:gdLst>
                <a:gd name="T0" fmla="*/ 39 w 64"/>
                <a:gd name="T1" fmla="*/ 0 h 155"/>
                <a:gd name="T2" fmla="*/ 0 w 64"/>
                <a:gd name="T3" fmla="*/ 6 h 155"/>
                <a:gd name="T4" fmla="*/ 64 w 64"/>
                <a:gd name="T5" fmla="*/ 155 h 155"/>
                <a:gd name="T6" fmla="*/ 39 w 64"/>
                <a:gd name="T7" fmla="*/ 0 h 155"/>
              </a:gdLst>
              <a:ahLst/>
              <a:cxnLst>
                <a:cxn ang="0">
                  <a:pos x="T0" y="T1"/>
                </a:cxn>
                <a:cxn ang="0">
                  <a:pos x="T2" y="T3"/>
                </a:cxn>
                <a:cxn ang="0">
                  <a:pos x="T4" y="T5"/>
                </a:cxn>
                <a:cxn ang="0">
                  <a:pos x="T6" y="T7"/>
                </a:cxn>
              </a:cxnLst>
              <a:rect l="0" t="0" r="r" b="b"/>
              <a:pathLst>
                <a:path w="64" h="155">
                  <a:moveTo>
                    <a:pt x="39" y="0"/>
                  </a:moveTo>
                  <a:lnTo>
                    <a:pt x="0" y="6"/>
                  </a:lnTo>
                  <a:lnTo>
                    <a:pt x="64" y="155"/>
                  </a:lnTo>
                  <a:lnTo>
                    <a:pt x="39" y="0"/>
                  </a:lnTo>
                  <a:close/>
                </a:path>
              </a:pathLst>
            </a:custGeom>
            <a:solidFill>
              <a:srgbClr val="4C8F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18" name="Freeform 1503">
              <a:extLst>
                <a:ext uri="{FF2B5EF4-FFF2-40B4-BE49-F238E27FC236}">
                  <a16:creationId xmlns:a16="http://schemas.microsoft.com/office/drawing/2014/main" id="{C3B34A1B-64F4-4348-B89D-10614A8FD534}"/>
                </a:ext>
              </a:extLst>
            </p:cNvPr>
            <p:cNvSpPr>
              <a:spLocks/>
            </p:cNvSpPr>
            <p:nvPr userDrawn="1"/>
          </p:nvSpPr>
          <p:spPr bwMode="auto">
            <a:xfrm>
              <a:off x="2040" y="4001"/>
              <a:ext cx="64" cy="155"/>
            </a:xfrm>
            <a:custGeom>
              <a:avLst/>
              <a:gdLst>
                <a:gd name="T0" fmla="*/ 39 w 64"/>
                <a:gd name="T1" fmla="*/ 0 h 155"/>
                <a:gd name="T2" fmla="*/ 0 w 64"/>
                <a:gd name="T3" fmla="*/ 6 h 155"/>
                <a:gd name="T4" fmla="*/ 64 w 64"/>
                <a:gd name="T5" fmla="*/ 155 h 155"/>
                <a:gd name="T6" fmla="*/ 39 w 64"/>
                <a:gd name="T7" fmla="*/ 0 h 155"/>
              </a:gdLst>
              <a:ahLst/>
              <a:cxnLst>
                <a:cxn ang="0">
                  <a:pos x="T0" y="T1"/>
                </a:cxn>
                <a:cxn ang="0">
                  <a:pos x="T2" y="T3"/>
                </a:cxn>
                <a:cxn ang="0">
                  <a:pos x="T4" y="T5"/>
                </a:cxn>
                <a:cxn ang="0">
                  <a:pos x="T6" y="T7"/>
                </a:cxn>
              </a:cxnLst>
              <a:rect l="0" t="0" r="r" b="b"/>
              <a:pathLst>
                <a:path w="64" h="155">
                  <a:moveTo>
                    <a:pt x="39" y="0"/>
                  </a:moveTo>
                  <a:lnTo>
                    <a:pt x="0" y="6"/>
                  </a:lnTo>
                  <a:lnTo>
                    <a:pt x="64" y="155"/>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19" name="Freeform 1504">
              <a:extLst>
                <a:ext uri="{FF2B5EF4-FFF2-40B4-BE49-F238E27FC236}">
                  <a16:creationId xmlns:a16="http://schemas.microsoft.com/office/drawing/2014/main" id="{42B474FB-51C9-4DF2-92E6-55D05277CD66}"/>
                </a:ext>
              </a:extLst>
            </p:cNvPr>
            <p:cNvSpPr>
              <a:spLocks/>
            </p:cNvSpPr>
            <p:nvPr userDrawn="1"/>
          </p:nvSpPr>
          <p:spPr bwMode="auto">
            <a:xfrm>
              <a:off x="2079" y="3961"/>
              <a:ext cx="273" cy="279"/>
            </a:xfrm>
            <a:custGeom>
              <a:avLst/>
              <a:gdLst>
                <a:gd name="T0" fmla="*/ 259 w 273"/>
                <a:gd name="T1" fmla="*/ 0 h 279"/>
                <a:gd name="T2" fmla="*/ 0 w 273"/>
                <a:gd name="T3" fmla="*/ 40 h 279"/>
                <a:gd name="T4" fmla="*/ 25 w 273"/>
                <a:gd name="T5" fmla="*/ 195 h 279"/>
                <a:gd name="T6" fmla="*/ 60 w 273"/>
                <a:gd name="T7" fmla="*/ 279 h 279"/>
                <a:gd name="T8" fmla="*/ 273 w 273"/>
                <a:gd name="T9" fmla="*/ 24 h 279"/>
                <a:gd name="T10" fmla="*/ 259 w 273"/>
                <a:gd name="T11" fmla="*/ 0 h 279"/>
              </a:gdLst>
              <a:ahLst/>
              <a:cxnLst>
                <a:cxn ang="0">
                  <a:pos x="T0" y="T1"/>
                </a:cxn>
                <a:cxn ang="0">
                  <a:pos x="T2" y="T3"/>
                </a:cxn>
                <a:cxn ang="0">
                  <a:pos x="T4" y="T5"/>
                </a:cxn>
                <a:cxn ang="0">
                  <a:pos x="T6" y="T7"/>
                </a:cxn>
                <a:cxn ang="0">
                  <a:pos x="T8" y="T9"/>
                </a:cxn>
                <a:cxn ang="0">
                  <a:pos x="T10" y="T11"/>
                </a:cxn>
              </a:cxnLst>
              <a:rect l="0" t="0" r="r" b="b"/>
              <a:pathLst>
                <a:path w="273" h="279">
                  <a:moveTo>
                    <a:pt x="259" y="0"/>
                  </a:moveTo>
                  <a:lnTo>
                    <a:pt x="0" y="40"/>
                  </a:lnTo>
                  <a:lnTo>
                    <a:pt x="25" y="195"/>
                  </a:lnTo>
                  <a:lnTo>
                    <a:pt x="60" y="279"/>
                  </a:lnTo>
                  <a:lnTo>
                    <a:pt x="273" y="24"/>
                  </a:lnTo>
                  <a:lnTo>
                    <a:pt x="259" y="0"/>
                  </a:lnTo>
                  <a:close/>
                </a:path>
              </a:pathLst>
            </a:custGeom>
            <a:solidFill>
              <a:srgbClr val="5492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20" name="Freeform 1505">
              <a:extLst>
                <a:ext uri="{FF2B5EF4-FFF2-40B4-BE49-F238E27FC236}">
                  <a16:creationId xmlns:a16="http://schemas.microsoft.com/office/drawing/2014/main" id="{CE14BEC6-1E05-4A23-AB25-EB6208C66C77}"/>
                </a:ext>
              </a:extLst>
            </p:cNvPr>
            <p:cNvSpPr>
              <a:spLocks/>
            </p:cNvSpPr>
            <p:nvPr userDrawn="1"/>
          </p:nvSpPr>
          <p:spPr bwMode="auto">
            <a:xfrm>
              <a:off x="2079" y="3961"/>
              <a:ext cx="273" cy="279"/>
            </a:xfrm>
            <a:custGeom>
              <a:avLst/>
              <a:gdLst>
                <a:gd name="T0" fmla="*/ 259 w 273"/>
                <a:gd name="T1" fmla="*/ 0 h 279"/>
                <a:gd name="T2" fmla="*/ 0 w 273"/>
                <a:gd name="T3" fmla="*/ 40 h 279"/>
                <a:gd name="T4" fmla="*/ 25 w 273"/>
                <a:gd name="T5" fmla="*/ 195 h 279"/>
                <a:gd name="T6" fmla="*/ 60 w 273"/>
                <a:gd name="T7" fmla="*/ 279 h 279"/>
                <a:gd name="T8" fmla="*/ 273 w 273"/>
                <a:gd name="T9" fmla="*/ 24 h 279"/>
                <a:gd name="T10" fmla="*/ 259 w 273"/>
                <a:gd name="T11" fmla="*/ 0 h 279"/>
              </a:gdLst>
              <a:ahLst/>
              <a:cxnLst>
                <a:cxn ang="0">
                  <a:pos x="T0" y="T1"/>
                </a:cxn>
                <a:cxn ang="0">
                  <a:pos x="T2" y="T3"/>
                </a:cxn>
                <a:cxn ang="0">
                  <a:pos x="T4" y="T5"/>
                </a:cxn>
                <a:cxn ang="0">
                  <a:pos x="T6" y="T7"/>
                </a:cxn>
                <a:cxn ang="0">
                  <a:pos x="T8" y="T9"/>
                </a:cxn>
                <a:cxn ang="0">
                  <a:pos x="T10" y="T11"/>
                </a:cxn>
              </a:cxnLst>
              <a:rect l="0" t="0" r="r" b="b"/>
              <a:pathLst>
                <a:path w="273" h="279">
                  <a:moveTo>
                    <a:pt x="259" y="0"/>
                  </a:moveTo>
                  <a:lnTo>
                    <a:pt x="0" y="40"/>
                  </a:lnTo>
                  <a:lnTo>
                    <a:pt x="25" y="195"/>
                  </a:lnTo>
                  <a:lnTo>
                    <a:pt x="60" y="279"/>
                  </a:lnTo>
                  <a:lnTo>
                    <a:pt x="273" y="24"/>
                  </a:lnTo>
                  <a:lnTo>
                    <a:pt x="2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21" name="Freeform 1506">
              <a:extLst>
                <a:ext uri="{FF2B5EF4-FFF2-40B4-BE49-F238E27FC236}">
                  <a16:creationId xmlns:a16="http://schemas.microsoft.com/office/drawing/2014/main" id="{204AFF72-F9F2-4001-9C1A-AA4CD6C7D088}"/>
                </a:ext>
              </a:extLst>
            </p:cNvPr>
            <p:cNvSpPr>
              <a:spLocks/>
            </p:cNvSpPr>
            <p:nvPr userDrawn="1"/>
          </p:nvSpPr>
          <p:spPr bwMode="auto">
            <a:xfrm>
              <a:off x="2139" y="3985"/>
              <a:ext cx="260" cy="264"/>
            </a:xfrm>
            <a:custGeom>
              <a:avLst/>
              <a:gdLst>
                <a:gd name="T0" fmla="*/ 213 w 260"/>
                <a:gd name="T1" fmla="*/ 0 h 264"/>
                <a:gd name="T2" fmla="*/ 0 w 260"/>
                <a:gd name="T3" fmla="*/ 255 h 264"/>
                <a:gd name="T4" fmla="*/ 2 w 260"/>
                <a:gd name="T5" fmla="*/ 261 h 264"/>
                <a:gd name="T6" fmla="*/ 32 w 260"/>
                <a:gd name="T7" fmla="*/ 264 h 264"/>
                <a:gd name="T8" fmla="*/ 192 w 260"/>
                <a:gd name="T9" fmla="*/ 221 h 264"/>
                <a:gd name="T10" fmla="*/ 260 w 260"/>
                <a:gd name="T11" fmla="*/ 82 h 264"/>
                <a:gd name="T12" fmla="*/ 213 w 260"/>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0" h="264">
                  <a:moveTo>
                    <a:pt x="213" y="0"/>
                  </a:moveTo>
                  <a:lnTo>
                    <a:pt x="0" y="255"/>
                  </a:lnTo>
                  <a:lnTo>
                    <a:pt x="2" y="261"/>
                  </a:lnTo>
                  <a:lnTo>
                    <a:pt x="32" y="264"/>
                  </a:lnTo>
                  <a:lnTo>
                    <a:pt x="192" y="221"/>
                  </a:lnTo>
                  <a:lnTo>
                    <a:pt x="260" y="82"/>
                  </a:lnTo>
                  <a:lnTo>
                    <a:pt x="213" y="0"/>
                  </a:lnTo>
                  <a:close/>
                </a:path>
              </a:pathLst>
            </a:custGeom>
            <a:solidFill>
              <a:srgbClr val="529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22" name="Freeform 1507">
              <a:extLst>
                <a:ext uri="{FF2B5EF4-FFF2-40B4-BE49-F238E27FC236}">
                  <a16:creationId xmlns:a16="http://schemas.microsoft.com/office/drawing/2014/main" id="{300DDE1C-00A4-499E-BC6A-D1D8A695517E}"/>
                </a:ext>
              </a:extLst>
            </p:cNvPr>
            <p:cNvSpPr>
              <a:spLocks/>
            </p:cNvSpPr>
            <p:nvPr userDrawn="1"/>
          </p:nvSpPr>
          <p:spPr bwMode="auto">
            <a:xfrm>
              <a:off x="2139" y="3985"/>
              <a:ext cx="260" cy="264"/>
            </a:xfrm>
            <a:custGeom>
              <a:avLst/>
              <a:gdLst>
                <a:gd name="T0" fmla="*/ 213 w 260"/>
                <a:gd name="T1" fmla="*/ 0 h 264"/>
                <a:gd name="T2" fmla="*/ 0 w 260"/>
                <a:gd name="T3" fmla="*/ 255 h 264"/>
                <a:gd name="T4" fmla="*/ 2 w 260"/>
                <a:gd name="T5" fmla="*/ 261 h 264"/>
                <a:gd name="T6" fmla="*/ 32 w 260"/>
                <a:gd name="T7" fmla="*/ 264 h 264"/>
                <a:gd name="T8" fmla="*/ 192 w 260"/>
                <a:gd name="T9" fmla="*/ 221 h 264"/>
                <a:gd name="T10" fmla="*/ 260 w 260"/>
                <a:gd name="T11" fmla="*/ 82 h 264"/>
                <a:gd name="T12" fmla="*/ 213 w 260"/>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0" h="264">
                  <a:moveTo>
                    <a:pt x="213" y="0"/>
                  </a:moveTo>
                  <a:lnTo>
                    <a:pt x="0" y="255"/>
                  </a:lnTo>
                  <a:lnTo>
                    <a:pt x="2" y="261"/>
                  </a:lnTo>
                  <a:lnTo>
                    <a:pt x="32" y="264"/>
                  </a:lnTo>
                  <a:lnTo>
                    <a:pt x="192" y="221"/>
                  </a:lnTo>
                  <a:lnTo>
                    <a:pt x="260" y="82"/>
                  </a:lnTo>
                  <a:lnTo>
                    <a:pt x="2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23" name="Freeform 1508">
              <a:extLst>
                <a:ext uri="{FF2B5EF4-FFF2-40B4-BE49-F238E27FC236}">
                  <a16:creationId xmlns:a16="http://schemas.microsoft.com/office/drawing/2014/main" id="{D5E7B370-AB4B-4DF2-8DBA-C8534118497A}"/>
                </a:ext>
              </a:extLst>
            </p:cNvPr>
            <p:cNvSpPr>
              <a:spLocks/>
            </p:cNvSpPr>
            <p:nvPr userDrawn="1"/>
          </p:nvSpPr>
          <p:spPr bwMode="auto">
            <a:xfrm>
              <a:off x="2171" y="4206"/>
              <a:ext cx="160" cy="60"/>
            </a:xfrm>
            <a:custGeom>
              <a:avLst/>
              <a:gdLst>
                <a:gd name="T0" fmla="*/ 160 w 160"/>
                <a:gd name="T1" fmla="*/ 0 h 60"/>
                <a:gd name="T2" fmla="*/ 0 w 160"/>
                <a:gd name="T3" fmla="*/ 43 h 60"/>
                <a:gd name="T4" fmla="*/ 131 w 160"/>
                <a:gd name="T5" fmla="*/ 60 h 60"/>
                <a:gd name="T6" fmla="*/ 160 w 160"/>
                <a:gd name="T7" fmla="*/ 0 h 60"/>
              </a:gdLst>
              <a:ahLst/>
              <a:cxnLst>
                <a:cxn ang="0">
                  <a:pos x="T0" y="T1"/>
                </a:cxn>
                <a:cxn ang="0">
                  <a:pos x="T2" y="T3"/>
                </a:cxn>
                <a:cxn ang="0">
                  <a:pos x="T4" y="T5"/>
                </a:cxn>
                <a:cxn ang="0">
                  <a:pos x="T6" y="T7"/>
                </a:cxn>
              </a:cxnLst>
              <a:rect l="0" t="0" r="r" b="b"/>
              <a:pathLst>
                <a:path w="160" h="60">
                  <a:moveTo>
                    <a:pt x="160" y="0"/>
                  </a:moveTo>
                  <a:lnTo>
                    <a:pt x="0" y="43"/>
                  </a:lnTo>
                  <a:lnTo>
                    <a:pt x="131" y="60"/>
                  </a:lnTo>
                  <a:lnTo>
                    <a:pt x="160" y="0"/>
                  </a:lnTo>
                  <a:close/>
                </a:path>
              </a:pathLst>
            </a:custGeom>
            <a:solidFill>
              <a:srgbClr val="69A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24" name="Freeform 1509">
              <a:extLst>
                <a:ext uri="{FF2B5EF4-FFF2-40B4-BE49-F238E27FC236}">
                  <a16:creationId xmlns:a16="http://schemas.microsoft.com/office/drawing/2014/main" id="{4DDE6DD7-FA0A-4228-A002-0F7EAF7169F1}"/>
                </a:ext>
              </a:extLst>
            </p:cNvPr>
            <p:cNvSpPr>
              <a:spLocks/>
            </p:cNvSpPr>
            <p:nvPr userDrawn="1"/>
          </p:nvSpPr>
          <p:spPr bwMode="auto">
            <a:xfrm>
              <a:off x="2171" y="4206"/>
              <a:ext cx="160" cy="60"/>
            </a:xfrm>
            <a:custGeom>
              <a:avLst/>
              <a:gdLst>
                <a:gd name="T0" fmla="*/ 160 w 160"/>
                <a:gd name="T1" fmla="*/ 0 h 60"/>
                <a:gd name="T2" fmla="*/ 0 w 160"/>
                <a:gd name="T3" fmla="*/ 43 h 60"/>
                <a:gd name="T4" fmla="*/ 131 w 160"/>
                <a:gd name="T5" fmla="*/ 60 h 60"/>
                <a:gd name="T6" fmla="*/ 160 w 160"/>
                <a:gd name="T7" fmla="*/ 0 h 60"/>
              </a:gdLst>
              <a:ahLst/>
              <a:cxnLst>
                <a:cxn ang="0">
                  <a:pos x="T0" y="T1"/>
                </a:cxn>
                <a:cxn ang="0">
                  <a:pos x="T2" y="T3"/>
                </a:cxn>
                <a:cxn ang="0">
                  <a:pos x="T4" y="T5"/>
                </a:cxn>
                <a:cxn ang="0">
                  <a:pos x="T6" y="T7"/>
                </a:cxn>
              </a:cxnLst>
              <a:rect l="0" t="0" r="r" b="b"/>
              <a:pathLst>
                <a:path w="160" h="60">
                  <a:moveTo>
                    <a:pt x="160" y="0"/>
                  </a:moveTo>
                  <a:lnTo>
                    <a:pt x="0" y="43"/>
                  </a:lnTo>
                  <a:lnTo>
                    <a:pt x="131" y="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25" name="Freeform 1510">
              <a:extLst>
                <a:ext uri="{FF2B5EF4-FFF2-40B4-BE49-F238E27FC236}">
                  <a16:creationId xmlns:a16="http://schemas.microsoft.com/office/drawing/2014/main" id="{5EC9CFCA-A3D1-469F-85B5-1BCE6C02B085}"/>
                </a:ext>
              </a:extLst>
            </p:cNvPr>
            <p:cNvSpPr>
              <a:spLocks/>
            </p:cNvSpPr>
            <p:nvPr userDrawn="1"/>
          </p:nvSpPr>
          <p:spPr bwMode="auto">
            <a:xfrm>
              <a:off x="2141" y="4246"/>
              <a:ext cx="30" cy="10"/>
            </a:xfrm>
            <a:custGeom>
              <a:avLst/>
              <a:gdLst>
                <a:gd name="T0" fmla="*/ 0 w 30"/>
                <a:gd name="T1" fmla="*/ 0 h 10"/>
                <a:gd name="T2" fmla="*/ 5 w 30"/>
                <a:gd name="T3" fmla="*/ 10 h 10"/>
                <a:gd name="T4" fmla="*/ 30 w 30"/>
                <a:gd name="T5" fmla="*/ 3 h 10"/>
                <a:gd name="T6" fmla="*/ 0 w 30"/>
                <a:gd name="T7" fmla="*/ 0 h 10"/>
              </a:gdLst>
              <a:ahLst/>
              <a:cxnLst>
                <a:cxn ang="0">
                  <a:pos x="T0" y="T1"/>
                </a:cxn>
                <a:cxn ang="0">
                  <a:pos x="T2" y="T3"/>
                </a:cxn>
                <a:cxn ang="0">
                  <a:pos x="T4" y="T5"/>
                </a:cxn>
                <a:cxn ang="0">
                  <a:pos x="T6" y="T7"/>
                </a:cxn>
              </a:cxnLst>
              <a:rect l="0" t="0" r="r" b="b"/>
              <a:pathLst>
                <a:path w="30" h="10">
                  <a:moveTo>
                    <a:pt x="0" y="0"/>
                  </a:moveTo>
                  <a:lnTo>
                    <a:pt x="5" y="10"/>
                  </a:lnTo>
                  <a:lnTo>
                    <a:pt x="30" y="3"/>
                  </a:lnTo>
                  <a:lnTo>
                    <a:pt x="0" y="0"/>
                  </a:lnTo>
                  <a:close/>
                </a:path>
              </a:pathLst>
            </a:custGeom>
            <a:solidFill>
              <a:srgbClr val="4B8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26" name="Freeform 1511">
              <a:extLst>
                <a:ext uri="{FF2B5EF4-FFF2-40B4-BE49-F238E27FC236}">
                  <a16:creationId xmlns:a16="http://schemas.microsoft.com/office/drawing/2014/main" id="{C25FFAD1-BF36-48E1-B2DC-D1AE5C1A9FD8}"/>
                </a:ext>
              </a:extLst>
            </p:cNvPr>
            <p:cNvSpPr>
              <a:spLocks/>
            </p:cNvSpPr>
            <p:nvPr userDrawn="1"/>
          </p:nvSpPr>
          <p:spPr bwMode="auto">
            <a:xfrm>
              <a:off x="2141" y="4246"/>
              <a:ext cx="30" cy="10"/>
            </a:xfrm>
            <a:custGeom>
              <a:avLst/>
              <a:gdLst>
                <a:gd name="T0" fmla="*/ 0 w 30"/>
                <a:gd name="T1" fmla="*/ 0 h 10"/>
                <a:gd name="T2" fmla="*/ 5 w 30"/>
                <a:gd name="T3" fmla="*/ 10 h 10"/>
                <a:gd name="T4" fmla="*/ 30 w 30"/>
                <a:gd name="T5" fmla="*/ 3 h 10"/>
                <a:gd name="T6" fmla="*/ 0 w 30"/>
                <a:gd name="T7" fmla="*/ 0 h 10"/>
              </a:gdLst>
              <a:ahLst/>
              <a:cxnLst>
                <a:cxn ang="0">
                  <a:pos x="T0" y="T1"/>
                </a:cxn>
                <a:cxn ang="0">
                  <a:pos x="T2" y="T3"/>
                </a:cxn>
                <a:cxn ang="0">
                  <a:pos x="T4" y="T5"/>
                </a:cxn>
                <a:cxn ang="0">
                  <a:pos x="T6" y="T7"/>
                </a:cxn>
              </a:cxnLst>
              <a:rect l="0" t="0" r="r" b="b"/>
              <a:pathLst>
                <a:path w="30" h="10">
                  <a:moveTo>
                    <a:pt x="0" y="0"/>
                  </a:moveTo>
                  <a:lnTo>
                    <a:pt x="5" y="10"/>
                  </a:lnTo>
                  <a:lnTo>
                    <a:pt x="3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879" name="Freeform 1513">
            <a:extLst>
              <a:ext uri="{FF2B5EF4-FFF2-40B4-BE49-F238E27FC236}">
                <a16:creationId xmlns:a16="http://schemas.microsoft.com/office/drawing/2014/main" id="{DA1E591D-CEC0-497F-BBDE-7DCA738555AE}"/>
              </a:ext>
            </a:extLst>
          </p:cNvPr>
          <p:cNvSpPr>
            <a:spLocks/>
          </p:cNvSpPr>
          <p:nvPr userDrawn="1"/>
        </p:nvSpPr>
        <p:spPr bwMode="auto">
          <a:xfrm>
            <a:off x="3406775" y="6745288"/>
            <a:ext cx="247650" cy="106363"/>
          </a:xfrm>
          <a:custGeom>
            <a:avLst/>
            <a:gdLst>
              <a:gd name="T0" fmla="*/ 25 w 156"/>
              <a:gd name="T1" fmla="*/ 0 h 67"/>
              <a:gd name="T2" fmla="*/ 0 w 156"/>
              <a:gd name="T3" fmla="*/ 7 h 67"/>
              <a:gd name="T4" fmla="*/ 8 w 156"/>
              <a:gd name="T5" fmla="*/ 25 h 67"/>
              <a:gd name="T6" fmla="*/ 133 w 156"/>
              <a:gd name="T7" fmla="*/ 67 h 67"/>
              <a:gd name="T8" fmla="*/ 156 w 156"/>
              <a:gd name="T9" fmla="*/ 17 h 67"/>
              <a:gd name="T10" fmla="*/ 25 w 156"/>
              <a:gd name="T11" fmla="*/ 0 h 67"/>
            </a:gdLst>
            <a:ahLst/>
            <a:cxnLst>
              <a:cxn ang="0">
                <a:pos x="T0" y="T1"/>
              </a:cxn>
              <a:cxn ang="0">
                <a:pos x="T2" y="T3"/>
              </a:cxn>
              <a:cxn ang="0">
                <a:pos x="T4" y="T5"/>
              </a:cxn>
              <a:cxn ang="0">
                <a:pos x="T6" y="T7"/>
              </a:cxn>
              <a:cxn ang="0">
                <a:pos x="T8" y="T9"/>
              </a:cxn>
              <a:cxn ang="0">
                <a:pos x="T10" y="T11"/>
              </a:cxn>
            </a:cxnLst>
            <a:rect l="0" t="0" r="r" b="b"/>
            <a:pathLst>
              <a:path w="156" h="67">
                <a:moveTo>
                  <a:pt x="25" y="0"/>
                </a:moveTo>
                <a:lnTo>
                  <a:pt x="0" y="7"/>
                </a:lnTo>
                <a:lnTo>
                  <a:pt x="8" y="25"/>
                </a:lnTo>
                <a:lnTo>
                  <a:pt x="133" y="67"/>
                </a:lnTo>
                <a:lnTo>
                  <a:pt x="156" y="17"/>
                </a:lnTo>
                <a:lnTo>
                  <a:pt x="25" y="0"/>
                </a:lnTo>
                <a:close/>
              </a:path>
            </a:pathLst>
          </a:custGeom>
          <a:solidFill>
            <a:srgbClr val="5D98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80" name="Freeform 1514">
            <a:extLst>
              <a:ext uri="{FF2B5EF4-FFF2-40B4-BE49-F238E27FC236}">
                <a16:creationId xmlns:a16="http://schemas.microsoft.com/office/drawing/2014/main" id="{B99F233B-E1DF-4374-B4C6-47DC5BA6AEB2}"/>
              </a:ext>
            </a:extLst>
          </p:cNvPr>
          <p:cNvSpPr>
            <a:spLocks/>
          </p:cNvSpPr>
          <p:nvPr userDrawn="1"/>
        </p:nvSpPr>
        <p:spPr bwMode="auto">
          <a:xfrm>
            <a:off x="3406775" y="6745288"/>
            <a:ext cx="247650" cy="106363"/>
          </a:xfrm>
          <a:custGeom>
            <a:avLst/>
            <a:gdLst>
              <a:gd name="T0" fmla="*/ 25 w 156"/>
              <a:gd name="T1" fmla="*/ 0 h 67"/>
              <a:gd name="T2" fmla="*/ 0 w 156"/>
              <a:gd name="T3" fmla="*/ 7 h 67"/>
              <a:gd name="T4" fmla="*/ 8 w 156"/>
              <a:gd name="T5" fmla="*/ 25 h 67"/>
              <a:gd name="T6" fmla="*/ 133 w 156"/>
              <a:gd name="T7" fmla="*/ 67 h 67"/>
              <a:gd name="T8" fmla="*/ 156 w 156"/>
              <a:gd name="T9" fmla="*/ 17 h 67"/>
              <a:gd name="T10" fmla="*/ 25 w 156"/>
              <a:gd name="T11" fmla="*/ 0 h 67"/>
            </a:gdLst>
            <a:ahLst/>
            <a:cxnLst>
              <a:cxn ang="0">
                <a:pos x="T0" y="T1"/>
              </a:cxn>
              <a:cxn ang="0">
                <a:pos x="T2" y="T3"/>
              </a:cxn>
              <a:cxn ang="0">
                <a:pos x="T4" y="T5"/>
              </a:cxn>
              <a:cxn ang="0">
                <a:pos x="T6" y="T7"/>
              </a:cxn>
              <a:cxn ang="0">
                <a:pos x="T8" y="T9"/>
              </a:cxn>
              <a:cxn ang="0">
                <a:pos x="T10" y="T11"/>
              </a:cxn>
            </a:cxnLst>
            <a:rect l="0" t="0" r="r" b="b"/>
            <a:pathLst>
              <a:path w="156" h="67">
                <a:moveTo>
                  <a:pt x="25" y="0"/>
                </a:moveTo>
                <a:lnTo>
                  <a:pt x="0" y="7"/>
                </a:lnTo>
                <a:lnTo>
                  <a:pt x="8" y="25"/>
                </a:lnTo>
                <a:lnTo>
                  <a:pt x="133" y="67"/>
                </a:lnTo>
                <a:lnTo>
                  <a:pt x="156" y="17"/>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81" name="Freeform 1515">
            <a:extLst>
              <a:ext uri="{FF2B5EF4-FFF2-40B4-BE49-F238E27FC236}">
                <a16:creationId xmlns:a16="http://schemas.microsoft.com/office/drawing/2014/main" id="{53D61A88-1239-44F1-99EC-236702C63F3F}"/>
              </a:ext>
            </a:extLst>
          </p:cNvPr>
          <p:cNvSpPr>
            <a:spLocks/>
          </p:cNvSpPr>
          <p:nvPr userDrawn="1"/>
        </p:nvSpPr>
        <p:spPr bwMode="auto">
          <a:xfrm>
            <a:off x="3419475" y="6784975"/>
            <a:ext cx="198438" cy="92075"/>
          </a:xfrm>
          <a:custGeom>
            <a:avLst/>
            <a:gdLst>
              <a:gd name="T0" fmla="*/ 0 w 125"/>
              <a:gd name="T1" fmla="*/ 0 h 58"/>
              <a:gd name="T2" fmla="*/ 24 w 125"/>
              <a:gd name="T3" fmla="*/ 58 h 58"/>
              <a:gd name="T4" fmla="*/ 117 w 125"/>
              <a:gd name="T5" fmla="*/ 58 h 58"/>
              <a:gd name="T6" fmla="*/ 125 w 125"/>
              <a:gd name="T7" fmla="*/ 42 h 58"/>
              <a:gd name="T8" fmla="*/ 0 w 125"/>
              <a:gd name="T9" fmla="*/ 0 h 58"/>
            </a:gdLst>
            <a:ahLst/>
            <a:cxnLst>
              <a:cxn ang="0">
                <a:pos x="T0" y="T1"/>
              </a:cxn>
              <a:cxn ang="0">
                <a:pos x="T2" y="T3"/>
              </a:cxn>
              <a:cxn ang="0">
                <a:pos x="T4" y="T5"/>
              </a:cxn>
              <a:cxn ang="0">
                <a:pos x="T6" y="T7"/>
              </a:cxn>
              <a:cxn ang="0">
                <a:pos x="T8" y="T9"/>
              </a:cxn>
            </a:cxnLst>
            <a:rect l="0" t="0" r="r" b="b"/>
            <a:pathLst>
              <a:path w="125" h="58">
                <a:moveTo>
                  <a:pt x="0" y="0"/>
                </a:moveTo>
                <a:lnTo>
                  <a:pt x="24" y="58"/>
                </a:lnTo>
                <a:lnTo>
                  <a:pt x="117" y="58"/>
                </a:lnTo>
                <a:lnTo>
                  <a:pt x="125" y="42"/>
                </a:lnTo>
                <a:lnTo>
                  <a:pt x="0" y="0"/>
                </a:lnTo>
                <a:close/>
              </a:path>
            </a:pathLst>
          </a:custGeom>
          <a:solidFill>
            <a:srgbClr val="5B9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82" name="Freeform 1516">
            <a:extLst>
              <a:ext uri="{FF2B5EF4-FFF2-40B4-BE49-F238E27FC236}">
                <a16:creationId xmlns:a16="http://schemas.microsoft.com/office/drawing/2014/main" id="{F5B54DC5-D6F9-431C-9379-12E153DE6F35}"/>
              </a:ext>
            </a:extLst>
          </p:cNvPr>
          <p:cNvSpPr>
            <a:spLocks/>
          </p:cNvSpPr>
          <p:nvPr userDrawn="1"/>
        </p:nvSpPr>
        <p:spPr bwMode="auto">
          <a:xfrm>
            <a:off x="3419475" y="6784975"/>
            <a:ext cx="198438" cy="92075"/>
          </a:xfrm>
          <a:custGeom>
            <a:avLst/>
            <a:gdLst>
              <a:gd name="T0" fmla="*/ 0 w 125"/>
              <a:gd name="T1" fmla="*/ 0 h 58"/>
              <a:gd name="T2" fmla="*/ 24 w 125"/>
              <a:gd name="T3" fmla="*/ 58 h 58"/>
              <a:gd name="T4" fmla="*/ 117 w 125"/>
              <a:gd name="T5" fmla="*/ 58 h 58"/>
              <a:gd name="T6" fmla="*/ 125 w 125"/>
              <a:gd name="T7" fmla="*/ 42 h 58"/>
              <a:gd name="T8" fmla="*/ 0 w 125"/>
              <a:gd name="T9" fmla="*/ 0 h 58"/>
            </a:gdLst>
            <a:ahLst/>
            <a:cxnLst>
              <a:cxn ang="0">
                <a:pos x="T0" y="T1"/>
              </a:cxn>
              <a:cxn ang="0">
                <a:pos x="T2" y="T3"/>
              </a:cxn>
              <a:cxn ang="0">
                <a:pos x="T4" y="T5"/>
              </a:cxn>
              <a:cxn ang="0">
                <a:pos x="T6" y="T7"/>
              </a:cxn>
              <a:cxn ang="0">
                <a:pos x="T8" y="T9"/>
              </a:cxn>
            </a:cxnLst>
            <a:rect l="0" t="0" r="r" b="b"/>
            <a:pathLst>
              <a:path w="125" h="58">
                <a:moveTo>
                  <a:pt x="0" y="0"/>
                </a:moveTo>
                <a:lnTo>
                  <a:pt x="24" y="58"/>
                </a:lnTo>
                <a:lnTo>
                  <a:pt x="117" y="58"/>
                </a:lnTo>
                <a:lnTo>
                  <a:pt x="125" y="4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83" name="Freeform 1517">
            <a:extLst>
              <a:ext uri="{FF2B5EF4-FFF2-40B4-BE49-F238E27FC236}">
                <a16:creationId xmlns:a16="http://schemas.microsoft.com/office/drawing/2014/main" id="{176C4EFA-3616-43D3-9F77-8D66962DFDEC}"/>
              </a:ext>
            </a:extLst>
          </p:cNvPr>
          <p:cNvSpPr>
            <a:spLocks/>
          </p:cNvSpPr>
          <p:nvPr userDrawn="1"/>
        </p:nvSpPr>
        <p:spPr bwMode="auto">
          <a:xfrm>
            <a:off x="3808413" y="6257925"/>
            <a:ext cx="266700" cy="365125"/>
          </a:xfrm>
          <a:custGeom>
            <a:avLst/>
            <a:gdLst>
              <a:gd name="T0" fmla="*/ 61 w 168"/>
              <a:gd name="T1" fmla="*/ 0 h 230"/>
              <a:gd name="T2" fmla="*/ 61 w 168"/>
              <a:gd name="T3" fmla="*/ 0 h 230"/>
              <a:gd name="T4" fmla="*/ 0 w 168"/>
              <a:gd name="T5" fmla="*/ 125 h 230"/>
              <a:gd name="T6" fmla="*/ 59 w 168"/>
              <a:gd name="T7" fmla="*/ 230 h 230"/>
              <a:gd name="T8" fmla="*/ 168 w 168"/>
              <a:gd name="T9" fmla="*/ 201 h 230"/>
              <a:gd name="T10" fmla="*/ 61 w 168"/>
              <a:gd name="T11" fmla="*/ 0 h 230"/>
            </a:gdLst>
            <a:ahLst/>
            <a:cxnLst>
              <a:cxn ang="0">
                <a:pos x="T0" y="T1"/>
              </a:cxn>
              <a:cxn ang="0">
                <a:pos x="T2" y="T3"/>
              </a:cxn>
              <a:cxn ang="0">
                <a:pos x="T4" y="T5"/>
              </a:cxn>
              <a:cxn ang="0">
                <a:pos x="T6" y="T7"/>
              </a:cxn>
              <a:cxn ang="0">
                <a:pos x="T8" y="T9"/>
              </a:cxn>
              <a:cxn ang="0">
                <a:pos x="T10" y="T11"/>
              </a:cxn>
            </a:cxnLst>
            <a:rect l="0" t="0" r="r" b="b"/>
            <a:pathLst>
              <a:path w="168" h="230">
                <a:moveTo>
                  <a:pt x="61" y="0"/>
                </a:moveTo>
                <a:lnTo>
                  <a:pt x="61" y="0"/>
                </a:lnTo>
                <a:lnTo>
                  <a:pt x="0" y="125"/>
                </a:lnTo>
                <a:lnTo>
                  <a:pt x="59" y="230"/>
                </a:lnTo>
                <a:lnTo>
                  <a:pt x="168" y="201"/>
                </a:lnTo>
                <a:lnTo>
                  <a:pt x="61" y="0"/>
                </a:lnTo>
                <a:close/>
              </a:path>
            </a:pathLst>
          </a:custGeom>
          <a:solidFill>
            <a:srgbClr val="458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84" name="Freeform 1518">
            <a:extLst>
              <a:ext uri="{FF2B5EF4-FFF2-40B4-BE49-F238E27FC236}">
                <a16:creationId xmlns:a16="http://schemas.microsoft.com/office/drawing/2014/main" id="{98547A4C-3333-44D4-8A86-750AA5BD3853}"/>
              </a:ext>
            </a:extLst>
          </p:cNvPr>
          <p:cNvSpPr>
            <a:spLocks/>
          </p:cNvSpPr>
          <p:nvPr userDrawn="1"/>
        </p:nvSpPr>
        <p:spPr bwMode="auto">
          <a:xfrm>
            <a:off x="3808413" y="6257925"/>
            <a:ext cx="266700" cy="365125"/>
          </a:xfrm>
          <a:custGeom>
            <a:avLst/>
            <a:gdLst>
              <a:gd name="T0" fmla="*/ 61 w 168"/>
              <a:gd name="T1" fmla="*/ 0 h 230"/>
              <a:gd name="T2" fmla="*/ 61 w 168"/>
              <a:gd name="T3" fmla="*/ 0 h 230"/>
              <a:gd name="T4" fmla="*/ 0 w 168"/>
              <a:gd name="T5" fmla="*/ 125 h 230"/>
              <a:gd name="T6" fmla="*/ 59 w 168"/>
              <a:gd name="T7" fmla="*/ 230 h 230"/>
              <a:gd name="T8" fmla="*/ 168 w 168"/>
              <a:gd name="T9" fmla="*/ 201 h 230"/>
              <a:gd name="T10" fmla="*/ 61 w 168"/>
              <a:gd name="T11" fmla="*/ 0 h 230"/>
            </a:gdLst>
            <a:ahLst/>
            <a:cxnLst>
              <a:cxn ang="0">
                <a:pos x="T0" y="T1"/>
              </a:cxn>
              <a:cxn ang="0">
                <a:pos x="T2" y="T3"/>
              </a:cxn>
              <a:cxn ang="0">
                <a:pos x="T4" y="T5"/>
              </a:cxn>
              <a:cxn ang="0">
                <a:pos x="T6" y="T7"/>
              </a:cxn>
              <a:cxn ang="0">
                <a:pos x="T8" y="T9"/>
              </a:cxn>
              <a:cxn ang="0">
                <a:pos x="T10" y="T11"/>
              </a:cxn>
            </a:cxnLst>
            <a:rect l="0" t="0" r="r" b="b"/>
            <a:pathLst>
              <a:path w="168" h="230">
                <a:moveTo>
                  <a:pt x="61" y="0"/>
                </a:moveTo>
                <a:lnTo>
                  <a:pt x="61" y="0"/>
                </a:lnTo>
                <a:lnTo>
                  <a:pt x="0" y="125"/>
                </a:lnTo>
                <a:lnTo>
                  <a:pt x="59" y="230"/>
                </a:lnTo>
                <a:lnTo>
                  <a:pt x="168" y="201"/>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85" name="Freeform 1519">
            <a:extLst>
              <a:ext uri="{FF2B5EF4-FFF2-40B4-BE49-F238E27FC236}">
                <a16:creationId xmlns:a16="http://schemas.microsoft.com/office/drawing/2014/main" id="{4923FF73-18ED-458E-8E40-BE728747F195}"/>
              </a:ext>
            </a:extLst>
          </p:cNvPr>
          <p:cNvSpPr>
            <a:spLocks/>
          </p:cNvSpPr>
          <p:nvPr userDrawn="1"/>
        </p:nvSpPr>
        <p:spPr bwMode="auto">
          <a:xfrm>
            <a:off x="3902075" y="6577013"/>
            <a:ext cx="236538" cy="242888"/>
          </a:xfrm>
          <a:custGeom>
            <a:avLst/>
            <a:gdLst>
              <a:gd name="T0" fmla="*/ 109 w 149"/>
              <a:gd name="T1" fmla="*/ 0 h 153"/>
              <a:gd name="T2" fmla="*/ 0 w 149"/>
              <a:gd name="T3" fmla="*/ 29 h 153"/>
              <a:gd name="T4" fmla="*/ 70 w 149"/>
              <a:gd name="T5" fmla="*/ 153 h 153"/>
              <a:gd name="T6" fmla="*/ 149 w 149"/>
              <a:gd name="T7" fmla="*/ 76 h 153"/>
              <a:gd name="T8" fmla="*/ 109 w 149"/>
              <a:gd name="T9" fmla="*/ 0 h 153"/>
            </a:gdLst>
            <a:ahLst/>
            <a:cxnLst>
              <a:cxn ang="0">
                <a:pos x="T0" y="T1"/>
              </a:cxn>
              <a:cxn ang="0">
                <a:pos x="T2" y="T3"/>
              </a:cxn>
              <a:cxn ang="0">
                <a:pos x="T4" y="T5"/>
              </a:cxn>
              <a:cxn ang="0">
                <a:pos x="T6" y="T7"/>
              </a:cxn>
              <a:cxn ang="0">
                <a:pos x="T8" y="T9"/>
              </a:cxn>
            </a:cxnLst>
            <a:rect l="0" t="0" r="r" b="b"/>
            <a:pathLst>
              <a:path w="149" h="153">
                <a:moveTo>
                  <a:pt x="109" y="0"/>
                </a:moveTo>
                <a:lnTo>
                  <a:pt x="0" y="29"/>
                </a:lnTo>
                <a:lnTo>
                  <a:pt x="70" y="153"/>
                </a:lnTo>
                <a:lnTo>
                  <a:pt x="149" y="76"/>
                </a:lnTo>
                <a:lnTo>
                  <a:pt x="109" y="0"/>
                </a:lnTo>
                <a:close/>
              </a:path>
            </a:pathLst>
          </a:custGeom>
          <a:solidFill>
            <a:srgbClr val="529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86" name="Freeform 1520">
            <a:extLst>
              <a:ext uri="{FF2B5EF4-FFF2-40B4-BE49-F238E27FC236}">
                <a16:creationId xmlns:a16="http://schemas.microsoft.com/office/drawing/2014/main" id="{C1541BCB-AD80-4059-A6BF-92C0A6C2F16A}"/>
              </a:ext>
            </a:extLst>
          </p:cNvPr>
          <p:cNvSpPr>
            <a:spLocks/>
          </p:cNvSpPr>
          <p:nvPr userDrawn="1"/>
        </p:nvSpPr>
        <p:spPr bwMode="auto">
          <a:xfrm>
            <a:off x="3902075" y="6577013"/>
            <a:ext cx="236538" cy="242888"/>
          </a:xfrm>
          <a:custGeom>
            <a:avLst/>
            <a:gdLst>
              <a:gd name="T0" fmla="*/ 109 w 149"/>
              <a:gd name="T1" fmla="*/ 0 h 153"/>
              <a:gd name="T2" fmla="*/ 0 w 149"/>
              <a:gd name="T3" fmla="*/ 29 h 153"/>
              <a:gd name="T4" fmla="*/ 70 w 149"/>
              <a:gd name="T5" fmla="*/ 153 h 153"/>
              <a:gd name="T6" fmla="*/ 149 w 149"/>
              <a:gd name="T7" fmla="*/ 76 h 153"/>
              <a:gd name="T8" fmla="*/ 109 w 149"/>
              <a:gd name="T9" fmla="*/ 0 h 153"/>
            </a:gdLst>
            <a:ahLst/>
            <a:cxnLst>
              <a:cxn ang="0">
                <a:pos x="T0" y="T1"/>
              </a:cxn>
              <a:cxn ang="0">
                <a:pos x="T2" y="T3"/>
              </a:cxn>
              <a:cxn ang="0">
                <a:pos x="T4" y="T5"/>
              </a:cxn>
              <a:cxn ang="0">
                <a:pos x="T6" y="T7"/>
              </a:cxn>
              <a:cxn ang="0">
                <a:pos x="T8" y="T9"/>
              </a:cxn>
            </a:cxnLst>
            <a:rect l="0" t="0" r="r" b="b"/>
            <a:pathLst>
              <a:path w="149" h="153">
                <a:moveTo>
                  <a:pt x="109" y="0"/>
                </a:moveTo>
                <a:lnTo>
                  <a:pt x="0" y="29"/>
                </a:lnTo>
                <a:lnTo>
                  <a:pt x="70" y="153"/>
                </a:lnTo>
                <a:lnTo>
                  <a:pt x="149" y="76"/>
                </a:lnTo>
                <a:lnTo>
                  <a:pt x="1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87" name="Freeform 1521">
            <a:extLst>
              <a:ext uri="{FF2B5EF4-FFF2-40B4-BE49-F238E27FC236}">
                <a16:creationId xmlns:a16="http://schemas.microsoft.com/office/drawing/2014/main" id="{ECE0DC5F-15EE-4700-AED6-F4FFD6883D6C}"/>
              </a:ext>
            </a:extLst>
          </p:cNvPr>
          <p:cNvSpPr>
            <a:spLocks/>
          </p:cNvSpPr>
          <p:nvPr userDrawn="1"/>
        </p:nvSpPr>
        <p:spPr bwMode="auto">
          <a:xfrm>
            <a:off x="3700463" y="6456363"/>
            <a:ext cx="201613" cy="220663"/>
          </a:xfrm>
          <a:custGeom>
            <a:avLst/>
            <a:gdLst>
              <a:gd name="T0" fmla="*/ 68 w 127"/>
              <a:gd name="T1" fmla="*/ 0 h 139"/>
              <a:gd name="T2" fmla="*/ 0 w 127"/>
              <a:gd name="T3" fmla="*/ 139 h 139"/>
              <a:gd name="T4" fmla="*/ 127 w 127"/>
              <a:gd name="T5" fmla="*/ 105 h 139"/>
              <a:gd name="T6" fmla="*/ 68 w 127"/>
              <a:gd name="T7" fmla="*/ 0 h 139"/>
            </a:gdLst>
            <a:ahLst/>
            <a:cxnLst>
              <a:cxn ang="0">
                <a:pos x="T0" y="T1"/>
              </a:cxn>
              <a:cxn ang="0">
                <a:pos x="T2" y="T3"/>
              </a:cxn>
              <a:cxn ang="0">
                <a:pos x="T4" y="T5"/>
              </a:cxn>
              <a:cxn ang="0">
                <a:pos x="T6" y="T7"/>
              </a:cxn>
            </a:cxnLst>
            <a:rect l="0" t="0" r="r" b="b"/>
            <a:pathLst>
              <a:path w="127" h="139">
                <a:moveTo>
                  <a:pt x="68" y="0"/>
                </a:moveTo>
                <a:lnTo>
                  <a:pt x="0" y="139"/>
                </a:lnTo>
                <a:lnTo>
                  <a:pt x="127" y="105"/>
                </a:lnTo>
                <a:lnTo>
                  <a:pt x="68" y="0"/>
                </a:lnTo>
                <a:close/>
              </a:path>
            </a:pathLst>
          </a:custGeom>
          <a:solidFill>
            <a:srgbClr val="519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88" name="Freeform 1522">
            <a:extLst>
              <a:ext uri="{FF2B5EF4-FFF2-40B4-BE49-F238E27FC236}">
                <a16:creationId xmlns:a16="http://schemas.microsoft.com/office/drawing/2014/main" id="{49EB87FD-260A-42B5-84C4-E8773A9734FD}"/>
              </a:ext>
            </a:extLst>
          </p:cNvPr>
          <p:cNvSpPr>
            <a:spLocks/>
          </p:cNvSpPr>
          <p:nvPr userDrawn="1"/>
        </p:nvSpPr>
        <p:spPr bwMode="auto">
          <a:xfrm>
            <a:off x="3700463" y="6456363"/>
            <a:ext cx="201613" cy="220663"/>
          </a:xfrm>
          <a:custGeom>
            <a:avLst/>
            <a:gdLst>
              <a:gd name="T0" fmla="*/ 68 w 127"/>
              <a:gd name="T1" fmla="*/ 0 h 139"/>
              <a:gd name="T2" fmla="*/ 0 w 127"/>
              <a:gd name="T3" fmla="*/ 139 h 139"/>
              <a:gd name="T4" fmla="*/ 127 w 127"/>
              <a:gd name="T5" fmla="*/ 105 h 139"/>
              <a:gd name="T6" fmla="*/ 68 w 127"/>
              <a:gd name="T7" fmla="*/ 0 h 139"/>
            </a:gdLst>
            <a:ahLst/>
            <a:cxnLst>
              <a:cxn ang="0">
                <a:pos x="T0" y="T1"/>
              </a:cxn>
              <a:cxn ang="0">
                <a:pos x="T2" y="T3"/>
              </a:cxn>
              <a:cxn ang="0">
                <a:pos x="T4" y="T5"/>
              </a:cxn>
              <a:cxn ang="0">
                <a:pos x="T6" y="T7"/>
              </a:cxn>
            </a:cxnLst>
            <a:rect l="0" t="0" r="r" b="b"/>
            <a:pathLst>
              <a:path w="127" h="139">
                <a:moveTo>
                  <a:pt x="68" y="0"/>
                </a:moveTo>
                <a:lnTo>
                  <a:pt x="0" y="139"/>
                </a:lnTo>
                <a:lnTo>
                  <a:pt x="127" y="105"/>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89" name="Freeform 1523">
            <a:extLst>
              <a:ext uri="{FF2B5EF4-FFF2-40B4-BE49-F238E27FC236}">
                <a16:creationId xmlns:a16="http://schemas.microsoft.com/office/drawing/2014/main" id="{E872A23A-9CCC-4EC8-A2A9-E18A21F1B92D}"/>
              </a:ext>
            </a:extLst>
          </p:cNvPr>
          <p:cNvSpPr>
            <a:spLocks/>
          </p:cNvSpPr>
          <p:nvPr userDrawn="1"/>
        </p:nvSpPr>
        <p:spPr bwMode="auto">
          <a:xfrm>
            <a:off x="3654425" y="6623050"/>
            <a:ext cx="358775" cy="196850"/>
          </a:xfrm>
          <a:custGeom>
            <a:avLst/>
            <a:gdLst>
              <a:gd name="T0" fmla="*/ 156 w 226"/>
              <a:gd name="T1" fmla="*/ 0 h 124"/>
              <a:gd name="T2" fmla="*/ 29 w 226"/>
              <a:gd name="T3" fmla="*/ 34 h 124"/>
              <a:gd name="T4" fmla="*/ 0 w 226"/>
              <a:gd name="T5" fmla="*/ 94 h 124"/>
              <a:gd name="T6" fmla="*/ 226 w 226"/>
              <a:gd name="T7" fmla="*/ 124 h 124"/>
              <a:gd name="T8" fmla="*/ 156 w 226"/>
              <a:gd name="T9" fmla="*/ 0 h 124"/>
            </a:gdLst>
            <a:ahLst/>
            <a:cxnLst>
              <a:cxn ang="0">
                <a:pos x="T0" y="T1"/>
              </a:cxn>
              <a:cxn ang="0">
                <a:pos x="T2" y="T3"/>
              </a:cxn>
              <a:cxn ang="0">
                <a:pos x="T4" y="T5"/>
              </a:cxn>
              <a:cxn ang="0">
                <a:pos x="T6" y="T7"/>
              </a:cxn>
              <a:cxn ang="0">
                <a:pos x="T8" y="T9"/>
              </a:cxn>
            </a:cxnLst>
            <a:rect l="0" t="0" r="r" b="b"/>
            <a:pathLst>
              <a:path w="226" h="124">
                <a:moveTo>
                  <a:pt x="156" y="0"/>
                </a:moveTo>
                <a:lnTo>
                  <a:pt x="29" y="34"/>
                </a:lnTo>
                <a:lnTo>
                  <a:pt x="0" y="94"/>
                </a:lnTo>
                <a:lnTo>
                  <a:pt x="226" y="124"/>
                </a:lnTo>
                <a:lnTo>
                  <a:pt x="156" y="0"/>
                </a:lnTo>
                <a:close/>
              </a:path>
            </a:pathLst>
          </a:custGeom>
          <a:solidFill>
            <a:srgbClr val="699F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90" name="Freeform 1524">
            <a:extLst>
              <a:ext uri="{FF2B5EF4-FFF2-40B4-BE49-F238E27FC236}">
                <a16:creationId xmlns:a16="http://schemas.microsoft.com/office/drawing/2014/main" id="{07C8C19C-5B33-4347-BCAB-A2081777B8A2}"/>
              </a:ext>
            </a:extLst>
          </p:cNvPr>
          <p:cNvSpPr>
            <a:spLocks/>
          </p:cNvSpPr>
          <p:nvPr userDrawn="1"/>
        </p:nvSpPr>
        <p:spPr bwMode="auto">
          <a:xfrm>
            <a:off x="3654425" y="6623050"/>
            <a:ext cx="358775" cy="196850"/>
          </a:xfrm>
          <a:custGeom>
            <a:avLst/>
            <a:gdLst>
              <a:gd name="T0" fmla="*/ 156 w 226"/>
              <a:gd name="T1" fmla="*/ 0 h 124"/>
              <a:gd name="T2" fmla="*/ 29 w 226"/>
              <a:gd name="T3" fmla="*/ 34 h 124"/>
              <a:gd name="T4" fmla="*/ 0 w 226"/>
              <a:gd name="T5" fmla="*/ 94 h 124"/>
              <a:gd name="T6" fmla="*/ 226 w 226"/>
              <a:gd name="T7" fmla="*/ 124 h 124"/>
              <a:gd name="T8" fmla="*/ 156 w 226"/>
              <a:gd name="T9" fmla="*/ 0 h 124"/>
            </a:gdLst>
            <a:ahLst/>
            <a:cxnLst>
              <a:cxn ang="0">
                <a:pos x="T0" y="T1"/>
              </a:cxn>
              <a:cxn ang="0">
                <a:pos x="T2" y="T3"/>
              </a:cxn>
              <a:cxn ang="0">
                <a:pos x="T4" y="T5"/>
              </a:cxn>
              <a:cxn ang="0">
                <a:pos x="T6" y="T7"/>
              </a:cxn>
              <a:cxn ang="0">
                <a:pos x="T8" y="T9"/>
              </a:cxn>
            </a:cxnLst>
            <a:rect l="0" t="0" r="r" b="b"/>
            <a:pathLst>
              <a:path w="226" h="124">
                <a:moveTo>
                  <a:pt x="156" y="0"/>
                </a:moveTo>
                <a:lnTo>
                  <a:pt x="29" y="34"/>
                </a:lnTo>
                <a:lnTo>
                  <a:pt x="0" y="94"/>
                </a:lnTo>
                <a:lnTo>
                  <a:pt x="226" y="124"/>
                </a:lnTo>
                <a:lnTo>
                  <a:pt x="1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91" name="Freeform 1525">
            <a:extLst>
              <a:ext uri="{FF2B5EF4-FFF2-40B4-BE49-F238E27FC236}">
                <a16:creationId xmlns:a16="http://schemas.microsoft.com/office/drawing/2014/main" id="{C721B66A-A1AF-46B3-88CD-76FF7F0A979A}"/>
              </a:ext>
            </a:extLst>
          </p:cNvPr>
          <p:cNvSpPr>
            <a:spLocks/>
          </p:cNvSpPr>
          <p:nvPr userDrawn="1"/>
        </p:nvSpPr>
        <p:spPr bwMode="auto">
          <a:xfrm>
            <a:off x="3617913" y="6772275"/>
            <a:ext cx="395288" cy="104775"/>
          </a:xfrm>
          <a:custGeom>
            <a:avLst/>
            <a:gdLst>
              <a:gd name="T0" fmla="*/ 23 w 249"/>
              <a:gd name="T1" fmla="*/ 0 h 66"/>
              <a:gd name="T2" fmla="*/ 0 w 249"/>
              <a:gd name="T3" fmla="*/ 50 h 66"/>
              <a:gd name="T4" fmla="*/ 49 w 249"/>
              <a:gd name="T5" fmla="*/ 66 h 66"/>
              <a:gd name="T6" fmla="*/ 196 w 249"/>
              <a:gd name="T7" fmla="*/ 66 h 66"/>
              <a:gd name="T8" fmla="*/ 249 w 249"/>
              <a:gd name="T9" fmla="*/ 30 h 66"/>
              <a:gd name="T10" fmla="*/ 23 w 249"/>
              <a:gd name="T11" fmla="*/ 0 h 66"/>
            </a:gdLst>
            <a:ahLst/>
            <a:cxnLst>
              <a:cxn ang="0">
                <a:pos x="T0" y="T1"/>
              </a:cxn>
              <a:cxn ang="0">
                <a:pos x="T2" y="T3"/>
              </a:cxn>
              <a:cxn ang="0">
                <a:pos x="T4" y="T5"/>
              </a:cxn>
              <a:cxn ang="0">
                <a:pos x="T6" y="T7"/>
              </a:cxn>
              <a:cxn ang="0">
                <a:pos x="T8" y="T9"/>
              </a:cxn>
              <a:cxn ang="0">
                <a:pos x="T10" y="T11"/>
              </a:cxn>
            </a:cxnLst>
            <a:rect l="0" t="0" r="r" b="b"/>
            <a:pathLst>
              <a:path w="249" h="66">
                <a:moveTo>
                  <a:pt x="23" y="0"/>
                </a:moveTo>
                <a:lnTo>
                  <a:pt x="0" y="50"/>
                </a:lnTo>
                <a:lnTo>
                  <a:pt x="49" y="66"/>
                </a:lnTo>
                <a:lnTo>
                  <a:pt x="196" y="66"/>
                </a:lnTo>
                <a:lnTo>
                  <a:pt x="249" y="30"/>
                </a:lnTo>
                <a:lnTo>
                  <a:pt x="23" y="0"/>
                </a:lnTo>
                <a:close/>
              </a:path>
            </a:pathLst>
          </a:custGeom>
          <a:solidFill>
            <a:srgbClr val="5D98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92" name="Freeform 1526">
            <a:extLst>
              <a:ext uri="{FF2B5EF4-FFF2-40B4-BE49-F238E27FC236}">
                <a16:creationId xmlns:a16="http://schemas.microsoft.com/office/drawing/2014/main" id="{666B7BBB-A927-4F69-8EDE-0254068A2591}"/>
              </a:ext>
            </a:extLst>
          </p:cNvPr>
          <p:cNvSpPr>
            <a:spLocks/>
          </p:cNvSpPr>
          <p:nvPr userDrawn="1"/>
        </p:nvSpPr>
        <p:spPr bwMode="auto">
          <a:xfrm>
            <a:off x="3617913" y="6772275"/>
            <a:ext cx="395288" cy="104775"/>
          </a:xfrm>
          <a:custGeom>
            <a:avLst/>
            <a:gdLst>
              <a:gd name="T0" fmla="*/ 23 w 249"/>
              <a:gd name="T1" fmla="*/ 0 h 66"/>
              <a:gd name="T2" fmla="*/ 0 w 249"/>
              <a:gd name="T3" fmla="*/ 50 h 66"/>
              <a:gd name="T4" fmla="*/ 49 w 249"/>
              <a:gd name="T5" fmla="*/ 66 h 66"/>
              <a:gd name="T6" fmla="*/ 196 w 249"/>
              <a:gd name="T7" fmla="*/ 66 h 66"/>
              <a:gd name="T8" fmla="*/ 249 w 249"/>
              <a:gd name="T9" fmla="*/ 30 h 66"/>
              <a:gd name="T10" fmla="*/ 23 w 249"/>
              <a:gd name="T11" fmla="*/ 0 h 66"/>
            </a:gdLst>
            <a:ahLst/>
            <a:cxnLst>
              <a:cxn ang="0">
                <a:pos x="T0" y="T1"/>
              </a:cxn>
              <a:cxn ang="0">
                <a:pos x="T2" y="T3"/>
              </a:cxn>
              <a:cxn ang="0">
                <a:pos x="T4" y="T5"/>
              </a:cxn>
              <a:cxn ang="0">
                <a:pos x="T6" y="T7"/>
              </a:cxn>
              <a:cxn ang="0">
                <a:pos x="T8" y="T9"/>
              </a:cxn>
              <a:cxn ang="0">
                <a:pos x="T10" y="T11"/>
              </a:cxn>
            </a:cxnLst>
            <a:rect l="0" t="0" r="r" b="b"/>
            <a:pathLst>
              <a:path w="249" h="66">
                <a:moveTo>
                  <a:pt x="23" y="0"/>
                </a:moveTo>
                <a:lnTo>
                  <a:pt x="0" y="50"/>
                </a:lnTo>
                <a:lnTo>
                  <a:pt x="49" y="66"/>
                </a:lnTo>
                <a:lnTo>
                  <a:pt x="196" y="66"/>
                </a:lnTo>
                <a:lnTo>
                  <a:pt x="249" y="3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93" name="Freeform 1527">
            <a:extLst>
              <a:ext uri="{FF2B5EF4-FFF2-40B4-BE49-F238E27FC236}">
                <a16:creationId xmlns:a16="http://schemas.microsoft.com/office/drawing/2014/main" id="{2680B239-1CB6-443D-9D64-700B7877465B}"/>
              </a:ext>
            </a:extLst>
          </p:cNvPr>
          <p:cNvSpPr>
            <a:spLocks/>
          </p:cNvSpPr>
          <p:nvPr userDrawn="1"/>
        </p:nvSpPr>
        <p:spPr bwMode="auto">
          <a:xfrm>
            <a:off x="3605213" y="6851650"/>
            <a:ext cx="90488" cy="25400"/>
          </a:xfrm>
          <a:custGeom>
            <a:avLst/>
            <a:gdLst>
              <a:gd name="T0" fmla="*/ 8 w 57"/>
              <a:gd name="T1" fmla="*/ 0 h 16"/>
              <a:gd name="T2" fmla="*/ 0 w 57"/>
              <a:gd name="T3" fmla="*/ 16 h 16"/>
              <a:gd name="T4" fmla="*/ 57 w 57"/>
              <a:gd name="T5" fmla="*/ 16 h 16"/>
              <a:gd name="T6" fmla="*/ 8 w 57"/>
              <a:gd name="T7" fmla="*/ 0 h 16"/>
            </a:gdLst>
            <a:ahLst/>
            <a:cxnLst>
              <a:cxn ang="0">
                <a:pos x="T0" y="T1"/>
              </a:cxn>
              <a:cxn ang="0">
                <a:pos x="T2" y="T3"/>
              </a:cxn>
              <a:cxn ang="0">
                <a:pos x="T4" y="T5"/>
              </a:cxn>
              <a:cxn ang="0">
                <a:pos x="T6" y="T7"/>
              </a:cxn>
            </a:cxnLst>
            <a:rect l="0" t="0" r="r" b="b"/>
            <a:pathLst>
              <a:path w="57" h="16">
                <a:moveTo>
                  <a:pt x="8" y="0"/>
                </a:moveTo>
                <a:lnTo>
                  <a:pt x="0" y="16"/>
                </a:lnTo>
                <a:lnTo>
                  <a:pt x="57" y="16"/>
                </a:lnTo>
                <a:lnTo>
                  <a:pt x="8" y="0"/>
                </a:lnTo>
                <a:close/>
              </a:path>
            </a:pathLst>
          </a:custGeom>
          <a:solidFill>
            <a:srgbClr val="5A9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94" name="Freeform 1528">
            <a:extLst>
              <a:ext uri="{FF2B5EF4-FFF2-40B4-BE49-F238E27FC236}">
                <a16:creationId xmlns:a16="http://schemas.microsoft.com/office/drawing/2014/main" id="{DECFBC64-9463-44D0-BB9D-E467C5ACD01D}"/>
              </a:ext>
            </a:extLst>
          </p:cNvPr>
          <p:cNvSpPr>
            <a:spLocks/>
          </p:cNvSpPr>
          <p:nvPr userDrawn="1"/>
        </p:nvSpPr>
        <p:spPr bwMode="auto">
          <a:xfrm>
            <a:off x="3605213" y="6851650"/>
            <a:ext cx="90488" cy="25400"/>
          </a:xfrm>
          <a:custGeom>
            <a:avLst/>
            <a:gdLst>
              <a:gd name="T0" fmla="*/ 8 w 57"/>
              <a:gd name="T1" fmla="*/ 0 h 16"/>
              <a:gd name="T2" fmla="*/ 0 w 57"/>
              <a:gd name="T3" fmla="*/ 16 h 16"/>
              <a:gd name="T4" fmla="*/ 57 w 57"/>
              <a:gd name="T5" fmla="*/ 16 h 16"/>
              <a:gd name="T6" fmla="*/ 8 w 57"/>
              <a:gd name="T7" fmla="*/ 0 h 16"/>
            </a:gdLst>
            <a:ahLst/>
            <a:cxnLst>
              <a:cxn ang="0">
                <a:pos x="T0" y="T1"/>
              </a:cxn>
              <a:cxn ang="0">
                <a:pos x="T2" y="T3"/>
              </a:cxn>
              <a:cxn ang="0">
                <a:pos x="T4" y="T5"/>
              </a:cxn>
              <a:cxn ang="0">
                <a:pos x="T6" y="T7"/>
              </a:cxn>
            </a:cxnLst>
            <a:rect l="0" t="0" r="r" b="b"/>
            <a:pathLst>
              <a:path w="57" h="16">
                <a:moveTo>
                  <a:pt x="8" y="0"/>
                </a:moveTo>
                <a:lnTo>
                  <a:pt x="0" y="16"/>
                </a:lnTo>
                <a:lnTo>
                  <a:pt x="57" y="16"/>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95" name="Freeform 1529">
            <a:extLst>
              <a:ext uri="{FF2B5EF4-FFF2-40B4-BE49-F238E27FC236}">
                <a16:creationId xmlns:a16="http://schemas.microsoft.com/office/drawing/2014/main" id="{458D8D71-6794-4080-A240-4FB83E54E0E0}"/>
              </a:ext>
            </a:extLst>
          </p:cNvPr>
          <p:cNvSpPr>
            <a:spLocks/>
          </p:cNvSpPr>
          <p:nvPr userDrawn="1"/>
        </p:nvSpPr>
        <p:spPr bwMode="auto">
          <a:xfrm>
            <a:off x="4202113" y="6854825"/>
            <a:ext cx="31750" cy="22225"/>
          </a:xfrm>
          <a:custGeom>
            <a:avLst/>
            <a:gdLst>
              <a:gd name="T0" fmla="*/ 12 w 20"/>
              <a:gd name="T1" fmla="*/ 0 h 14"/>
              <a:gd name="T2" fmla="*/ 0 w 20"/>
              <a:gd name="T3" fmla="*/ 14 h 14"/>
              <a:gd name="T4" fmla="*/ 20 w 20"/>
              <a:gd name="T5" fmla="*/ 14 h 14"/>
              <a:gd name="T6" fmla="*/ 12 w 20"/>
              <a:gd name="T7" fmla="*/ 0 h 14"/>
            </a:gdLst>
            <a:ahLst/>
            <a:cxnLst>
              <a:cxn ang="0">
                <a:pos x="T0" y="T1"/>
              </a:cxn>
              <a:cxn ang="0">
                <a:pos x="T2" y="T3"/>
              </a:cxn>
              <a:cxn ang="0">
                <a:pos x="T4" y="T5"/>
              </a:cxn>
              <a:cxn ang="0">
                <a:pos x="T6" y="T7"/>
              </a:cxn>
            </a:cxnLst>
            <a:rect l="0" t="0" r="r" b="b"/>
            <a:pathLst>
              <a:path w="20" h="14">
                <a:moveTo>
                  <a:pt x="12" y="0"/>
                </a:moveTo>
                <a:lnTo>
                  <a:pt x="0" y="14"/>
                </a:lnTo>
                <a:lnTo>
                  <a:pt x="20" y="14"/>
                </a:lnTo>
                <a:lnTo>
                  <a:pt x="12" y="0"/>
                </a:lnTo>
                <a:close/>
              </a:path>
            </a:pathLst>
          </a:custGeom>
          <a:solidFill>
            <a:srgbClr val="659D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96" name="Freeform 1530">
            <a:extLst>
              <a:ext uri="{FF2B5EF4-FFF2-40B4-BE49-F238E27FC236}">
                <a16:creationId xmlns:a16="http://schemas.microsoft.com/office/drawing/2014/main" id="{90B27BC9-E23E-46CC-A8B5-D3AA5411CBC2}"/>
              </a:ext>
            </a:extLst>
          </p:cNvPr>
          <p:cNvSpPr>
            <a:spLocks/>
          </p:cNvSpPr>
          <p:nvPr userDrawn="1"/>
        </p:nvSpPr>
        <p:spPr bwMode="auto">
          <a:xfrm>
            <a:off x="4202113" y="6854825"/>
            <a:ext cx="31750" cy="22225"/>
          </a:xfrm>
          <a:custGeom>
            <a:avLst/>
            <a:gdLst>
              <a:gd name="T0" fmla="*/ 12 w 20"/>
              <a:gd name="T1" fmla="*/ 0 h 14"/>
              <a:gd name="T2" fmla="*/ 0 w 20"/>
              <a:gd name="T3" fmla="*/ 14 h 14"/>
              <a:gd name="T4" fmla="*/ 20 w 20"/>
              <a:gd name="T5" fmla="*/ 14 h 14"/>
              <a:gd name="T6" fmla="*/ 12 w 20"/>
              <a:gd name="T7" fmla="*/ 0 h 14"/>
            </a:gdLst>
            <a:ahLst/>
            <a:cxnLst>
              <a:cxn ang="0">
                <a:pos x="T0" y="T1"/>
              </a:cxn>
              <a:cxn ang="0">
                <a:pos x="T2" y="T3"/>
              </a:cxn>
              <a:cxn ang="0">
                <a:pos x="T4" y="T5"/>
              </a:cxn>
              <a:cxn ang="0">
                <a:pos x="T6" y="T7"/>
              </a:cxn>
            </a:cxnLst>
            <a:rect l="0" t="0" r="r" b="b"/>
            <a:pathLst>
              <a:path w="20" h="14">
                <a:moveTo>
                  <a:pt x="12" y="0"/>
                </a:moveTo>
                <a:lnTo>
                  <a:pt x="0" y="14"/>
                </a:lnTo>
                <a:lnTo>
                  <a:pt x="20" y="14"/>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97" name="Freeform 1531">
            <a:extLst>
              <a:ext uri="{FF2B5EF4-FFF2-40B4-BE49-F238E27FC236}">
                <a16:creationId xmlns:a16="http://schemas.microsoft.com/office/drawing/2014/main" id="{142918A7-B961-40CA-938D-8394CC68A296}"/>
              </a:ext>
            </a:extLst>
          </p:cNvPr>
          <p:cNvSpPr>
            <a:spLocks/>
          </p:cNvSpPr>
          <p:nvPr userDrawn="1"/>
        </p:nvSpPr>
        <p:spPr bwMode="auto">
          <a:xfrm>
            <a:off x="4013200" y="6726238"/>
            <a:ext cx="207963" cy="150813"/>
          </a:xfrm>
          <a:custGeom>
            <a:avLst/>
            <a:gdLst>
              <a:gd name="T0" fmla="*/ 88 w 131"/>
              <a:gd name="T1" fmla="*/ 0 h 95"/>
              <a:gd name="T2" fmla="*/ 0 w 131"/>
              <a:gd name="T3" fmla="*/ 59 h 95"/>
              <a:gd name="T4" fmla="*/ 27 w 131"/>
              <a:gd name="T5" fmla="*/ 95 h 95"/>
              <a:gd name="T6" fmla="*/ 119 w 131"/>
              <a:gd name="T7" fmla="*/ 95 h 95"/>
              <a:gd name="T8" fmla="*/ 131 w 131"/>
              <a:gd name="T9" fmla="*/ 81 h 95"/>
              <a:gd name="T10" fmla="*/ 88 w 131"/>
              <a:gd name="T11" fmla="*/ 0 h 95"/>
            </a:gdLst>
            <a:ahLst/>
            <a:cxnLst>
              <a:cxn ang="0">
                <a:pos x="T0" y="T1"/>
              </a:cxn>
              <a:cxn ang="0">
                <a:pos x="T2" y="T3"/>
              </a:cxn>
              <a:cxn ang="0">
                <a:pos x="T4" y="T5"/>
              </a:cxn>
              <a:cxn ang="0">
                <a:pos x="T6" y="T7"/>
              </a:cxn>
              <a:cxn ang="0">
                <a:pos x="T8" y="T9"/>
              </a:cxn>
              <a:cxn ang="0">
                <a:pos x="T10" y="T11"/>
              </a:cxn>
            </a:cxnLst>
            <a:rect l="0" t="0" r="r" b="b"/>
            <a:pathLst>
              <a:path w="131" h="95">
                <a:moveTo>
                  <a:pt x="88" y="0"/>
                </a:moveTo>
                <a:lnTo>
                  <a:pt x="0" y="59"/>
                </a:lnTo>
                <a:lnTo>
                  <a:pt x="27" y="95"/>
                </a:lnTo>
                <a:lnTo>
                  <a:pt x="119" y="95"/>
                </a:lnTo>
                <a:lnTo>
                  <a:pt x="131" y="81"/>
                </a:lnTo>
                <a:lnTo>
                  <a:pt x="88" y="0"/>
                </a:lnTo>
                <a:close/>
              </a:path>
            </a:pathLst>
          </a:custGeom>
          <a:solidFill>
            <a:srgbClr val="659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98" name="Freeform 1532">
            <a:extLst>
              <a:ext uri="{FF2B5EF4-FFF2-40B4-BE49-F238E27FC236}">
                <a16:creationId xmlns:a16="http://schemas.microsoft.com/office/drawing/2014/main" id="{CCC90C6C-4610-4DE2-BCC4-E4B8BC502A6E}"/>
              </a:ext>
            </a:extLst>
          </p:cNvPr>
          <p:cNvSpPr>
            <a:spLocks/>
          </p:cNvSpPr>
          <p:nvPr userDrawn="1"/>
        </p:nvSpPr>
        <p:spPr bwMode="auto">
          <a:xfrm>
            <a:off x="4013200" y="6726238"/>
            <a:ext cx="207963" cy="150813"/>
          </a:xfrm>
          <a:custGeom>
            <a:avLst/>
            <a:gdLst>
              <a:gd name="T0" fmla="*/ 88 w 131"/>
              <a:gd name="T1" fmla="*/ 0 h 95"/>
              <a:gd name="T2" fmla="*/ 0 w 131"/>
              <a:gd name="T3" fmla="*/ 59 h 95"/>
              <a:gd name="T4" fmla="*/ 27 w 131"/>
              <a:gd name="T5" fmla="*/ 95 h 95"/>
              <a:gd name="T6" fmla="*/ 119 w 131"/>
              <a:gd name="T7" fmla="*/ 95 h 95"/>
              <a:gd name="T8" fmla="*/ 131 w 131"/>
              <a:gd name="T9" fmla="*/ 81 h 95"/>
              <a:gd name="T10" fmla="*/ 88 w 131"/>
              <a:gd name="T11" fmla="*/ 0 h 95"/>
            </a:gdLst>
            <a:ahLst/>
            <a:cxnLst>
              <a:cxn ang="0">
                <a:pos x="T0" y="T1"/>
              </a:cxn>
              <a:cxn ang="0">
                <a:pos x="T2" y="T3"/>
              </a:cxn>
              <a:cxn ang="0">
                <a:pos x="T4" y="T5"/>
              </a:cxn>
              <a:cxn ang="0">
                <a:pos x="T6" y="T7"/>
              </a:cxn>
              <a:cxn ang="0">
                <a:pos x="T8" y="T9"/>
              </a:cxn>
              <a:cxn ang="0">
                <a:pos x="T10" y="T11"/>
              </a:cxn>
            </a:cxnLst>
            <a:rect l="0" t="0" r="r" b="b"/>
            <a:pathLst>
              <a:path w="131" h="95">
                <a:moveTo>
                  <a:pt x="88" y="0"/>
                </a:moveTo>
                <a:lnTo>
                  <a:pt x="0" y="59"/>
                </a:lnTo>
                <a:lnTo>
                  <a:pt x="27" y="95"/>
                </a:lnTo>
                <a:lnTo>
                  <a:pt x="119" y="95"/>
                </a:lnTo>
                <a:lnTo>
                  <a:pt x="131" y="81"/>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99" name="Freeform 1533">
            <a:extLst>
              <a:ext uri="{FF2B5EF4-FFF2-40B4-BE49-F238E27FC236}">
                <a16:creationId xmlns:a16="http://schemas.microsoft.com/office/drawing/2014/main" id="{636891D3-2A4A-4932-BE08-2EA9E49690D1}"/>
              </a:ext>
            </a:extLst>
          </p:cNvPr>
          <p:cNvSpPr>
            <a:spLocks/>
          </p:cNvSpPr>
          <p:nvPr userDrawn="1"/>
        </p:nvSpPr>
        <p:spPr bwMode="auto">
          <a:xfrm>
            <a:off x="4013200" y="6697663"/>
            <a:ext cx="139700" cy="122238"/>
          </a:xfrm>
          <a:custGeom>
            <a:avLst/>
            <a:gdLst>
              <a:gd name="T0" fmla="*/ 79 w 88"/>
              <a:gd name="T1" fmla="*/ 0 h 77"/>
              <a:gd name="T2" fmla="*/ 0 w 88"/>
              <a:gd name="T3" fmla="*/ 77 h 77"/>
              <a:gd name="T4" fmla="*/ 88 w 88"/>
              <a:gd name="T5" fmla="*/ 18 h 77"/>
              <a:gd name="T6" fmla="*/ 79 w 88"/>
              <a:gd name="T7" fmla="*/ 0 h 77"/>
            </a:gdLst>
            <a:ahLst/>
            <a:cxnLst>
              <a:cxn ang="0">
                <a:pos x="T0" y="T1"/>
              </a:cxn>
              <a:cxn ang="0">
                <a:pos x="T2" y="T3"/>
              </a:cxn>
              <a:cxn ang="0">
                <a:pos x="T4" y="T5"/>
              </a:cxn>
              <a:cxn ang="0">
                <a:pos x="T6" y="T7"/>
              </a:cxn>
            </a:cxnLst>
            <a:rect l="0" t="0" r="r" b="b"/>
            <a:pathLst>
              <a:path w="88" h="77">
                <a:moveTo>
                  <a:pt x="79" y="0"/>
                </a:moveTo>
                <a:lnTo>
                  <a:pt x="0" y="77"/>
                </a:lnTo>
                <a:lnTo>
                  <a:pt x="88" y="18"/>
                </a:lnTo>
                <a:lnTo>
                  <a:pt x="79" y="0"/>
                </a:lnTo>
                <a:close/>
              </a:path>
            </a:pathLst>
          </a:custGeom>
          <a:solidFill>
            <a:srgbClr val="4379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00" name="Freeform 1534">
            <a:extLst>
              <a:ext uri="{FF2B5EF4-FFF2-40B4-BE49-F238E27FC236}">
                <a16:creationId xmlns:a16="http://schemas.microsoft.com/office/drawing/2014/main" id="{8A543092-A4E3-47A5-B957-D8C05334F162}"/>
              </a:ext>
            </a:extLst>
          </p:cNvPr>
          <p:cNvSpPr>
            <a:spLocks/>
          </p:cNvSpPr>
          <p:nvPr userDrawn="1"/>
        </p:nvSpPr>
        <p:spPr bwMode="auto">
          <a:xfrm>
            <a:off x="4013200" y="6697663"/>
            <a:ext cx="139700" cy="122238"/>
          </a:xfrm>
          <a:custGeom>
            <a:avLst/>
            <a:gdLst>
              <a:gd name="T0" fmla="*/ 79 w 88"/>
              <a:gd name="T1" fmla="*/ 0 h 77"/>
              <a:gd name="T2" fmla="*/ 0 w 88"/>
              <a:gd name="T3" fmla="*/ 77 h 77"/>
              <a:gd name="T4" fmla="*/ 88 w 88"/>
              <a:gd name="T5" fmla="*/ 18 h 77"/>
              <a:gd name="T6" fmla="*/ 79 w 88"/>
              <a:gd name="T7" fmla="*/ 0 h 77"/>
            </a:gdLst>
            <a:ahLst/>
            <a:cxnLst>
              <a:cxn ang="0">
                <a:pos x="T0" y="T1"/>
              </a:cxn>
              <a:cxn ang="0">
                <a:pos x="T2" y="T3"/>
              </a:cxn>
              <a:cxn ang="0">
                <a:pos x="T4" y="T5"/>
              </a:cxn>
              <a:cxn ang="0">
                <a:pos x="T6" y="T7"/>
              </a:cxn>
            </a:cxnLst>
            <a:rect l="0" t="0" r="r" b="b"/>
            <a:pathLst>
              <a:path w="88" h="77">
                <a:moveTo>
                  <a:pt x="79" y="0"/>
                </a:moveTo>
                <a:lnTo>
                  <a:pt x="0" y="77"/>
                </a:lnTo>
                <a:lnTo>
                  <a:pt x="88" y="18"/>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01" name="Freeform 1535">
            <a:extLst>
              <a:ext uri="{FF2B5EF4-FFF2-40B4-BE49-F238E27FC236}">
                <a16:creationId xmlns:a16="http://schemas.microsoft.com/office/drawing/2014/main" id="{4CB57710-D6B0-4164-92AD-5013568DC783}"/>
              </a:ext>
            </a:extLst>
          </p:cNvPr>
          <p:cNvSpPr>
            <a:spLocks/>
          </p:cNvSpPr>
          <p:nvPr userDrawn="1"/>
        </p:nvSpPr>
        <p:spPr bwMode="auto">
          <a:xfrm>
            <a:off x="3929063" y="6819900"/>
            <a:ext cx="84138" cy="57150"/>
          </a:xfrm>
          <a:custGeom>
            <a:avLst/>
            <a:gdLst>
              <a:gd name="T0" fmla="*/ 53 w 53"/>
              <a:gd name="T1" fmla="*/ 0 h 36"/>
              <a:gd name="T2" fmla="*/ 0 w 53"/>
              <a:gd name="T3" fmla="*/ 36 h 36"/>
              <a:gd name="T4" fmla="*/ 45 w 53"/>
              <a:gd name="T5" fmla="*/ 36 h 36"/>
              <a:gd name="T6" fmla="*/ 53 w 53"/>
              <a:gd name="T7" fmla="*/ 0 h 36"/>
            </a:gdLst>
            <a:ahLst/>
            <a:cxnLst>
              <a:cxn ang="0">
                <a:pos x="T0" y="T1"/>
              </a:cxn>
              <a:cxn ang="0">
                <a:pos x="T2" y="T3"/>
              </a:cxn>
              <a:cxn ang="0">
                <a:pos x="T4" y="T5"/>
              </a:cxn>
              <a:cxn ang="0">
                <a:pos x="T6" y="T7"/>
              </a:cxn>
            </a:cxnLst>
            <a:rect l="0" t="0" r="r" b="b"/>
            <a:pathLst>
              <a:path w="53" h="36">
                <a:moveTo>
                  <a:pt x="53" y="0"/>
                </a:moveTo>
                <a:lnTo>
                  <a:pt x="0" y="36"/>
                </a:lnTo>
                <a:lnTo>
                  <a:pt x="45" y="36"/>
                </a:lnTo>
                <a:lnTo>
                  <a:pt x="53" y="0"/>
                </a:lnTo>
                <a:close/>
              </a:path>
            </a:pathLst>
          </a:custGeom>
          <a:solidFill>
            <a:srgbClr val="75A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02" name="Freeform 1536">
            <a:extLst>
              <a:ext uri="{FF2B5EF4-FFF2-40B4-BE49-F238E27FC236}">
                <a16:creationId xmlns:a16="http://schemas.microsoft.com/office/drawing/2014/main" id="{A0FD029D-A232-4284-842E-BDACFD52D405}"/>
              </a:ext>
            </a:extLst>
          </p:cNvPr>
          <p:cNvSpPr>
            <a:spLocks/>
          </p:cNvSpPr>
          <p:nvPr userDrawn="1"/>
        </p:nvSpPr>
        <p:spPr bwMode="auto">
          <a:xfrm>
            <a:off x="3929063" y="6819900"/>
            <a:ext cx="84138" cy="57150"/>
          </a:xfrm>
          <a:custGeom>
            <a:avLst/>
            <a:gdLst>
              <a:gd name="T0" fmla="*/ 53 w 53"/>
              <a:gd name="T1" fmla="*/ 0 h 36"/>
              <a:gd name="T2" fmla="*/ 0 w 53"/>
              <a:gd name="T3" fmla="*/ 36 h 36"/>
              <a:gd name="T4" fmla="*/ 45 w 53"/>
              <a:gd name="T5" fmla="*/ 36 h 36"/>
              <a:gd name="T6" fmla="*/ 53 w 53"/>
              <a:gd name="T7" fmla="*/ 0 h 36"/>
            </a:gdLst>
            <a:ahLst/>
            <a:cxnLst>
              <a:cxn ang="0">
                <a:pos x="T0" y="T1"/>
              </a:cxn>
              <a:cxn ang="0">
                <a:pos x="T2" y="T3"/>
              </a:cxn>
              <a:cxn ang="0">
                <a:pos x="T4" y="T5"/>
              </a:cxn>
              <a:cxn ang="0">
                <a:pos x="T6" y="T7"/>
              </a:cxn>
            </a:cxnLst>
            <a:rect l="0" t="0" r="r" b="b"/>
            <a:pathLst>
              <a:path w="53" h="36">
                <a:moveTo>
                  <a:pt x="53" y="0"/>
                </a:moveTo>
                <a:lnTo>
                  <a:pt x="0" y="36"/>
                </a:lnTo>
                <a:lnTo>
                  <a:pt x="45" y="36"/>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03" name="Freeform 1537">
            <a:extLst>
              <a:ext uri="{FF2B5EF4-FFF2-40B4-BE49-F238E27FC236}">
                <a16:creationId xmlns:a16="http://schemas.microsoft.com/office/drawing/2014/main" id="{3A84ECDD-D4A0-40AC-B952-6B24C9A3EFE5}"/>
              </a:ext>
            </a:extLst>
          </p:cNvPr>
          <p:cNvSpPr>
            <a:spLocks/>
          </p:cNvSpPr>
          <p:nvPr userDrawn="1"/>
        </p:nvSpPr>
        <p:spPr bwMode="auto">
          <a:xfrm>
            <a:off x="4000500" y="6819900"/>
            <a:ext cx="55563" cy="57150"/>
          </a:xfrm>
          <a:custGeom>
            <a:avLst/>
            <a:gdLst>
              <a:gd name="T0" fmla="*/ 8 w 35"/>
              <a:gd name="T1" fmla="*/ 0 h 36"/>
              <a:gd name="T2" fmla="*/ 8 w 35"/>
              <a:gd name="T3" fmla="*/ 0 h 36"/>
              <a:gd name="T4" fmla="*/ 0 w 35"/>
              <a:gd name="T5" fmla="*/ 36 h 36"/>
              <a:gd name="T6" fmla="*/ 35 w 35"/>
              <a:gd name="T7" fmla="*/ 36 h 36"/>
              <a:gd name="T8" fmla="*/ 8 w 35"/>
              <a:gd name="T9" fmla="*/ 0 h 36"/>
            </a:gdLst>
            <a:ahLst/>
            <a:cxnLst>
              <a:cxn ang="0">
                <a:pos x="T0" y="T1"/>
              </a:cxn>
              <a:cxn ang="0">
                <a:pos x="T2" y="T3"/>
              </a:cxn>
              <a:cxn ang="0">
                <a:pos x="T4" y="T5"/>
              </a:cxn>
              <a:cxn ang="0">
                <a:pos x="T6" y="T7"/>
              </a:cxn>
              <a:cxn ang="0">
                <a:pos x="T8" y="T9"/>
              </a:cxn>
            </a:cxnLst>
            <a:rect l="0" t="0" r="r" b="b"/>
            <a:pathLst>
              <a:path w="35" h="36">
                <a:moveTo>
                  <a:pt x="8" y="0"/>
                </a:moveTo>
                <a:lnTo>
                  <a:pt x="8" y="0"/>
                </a:lnTo>
                <a:lnTo>
                  <a:pt x="0" y="36"/>
                </a:lnTo>
                <a:lnTo>
                  <a:pt x="35" y="36"/>
                </a:lnTo>
                <a:lnTo>
                  <a:pt x="8" y="0"/>
                </a:lnTo>
                <a:close/>
              </a:path>
            </a:pathLst>
          </a:custGeom>
          <a:solidFill>
            <a:srgbClr val="699F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04" name="Freeform 1538">
            <a:extLst>
              <a:ext uri="{FF2B5EF4-FFF2-40B4-BE49-F238E27FC236}">
                <a16:creationId xmlns:a16="http://schemas.microsoft.com/office/drawing/2014/main" id="{D89BA16C-871F-4CB7-9A3E-4870CD3AFAD1}"/>
              </a:ext>
            </a:extLst>
          </p:cNvPr>
          <p:cNvSpPr>
            <a:spLocks/>
          </p:cNvSpPr>
          <p:nvPr userDrawn="1"/>
        </p:nvSpPr>
        <p:spPr bwMode="auto">
          <a:xfrm>
            <a:off x="4000500" y="6819900"/>
            <a:ext cx="55563" cy="57150"/>
          </a:xfrm>
          <a:custGeom>
            <a:avLst/>
            <a:gdLst>
              <a:gd name="T0" fmla="*/ 8 w 35"/>
              <a:gd name="T1" fmla="*/ 0 h 36"/>
              <a:gd name="T2" fmla="*/ 8 w 35"/>
              <a:gd name="T3" fmla="*/ 0 h 36"/>
              <a:gd name="T4" fmla="*/ 0 w 35"/>
              <a:gd name="T5" fmla="*/ 36 h 36"/>
              <a:gd name="T6" fmla="*/ 35 w 35"/>
              <a:gd name="T7" fmla="*/ 36 h 36"/>
              <a:gd name="T8" fmla="*/ 8 w 35"/>
              <a:gd name="T9" fmla="*/ 0 h 36"/>
            </a:gdLst>
            <a:ahLst/>
            <a:cxnLst>
              <a:cxn ang="0">
                <a:pos x="T0" y="T1"/>
              </a:cxn>
              <a:cxn ang="0">
                <a:pos x="T2" y="T3"/>
              </a:cxn>
              <a:cxn ang="0">
                <a:pos x="T4" y="T5"/>
              </a:cxn>
              <a:cxn ang="0">
                <a:pos x="T6" y="T7"/>
              </a:cxn>
              <a:cxn ang="0">
                <a:pos x="T8" y="T9"/>
              </a:cxn>
            </a:cxnLst>
            <a:rect l="0" t="0" r="r" b="b"/>
            <a:pathLst>
              <a:path w="35" h="36">
                <a:moveTo>
                  <a:pt x="8" y="0"/>
                </a:moveTo>
                <a:lnTo>
                  <a:pt x="8" y="0"/>
                </a:lnTo>
                <a:lnTo>
                  <a:pt x="0" y="36"/>
                </a:lnTo>
                <a:lnTo>
                  <a:pt x="35" y="36"/>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05" name="Freeform 1539">
            <a:extLst>
              <a:ext uri="{FF2B5EF4-FFF2-40B4-BE49-F238E27FC236}">
                <a16:creationId xmlns:a16="http://schemas.microsoft.com/office/drawing/2014/main" id="{242A548F-5D6B-4EA2-93F2-B8B3A6C6809E}"/>
              </a:ext>
            </a:extLst>
          </p:cNvPr>
          <p:cNvSpPr>
            <a:spLocks/>
          </p:cNvSpPr>
          <p:nvPr userDrawn="1"/>
        </p:nvSpPr>
        <p:spPr bwMode="auto">
          <a:xfrm>
            <a:off x="4035425" y="5792788"/>
            <a:ext cx="500063" cy="577850"/>
          </a:xfrm>
          <a:custGeom>
            <a:avLst/>
            <a:gdLst>
              <a:gd name="T0" fmla="*/ 315 w 315"/>
              <a:gd name="T1" fmla="*/ 0 h 364"/>
              <a:gd name="T2" fmla="*/ 0 w 315"/>
              <a:gd name="T3" fmla="*/ 232 h 364"/>
              <a:gd name="T4" fmla="*/ 254 w 315"/>
              <a:gd name="T5" fmla="*/ 364 h 364"/>
              <a:gd name="T6" fmla="*/ 315 w 315"/>
              <a:gd name="T7" fmla="*/ 0 h 364"/>
            </a:gdLst>
            <a:ahLst/>
            <a:cxnLst>
              <a:cxn ang="0">
                <a:pos x="T0" y="T1"/>
              </a:cxn>
              <a:cxn ang="0">
                <a:pos x="T2" y="T3"/>
              </a:cxn>
              <a:cxn ang="0">
                <a:pos x="T4" y="T5"/>
              </a:cxn>
              <a:cxn ang="0">
                <a:pos x="T6" y="T7"/>
              </a:cxn>
            </a:cxnLst>
            <a:rect l="0" t="0" r="r" b="b"/>
            <a:pathLst>
              <a:path w="315" h="364">
                <a:moveTo>
                  <a:pt x="315" y="0"/>
                </a:moveTo>
                <a:lnTo>
                  <a:pt x="0" y="232"/>
                </a:lnTo>
                <a:lnTo>
                  <a:pt x="254" y="364"/>
                </a:lnTo>
                <a:lnTo>
                  <a:pt x="315" y="0"/>
                </a:lnTo>
                <a:close/>
              </a:path>
            </a:pathLst>
          </a:custGeom>
          <a:solidFill>
            <a:srgbClr val="68AF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06" name="Freeform 1540">
            <a:extLst>
              <a:ext uri="{FF2B5EF4-FFF2-40B4-BE49-F238E27FC236}">
                <a16:creationId xmlns:a16="http://schemas.microsoft.com/office/drawing/2014/main" id="{82A52D98-0DFA-4974-A94D-58A9E4A090F4}"/>
              </a:ext>
            </a:extLst>
          </p:cNvPr>
          <p:cNvSpPr>
            <a:spLocks/>
          </p:cNvSpPr>
          <p:nvPr userDrawn="1"/>
        </p:nvSpPr>
        <p:spPr bwMode="auto">
          <a:xfrm>
            <a:off x="4035425" y="5792788"/>
            <a:ext cx="500063" cy="577850"/>
          </a:xfrm>
          <a:custGeom>
            <a:avLst/>
            <a:gdLst>
              <a:gd name="T0" fmla="*/ 315 w 315"/>
              <a:gd name="T1" fmla="*/ 0 h 364"/>
              <a:gd name="T2" fmla="*/ 0 w 315"/>
              <a:gd name="T3" fmla="*/ 232 h 364"/>
              <a:gd name="T4" fmla="*/ 254 w 315"/>
              <a:gd name="T5" fmla="*/ 364 h 364"/>
              <a:gd name="T6" fmla="*/ 315 w 315"/>
              <a:gd name="T7" fmla="*/ 0 h 364"/>
            </a:gdLst>
            <a:ahLst/>
            <a:cxnLst>
              <a:cxn ang="0">
                <a:pos x="T0" y="T1"/>
              </a:cxn>
              <a:cxn ang="0">
                <a:pos x="T2" y="T3"/>
              </a:cxn>
              <a:cxn ang="0">
                <a:pos x="T4" y="T5"/>
              </a:cxn>
              <a:cxn ang="0">
                <a:pos x="T6" y="T7"/>
              </a:cxn>
            </a:cxnLst>
            <a:rect l="0" t="0" r="r" b="b"/>
            <a:pathLst>
              <a:path w="315" h="364">
                <a:moveTo>
                  <a:pt x="315" y="0"/>
                </a:moveTo>
                <a:lnTo>
                  <a:pt x="0" y="232"/>
                </a:lnTo>
                <a:lnTo>
                  <a:pt x="254" y="364"/>
                </a:lnTo>
                <a:lnTo>
                  <a:pt x="3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07" name="Freeform 1541">
            <a:extLst>
              <a:ext uri="{FF2B5EF4-FFF2-40B4-BE49-F238E27FC236}">
                <a16:creationId xmlns:a16="http://schemas.microsoft.com/office/drawing/2014/main" id="{45F95534-EA1A-4B05-9461-D2EBD74436C7}"/>
              </a:ext>
            </a:extLst>
          </p:cNvPr>
          <p:cNvSpPr>
            <a:spLocks/>
          </p:cNvSpPr>
          <p:nvPr userDrawn="1"/>
        </p:nvSpPr>
        <p:spPr bwMode="auto">
          <a:xfrm>
            <a:off x="3905250" y="6161088"/>
            <a:ext cx="533400" cy="415925"/>
          </a:xfrm>
          <a:custGeom>
            <a:avLst/>
            <a:gdLst>
              <a:gd name="T0" fmla="*/ 82 w 336"/>
              <a:gd name="T1" fmla="*/ 0 h 262"/>
              <a:gd name="T2" fmla="*/ 0 w 336"/>
              <a:gd name="T3" fmla="*/ 61 h 262"/>
              <a:gd name="T4" fmla="*/ 107 w 336"/>
              <a:gd name="T5" fmla="*/ 262 h 262"/>
              <a:gd name="T6" fmla="*/ 273 w 336"/>
              <a:gd name="T7" fmla="*/ 218 h 262"/>
              <a:gd name="T8" fmla="*/ 331 w 336"/>
              <a:gd name="T9" fmla="*/ 162 h 262"/>
              <a:gd name="T10" fmla="*/ 336 w 336"/>
              <a:gd name="T11" fmla="*/ 132 h 262"/>
              <a:gd name="T12" fmla="*/ 82 w 336"/>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336" h="262">
                <a:moveTo>
                  <a:pt x="82" y="0"/>
                </a:moveTo>
                <a:lnTo>
                  <a:pt x="0" y="61"/>
                </a:lnTo>
                <a:lnTo>
                  <a:pt x="107" y="262"/>
                </a:lnTo>
                <a:lnTo>
                  <a:pt x="273" y="218"/>
                </a:lnTo>
                <a:lnTo>
                  <a:pt x="331" y="162"/>
                </a:lnTo>
                <a:lnTo>
                  <a:pt x="336" y="132"/>
                </a:lnTo>
                <a:lnTo>
                  <a:pt x="82" y="0"/>
                </a:lnTo>
                <a:close/>
              </a:path>
            </a:pathLst>
          </a:custGeom>
          <a:solidFill>
            <a:srgbClr val="448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08" name="Freeform 1542">
            <a:extLst>
              <a:ext uri="{FF2B5EF4-FFF2-40B4-BE49-F238E27FC236}">
                <a16:creationId xmlns:a16="http://schemas.microsoft.com/office/drawing/2014/main" id="{36526329-E8BA-4C5F-9D92-1E62FED61C39}"/>
              </a:ext>
            </a:extLst>
          </p:cNvPr>
          <p:cNvSpPr>
            <a:spLocks/>
          </p:cNvSpPr>
          <p:nvPr userDrawn="1"/>
        </p:nvSpPr>
        <p:spPr bwMode="auto">
          <a:xfrm>
            <a:off x="3905250" y="6161088"/>
            <a:ext cx="533400" cy="415925"/>
          </a:xfrm>
          <a:custGeom>
            <a:avLst/>
            <a:gdLst>
              <a:gd name="T0" fmla="*/ 82 w 336"/>
              <a:gd name="T1" fmla="*/ 0 h 262"/>
              <a:gd name="T2" fmla="*/ 0 w 336"/>
              <a:gd name="T3" fmla="*/ 61 h 262"/>
              <a:gd name="T4" fmla="*/ 107 w 336"/>
              <a:gd name="T5" fmla="*/ 262 h 262"/>
              <a:gd name="T6" fmla="*/ 273 w 336"/>
              <a:gd name="T7" fmla="*/ 218 h 262"/>
              <a:gd name="T8" fmla="*/ 331 w 336"/>
              <a:gd name="T9" fmla="*/ 162 h 262"/>
              <a:gd name="T10" fmla="*/ 336 w 336"/>
              <a:gd name="T11" fmla="*/ 132 h 262"/>
              <a:gd name="T12" fmla="*/ 82 w 336"/>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336" h="262">
                <a:moveTo>
                  <a:pt x="82" y="0"/>
                </a:moveTo>
                <a:lnTo>
                  <a:pt x="0" y="61"/>
                </a:lnTo>
                <a:lnTo>
                  <a:pt x="107" y="262"/>
                </a:lnTo>
                <a:lnTo>
                  <a:pt x="273" y="218"/>
                </a:lnTo>
                <a:lnTo>
                  <a:pt x="331" y="162"/>
                </a:lnTo>
                <a:lnTo>
                  <a:pt x="336" y="132"/>
                </a:lnTo>
                <a:lnTo>
                  <a:pt x="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09" name="Freeform 1543">
            <a:extLst>
              <a:ext uri="{FF2B5EF4-FFF2-40B4-BE49-F238E27FC236}">
                <a16:creationId xmlns:a16="http://schemas.microsoft.com/office/drawing/2014/main" id="{28061B69-9C9D-4B74-9C01-80C1F7D474F2}"/>
              </a:ext>
            </a:extLst>
          </p:cNvPr>
          <p:cNvSpPr>
            <a:spLocks/>
          </p:cNvSpPr>
          <p:nvPr userDrawn="1"/>
        </p:nvSpPr>
        <p:spPr bwMode="auto">
          <a:xfrm>
            <a:off x="4075113" y="6507163"/>
            <a:ext cx="263525" cy="190500"/>
          </a:xfrm>
          <a:custGeom>
            <a:avLst/>
            <a:gdLst>
              <a:gd name="T0" fmla="*/ 166 w 166"/>
              <a:gd name="T1" fmla="*/ 0 h 120"/>
              <a:gd name="T2" fmla="*/ 0 w 166"/>
              <a:gd name="T3" fmla="*/ 44 h 120"/>
              <a:gd name="T4" fmla="*/ 40 w 166"/>
              <a:gd name="T5" fmla="*/ 120 h 120"/>
              <a:gd name="T6" fmla="*/ 166 w 166"/>
              <a:gd name="T7" fmla="*/ 0 h 120"/>
            </a:gdLst>
            <a:ahLst/>
            <a:cxnLst>
              <a:cxn ang="0">
                <a:pos x="T0" y="T1"/>
              </a:cxn>
              <a:cxn ang="0">
                <a:pos x="T2" y="T3"/>
              </a:cxn>
              <a:cxn ang="0">
                <a:pos x="T4" y="T5"/>
              </a:cxn>
              <a:cxn ang="0">
                <a:pos x="T6" y="T7"/>
              </a:cxn>
            </a:cxnLst>
            <a:rect l="0" t="0" r="r" b="b"/>
            <a:pathLst>
              <a:path w="166" h="120">
                <a:moveTo>
                  <a:pt x="166" y="0"/>
                </a:moveTo>
                <a:lnTo>
                  <a:pt x="0" y="44"/>
                </a:lnTo>
                <a:lnTo>
                  <a:pt x="40" y="120"/>
                </a:lnTo>
                <a:lnTo>
                  <a:pt x="166" y="0"/>
                </a:lnTo>
                <a:close/>
              </a:path>
            </a:pathLst>
          </a:custGeom>
          <a:solidFill>
            <a:srgbClr val="519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10" name="Freeform 1544">
            <a:extLst>
              <a:ext uri="{FF2B5EF4-FFF2-40B4-BE49-F238E27FC236}">
                <a16:creationId xmlns:a16="http://schemas.microsoft.com/office/drawing/2014/main" id="{853FD908-7E9D-4937-93EB-D482ACE5B7EA}"/>
              </a:ext>
            </a:extLst>
          </p:cNvPr>
          <p:cNvSpPr>
            <a:spLocks/>
          </p:cNvSpPr>
          <p:nvPr userDrawn="1"/>
        </p:nvSpPr>
        <p:spPr bwMode="auto">
          <a:xfrm>
            <a:off x="4075113" y="6507163"/>
            <a:ext cx="263525" cy="190500"/>
          </a:xfrm>
          <a:custGeom>
            <a:avLst/>
            <a:gdLst>
              <a:gd name="T0" fmla="*/ 166 w 166"/>
              <a:gd name="T1" fmla="*/ 0 h 120"/>
              <a:gd name="T2" fmla="*/ 0 w 166"/>
              <a:gd name="T3" fmla="*/ 44 h 120"/>
              <a:gd name="T4" fmla="*/ 40 w 166"/>
              <a:gd name="T5" fmla="*/ 120 h 120"/>
              <a:gd name="T6" fmla="*/ 166 w 166"/>
              <a:gd name="T7" fmla="*/ 0 h 120"/>
            </a:gdLst>
            <a:ahLst/>
            <a:cxnLst>
              <a:cxn ang="0">
                <a:pos x="T0" y="T1"/>
              </a:cxn>
              <a:cxn ang="0">
                <a:pos x="T2" y="T3"/>
              </a:cxn>
              <a:cxn ang="0">
                <a:pos x="T4" y="T5"/>
              </a:cxn>
              <a:cxn ang="0">
                <a:pos x="T6" y="T7"/>
              </a:cxn>
            </a:cxnLst>
            <a:rect l="0" t="0" r="r" b="b"/>
            <a:pathLst>
              <a:path w="166" h="120">
                <a:moveTo>
                  <a:pt x="166" y="0"/>
                </a:moveTo>
                <a:lnTo>
                  <a:pt x="0" y="44"/>
                </a:lnTo>
                <a:lnTo>
                  <a:pt x="40" y="120"/>
                </a:lnTo>
                <a:lnTo>
                  <a:pt x="1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11" name="Freeform 1545">
            <a:extLst>
              <a:ext uri="{FF2B5EF4-FFF2-40B4-BE49-F238E27FC236}">
                <a16:creationId xmlns:a16="http://schemas.microsoft.com/office/drawing/2014/main" id="{7A3EECB8-23E0-4C60-BC99-55438A3427D3}"/>
              </a:ext>
            </a:extLst>
          </p:cNvPr>
          <p:cNvSpPr>
            <a:spLocks/>
          </p:cNvSpPr>
          <p:nvPr userDrawn="1"/>
        </p:nvSpPr>
        <p:spPr bwMode="auto">
          <a:xfrm>
            <a:off x="4221163" y="6657975"/>
            <a:ext cx="169863" cy="219075"/>
          </a:xfrm>
          <a:custGeom>
            <a:avLst/>
            <a:gdLst>
              <a:gd name="T0" fmla="*/ 107 w 107"/>
              <a:gd name="T1" fmla="*/ 0 h 138"/>
              <a:gd name="T2" fmla="*/ 0 w 107"/>
              <a:gd name="T3" fmla="*/ 124 h 138"/>
              <a:gd name="T4" fmla="*/ 8 w 107"/>
              <a:gd name="T5" fmla="*/ 138 h 138"/>
              <a:gd name="T6" fmla="*/ 83 w 107"/>
              <a:gd name="T7" fmla="*/ 138 h 138"/>
              <a:gd name="T8" fmla="*/ 107 w 107"/>
              <a:gd name="T9" fmla="*/ 0 h 138"/>
            </a:gdLst>
            <a:ahLst/>
            <a:cxnLst>
              <a:cxn ang="0">
                <a:pos x="T0" y="T1"/>
              </a:cxn>
              <a:cxn ang="0">
                <a:pos x="T2" y="T3"/>
              </a:cxn>
              <a:cxn ang="0">
                <a:pos x="T4" y="T5"/>
              </a:cxn>
              <a:cxn ang="0">
                <a:pos x="T6" y="T7"/>
              </a:cxn>
              <a:cxn ang="0">
                <a:pos x="T8" y="T9"/>
              </a:cxn>
            </a:cxnLst>
            <a:rect l="0" t="0" r="r" b="b"/>
            <a:pathLst>
              <a:path w="107" h="138">
                <a:moveTo>
                  <a:pt x="107" y="0"/>
                </a:moveTo>
                <a:lnTo>
                  <a:pt x="0" y="124"/>
                </a:lnTo>
                <a:lnTo>
                  <a:pt x="8" y="138"/>
                </a:lnTo>
                <a:lnTo>
                  <a:pt x="83" y="138"/>
                </a:lnTo>
                <a:lnTo>
                  <a:pt x="107" y="0"/>
                </a:lnTo>
                <a:close/>
              </a:path>
            </a:pathLst>
          </a:custGeom>
          <a:solidFill>
            <a:srgbClr val="639C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12" name="Freeform 1546">
            <a:extLst>
              <a:ext uri="{FF2B5EF4-FFF2-40B4-BE49-F238E27FC236}">
                <a16:creationId xmlns:a16="http://schemas.microsoft.com/office/drawing/2014/main" id="{205DAB84-F203-453F-B035-B829A7CF8FEF}"/>
              </a:ext>
            </a:extLst>
          </p:cNvPr>
          <p:cNvSpPr>
            <a:spLocks/>
          </p:cNvSpPr>
          <p:nvPr userDrawn="1"/>
        </p:nvSpPr>
        <p:spPr bwMode="auto">
          <a:xfrm>
            <a:off x="4221163" y="6657975"/>
            <a:ext cx="169863" cy="219075"/>
          </a:xfrm>
          <a:custGeom>
            <a:avLst/>
            <a:gdLst>
              <a:gd name="T0" fmla="*/ 107 w 107"/>
              <a:gd name="T1" fmla="*/ 0 h 138"/>
              <a:gd name="T2" fmla="*/ 0 w 107"/>
              <a:gd name="T3" fmla="*/ 124 h 138"/>
              <a:gd name="T4" fmla="*/ 8 w 107"/>
              <a:gd name="T5" fmla="*/ 138 h 138"/>
              <a:gd name="T6" fmla="*/ 83 w 107"/>
              <a:gd name="T7" fmla="*/ 138 h 138"/>
              <a:gd name="T8" fmla="*/ 107 w 107"/>
              <a:gd name="T9" fmla="*/ 0 h 138"/>
            </a:gdLst>
            <a:ahLst/>
            <a:cxnLst>
              <a:cxn ang="0">
                <a:pos x="T0" y="T1"/>
              </a:cxn>
              <a:cxn ang="0">
                <a:pos x="T2" y="T3"/>
              </a:cxn>
              <a:cxn ang="0">
                <a:pos x="T4" y="T5"/>
              </a:cxn>
              <a:cxn ang="0">
                <a:pos x="T6" y="T7"/>
              </a:cxn>
              <a:cxn ang="0">
                <a:pos x="T8" y="T9"/>
              </a:cxn>
            </a:cxnLst>
            <a:rect l="0" t="0" r="r" b="b"/>
            <a:pathLst>
              <a:path w="107" h="138">
                <a:moveTo>
                  <a:pt x="107" y="0"/>
                </a:moveTo>
                <a:lnTo>
                  <a:pt x="0" y="124"/>
                </a:lnTo>
                <a:lnTo>
                  <a:pt x="8" y="138"/>
                </a:lnTo>
                <a:lnTo>
                  <a:pt x="83" y="13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13" name="Freeform 1547">
            <a:extLst>
              <a:ext uri="{FF2B5EF4-FFF2-40B4-BE49-F238E27FC236}">
                <a16:creationId xmlns:a16="http://schemas.microsoft.com/office/drawing/2014/main" id="{DD35561F-718C-4E72-9D78-328111DA8DE8}"/>
              </a:ext>
            </a:extLst>
          </p:cNvPr>
          <p:cNvSpPr>
            <a:spLocks/>
          </p:cNvSpPr>
          <p:nvPr userDrawn="1"/>
        </p:nvSpPr>
        <p:spPr bwMode="auto">
          <a:xfrm>
            <a:off x="4152900" y="6556375"/>
            <a:ext cx="254000" cy="298450"/>
          </a:xfrm>
          <a:custGeom>
            <a:avLst/>
            <a:gdLst>
              <a:gd name="T0" fmla="*/ 160 w 160"/>
              <a:gd name="T1" fmla="*/ 0 h 188"/>
              <a:gd name="T2" fmla="*/ 0 w 160"/>
              <a:gd name="T3" fmla="*/ 107 h 188"/>
              <a:gd name="T4" fmla="*/ 43 w 160"/>
              <a:gd name="T5" fmla="*/ 188 h 188"/>
              <a:gd name="T6" fmla="*/ 150 w 160"/>
              <a:gd name="T7" fmla="*/ 64 h 188"/>
              <a:gd name="T8" fmla="*/ 160 w 160"/>
              <a:gd name="T9" fmla="*/ 0 h 188"/>
            </a:gdLst>
            <a:ahLst/>
            <a:cxnLst>
              <a:cxn ang="0">
                <a:pos x="T0" y="T1"/>
              </a:cxn>
              <a:cxn ang="0">
                <a:pos x="T2" y="T3"/>
              </a:cxn>
              <a:cxn ang="0">
                <a:pos x="T4" y="T5"/>
              </a:cxn>
              <a:cxn ang="0">
                <a:pos x="T6" y="T7"/>
              </a:cxn>
              <a:cxn ang="0">
                <a:pos x="T8" y="T9"/>
              </a:cxn>
            </a:cxnLst>
            <a:rect l="0" t="0" r="r" b="b"/>
            <a:pathLst>
              <a:path w="160" h="188">
                <a:moveTo>
                  <a:pt x="160" y="0"/>
                </a:moveTo>
                <a:lnTo>
                  <a:pt x="0" y="107"/>
                </a:lnTo>
                <a:lnTo>
                  <a:pt x="43" y="188"/>
                </a:lnTo>
                <a:lnTo>
                  <a:pt x="150" y="64"/>
                </a:lnTo>
                <a:lnTo>
                  <a:pt x="160" y="0"/>
                </a:lnTo>
                <a:close/>
              </a:path>
            </a:pathLst>
          </a:custGeom>
          <a:solidFill>
            <a:srgbClr val="649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14" name="Freeform 1548">
            <a:extLst>
              <a:ext uri="{FF2B5EF4-FFF2-40B4-BE49-F238E27FC236}">
                <a16:creationId xmlns:a16="http://schemas.microsoft.com/office/drawing/2014/main" id="{10D00F64-CEDB-4846-ADFB-E270888A0D09}"/>
              </a:ext>
            </a:extLst>
          </p:cNvPr>
          <p:cNvSpPr>
            <a:spLocks/>
          </p:cNvSpPr>
          <p:nvPr userDrawn="1"/>
        </p:nvSpPr>
        <p:spPr bwMode="auto">
          <a:xfrm>
            <a:off x="4152900" y="6556375"/>
            <a:ext cx="254000" cy="298450"/>
          </a:xfrm>
          <a:custGeom>
            <a:avLst/>
            <a:gdLst>
              <a:gd name="T0" fmla="*/ 160 w 160"/>
              <a:gd name="T1" fmla="*/ 0 h 188"/>
              <a:gd name="T2" fmla="*/ 0 w 160"/>
              <a:gd name="T3" fmla="*/ 107 h 188"/>
              <a:gd name="T4" fmla="*/ 43 w 160"/>
              <a:gd name="T5" fmla="*/ 188 h 188"/>
              <a:gd name="T6" fmla="*/ 150 w 160"/>
              <a:gd name="T7" fmla="*/ 64 h 188"/>
              <a:gd name="T8" fmla="*/ 160 w 160"/>
              <a:gd name="T9" fmla="*/ 0 h 188"/>
            </a:gdLst>
            <a:ahLst/>
            <a:cxnLst>
              <a:cxn ang="0">
                <a:pos x="T0" y="T1"/>
              </a:cxn>
              <a:cxn ang="0">
                <a:pos x="T2" y="T3"/>
              </a:cxn>
              <a:cxn ang="0">
                <a:pos x="T4" y="T5"/>
              </a:cxn>
              <a:cxn ang="0">
                <a:pos x="T6" y="T7"/>
              </a:cxn>
              <a:cxn ang="0">
                <a:pos x="T8" y="T9"/>
              </a:cxn>
            </a:cxnLst>
            <a:rect l="0" t="0" r="r" b="b"/>
            <a:pathLst>
              <a:path w="160" h="188">
                <a:moveTo>
                  <a:pt x="160" y="0"/>
                </a:moveTo>
                <a:lnTo>
                  <a:pt x="0" y="107"/>
                </a:lnTo>
                <a:lnTo>
                  <a:pt x="43" y="188"/>
                </a:lnTo>
                <a:lnTo>
                  <a:pt x="150" y="64"/>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15" name="Freeform 1549">
            <a:extLst>
              <a:ext uri="{FF2B5EF4-FFF2-40B4-BE49-F238E27FC236}">
                <a16:creationId xmlns:a16="http://schemas.microsoft.com/office/drawing/2014/main" id="{6205CB06-7647-444C-BA87-E46421F26F02}"/>
              </a:ext>
            </a:extLst>
          </p:cNvPr>
          <p:cNvSpPr>
            <a:spLocks/>
          </p:cNvSpPr>
          <p:nvPr userDrawn="1"/>
        </p:nvSpPr>
        <p:spPr bwMode="auto">
          <a:xfrm>
            <a:off x="4338638" y="6418263"/>
            <a:ext cx="92075" cy="88900"/>
          </a:xfrm>
          <a:custGeom>
            <a:avLst/>
            <a:gdLst>
              <a:gd name="T0" fmla="*/ 58 w 58"/>
              <a:gd name="T1" fmla="*/ 0 h 56"/>
              <a:gd name="T2" fmla="*/ 0 w 58"/>
              <a:gd name="T3" fmla="*/ 56 h 56"/>
              <a:gd name="T4" fmla="*/ 51 w 58"/>
              <a:gd name="T5" fmla="*/ 42 h 56"/>
              <a:gd name="T6" fmla="*/ 58 w 58"/>
              <a:gd name="T7" fmla="*/ 0 h 56"/>
            </a:gdLst>
            <a:ahLst/>
            <a:cxnLst>
              <a:cxn ang="0">
                <a:pos x="T0" y="T1"/>
              </a:cxn>
              <a:cxn ang="0">
                <a:pos x="T2" y="T3"/>
              </a:cxn>
              <a:cxn ang="0">
                <a:pos x="T4" y="T5"/>
              </a:cxn>
              <a:cxn ang="0">
                <a:pos x="T6" y="T7"/>
              </a:cxn>
            </a:cxnLst>
            <a:rect l="0" t="0" r="r" b="b"/>
            <a:pathLst>
              <a:path w="58" h="56">
                <a:moveTo>
                  <a:pt x="58" y="0"/>
                </a:moveTo>
                <a:lnTo>
                  <a:pt x="0" y="56"/>
                </a:lnTo>
                <a:lnTo>
                  <a:pt x="51" y="42"/>
                </a:lnTo>
                <a:lnTo>
                  <a:pt x="58" y="0"/>
                </a:lnTo>
                <a:close/>
              </a:path>
            </a:pathLst>
          </a:custGeom>
          <a:solidFill>
            <a:srgbClr val="3C7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16" name="Freeform 1550">
            <a:extLst>
              <a:ext uri="{FF2B5EF4-FFF2-40B4-BE49-F238E27FC236}">
                <a16:creationId xmlns:a16="http://schemas.microsoft.com/office/drawing/2014/main" id="{F04B37C1-81CC-4397-8F16-4059B6DB44AC}"/>
              </a:ext>
            </a:extLst>
          </p:cNvPr>
          <p:cNvSpPr>
            <a:spLocks/>
          </p:cNvSpPr>
          <p:nvPr userDrawn="1"/>
        </p:nvSpPr>
        <p:spPr bwMode="auto">
          <a:xfrm>
            <a:off x="4338638" y="6418263"/>
            <a:ext cx="92075" cy="88900"/>
          </a:xfrm>
          <a:custGeom>
            <a:avLst/>
            <a:gdLst>
              <a:gd name="T0" fmla="*/ 58 w 58"/>
              <a:gd name="T1" fmla="*/ 0 h 56"/>
              <a:gd name="T2" fmla="*/ 0 w 58"/>
              <a:gd name="T3" fmla="*/ 56 h 56"/>
              <a:gd name="T4" fmla="*/ 51 w 58"/>
              <a:gd name="T5" fmla="*/ 42 h 56"/>
              <a:gd name="T6" fmla="*/ 58 w 58"/>
              <a:gd name="T7" fmla="*/ 0 h 56"/>
            </a:gdLst>
            <a:ahLst/>
            <a:cxnLst>
              <a:cxn ang="0">
                <a:pos x="T0" y="T1"/>
              </a:cxn>
              <a:cxn ang="0">
                <a:pos x="T2" y="T3"/>
              </a:cxn>
              <a:cxn ang="0">
                <a:pos x="T4" y="T5"/>
              </a:cxn>
              <a:cxn ang="0">
                <a:pos x="T6" y="T7"/>
              </a:cxn>
            </a:cxnLst>
            <a:rect l="0" t="0" r="r" b="b"/>
            <a:pathLst>
              <a:path w="58" h="56">
                <a:moveTo>
                  <a:pt x="58" y="0"/>
                </a:moveTo>
                <a:lnTo>
                  <a:pt x="0" y="56"/>
                </a:lnTo>
                <a:lnTo>
                  <a:pt x="51" y="42"/>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17" name="Freeform 1551">
            <a:extLst>
              <a:ext uri="{FF2B5EF4-FFF2-40B4-BE49-F238E27FC236}">
                <a16:creationId xmlns:a16="http://schemas.microsoft.com/office/drawing/2014/main" id="{0496104F-328E-43C9-89E4-5DC8B823F0BC}"/>
              </a:ext>
            </a:extLst>
          </p:cNvPr>
          <p:cNvSpPr>
            <a:spLocks/>
          </p:cNvSpPr>
          <p:nvPr userDrawn="1"/>
        </p:nvSpPr>
        <p:spPr bwMode="auto">
          <a:xfrm>
            <a:off x="4138613" y="6484938"/>
            <a:ext cx="280988" cy="241300"/>
          </a:xfrm>
          <a:custGeom>
            <a:avLst/>
            <a:gdLst>
              <a:gd name="T0" fmla="*/ 177 w 177"/>
              <a:gd name="T1" fmla="*/ 0 h 152"/>
              <a:gd name="T2" fmla="*/ 126 w 177"/>
              <a:gd name="T3" fmla="*/ 14 h 152"/>
              <a:gd name="T4" fmla="*/ 0 w 177"/>
              <a:gd name="T5" fmla="*/ 134 h 152"/>
              <a:gd name="T6" fmla="*/ 9 w 177"/>
              <a:gd name="T7" fmla="*/ 152 h 152"/>
              <a:gd name="T8" fmla="*/ 169 w 177"/>
              <a:gd name="T9" fmla="*/ 45 h 152"/>
              <a:gd name="T10" fmla="*/ 177 w 177"/>
              <a:gd name="T11" fmla="*/ 0 h 152"/>
            </a:gdLst>
            <a:ahLst/>
            <a:cxnLst>
              <a:cxn ang="0">
                <a:pos x="T0" y="T1"/>
              </a:cxn>
              <a:cxn ang="0">
                <a:pos x="T2" y="T3"/>
              </a:cxn>
              <a:cxn ang="0">
                <a:pos x="T4" y="T5"/>
              </a:cxn>
              <a:cxn ang="0">
                <a:pos x="T6" y="T7"/>
              </a:cxn>
              <a:cxn ang="0">
                <a:pos x="T8" y="T9"/>
              </a:cxn>
              <a:cxn ang="0">
                <a:pos x="T10" y="T11"/>
              </a:cxn>
            </a:cxnLst>
            <a:rect l="0" t="0" r="r" b="b"/>
            <a:pathLst>
              <a:path w="177" h="152">
                <a:moveTo>
                  <a:pt x="177" y="0"/>
                </a:moveTo>
                <a:lnTo>
                  <a:pt x="126" y="14"/>
                </a:lnTo>
                <a:lnTo>
                  <a:pt x="0" y="134"/>
                </a:lnTo>
                <a:lnTo>
                  <a:pt x="9" y="152"/>
                </a:lnTo>
                <a:lnTo>
                  <a:pt x="169" y="45"/>
                </a:lnTo>
                <a:lnTo>
                  <a:pt x="177" y="0"/>
                </a:lnTo>
                <a:close/>
              </a:path>
            </a:pathLst>
          </a:custGeom>
          <a:solidFill>
            <a:srgbClr val="4379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18" name="Freeform 1552">
            <a:extLst>
              <a:ext uri="{FF2B5EF4-FFF2-40B4-BE49-F238E27FC236}">
                <a16:creationId xmlns:a16="http://schemas.microsoft.com/office/drawing/2014/main" id="{7CCE295C-A464-41A0-A38F-C34C20508D79}"/>
              </a:ext>
            </a:extLst>
          </p:cNvPr>
          <p:cNvSpPr>
            <a:spLocks/>
          </p:cNvSpPr>
          <p:nvPr userDrawn="1"/>
        </p:nvSpPr>
        <p:spPr bwMode="auto">
          <a:xfrm>
            <a:off x="4138613" y="6484938"/>
            <a:ext cx="280988" cy="241300"/>
          </a:xfrm>
          <a:custGeom>
            <a:avLst/>
            <a:gdLst>
              <a:gd name="T0" fmla="*/ 177 w 177"/>
              <a:gd name="T1" fmla="*/ 0 h 152"/>
              <a:gd name="T2" fmla="*/ 126 w 177"/>
              <a:gd name="T3" fmla="*/ 14 h 152"/>
              <a:gd name="T4" fmla="*/ 0 w 177"/>
              <a:gd name="T5" fmla="*/ 134 h 152"/>
              <a:gd name="T6" fmla="*/ 9 w 177"/>
              <a:gd name="T7" fmla="*/ 152 h 152"/>
              <a:gd name="T8" fmla="*/ 169 w 177"/>
              <a:gd name="T9" fmla="*/ 45 h 152"/>
              <a:gd name="T10" fmla="*/ 177 w 177"/>
              <a:gd name="T11" fmla="*/ 0 h 152"/>
            </a:gdLst>
            <a:ahLst/>
            <a:cxnLst>
              <a:cxn ang="0">
                <a:pos x="T0" y="T1"/>
              </a:cxn>
              <a:cxn ang="0">
                <a:pos x="T2" y="T3"/>
              </a:cxn>
              <a:cxn ang="0">
                <a:pos x="T4" y="T5"/>
              </a:cxn>
              <a:cxn ang="0">
                <a:pos x="T6" y="T7"/>
              </a:cxn>
              <a:cxn ang="0">
                <a:pos x="T8" y="T9"/>
              </a:cxn>
              <a:cxn ang="0">
                <a:pos x="T10" y="T11"/>
              </a:cxn>
            </a:cxnLst>
            <a:rect l="0" t="0" r="r" b="b"/>
            <a:pathLst>
              <a:path w="177" h="152">
                <a:moveTo>
                  <a:pt x="177" y="0"/>
                </a:moveTo>
                <a:lnTo>
                  <a:pt x="126" y="14"/>
                </a:lnTo>
                <a:lnTo>
                  <a:pt x="0" y="134"/>
                </a:lnTo>
                <a:lnTo>
                  <a:pt x="9" y="152"/>
                </a:lnTo>
                <a:lnTo>
                  <a:pt x="169" y="45"/>
                </a:lnTo>
                <a:lnTo>
                  <a:pt x="1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19" name="Freeform 1553">
            <a:extLst>
              <a:ext uri="{FF2B5EF4-FFF2-40B4-BE49-F238E27FC236}">
                <a16:creationId xmlns:a16="http://schemas.microsoft.com/office/drawing/2014/main" id="{180143BB-0DE0-459E-9B40-25EC51AAAB3E}"/>
              </a:ext>
            </a:extLst>
          </p:cNvPr>
          <p:cNvSpPr>
            <a:spLocks/>
          </p:cNvSpPr>
          <p:nvPr userDrawn="1"/>
        </p:nvSpPr>
        <p:spPr bwMode="auto">
          <a:xfrm>
            <a:off x="4591050" y="5927725"/>
            <a:ext cx="144463" cy="338138"/>
          </a:xfrm>
          <a:custGeom>
            <a:avLst/>
            <a:gdLst>
              <a:gd name="T0" fmla="*/ 17 w 91"/>
              <a:gd name="T1" fmla="*/ 0 h 213"/>
              <a:gd name="T2" fmla="*/ 0 w 91"/>
              <a:gd name="T3" fmla="*/ 213 h 213"/>
              <a:gd name="T4" fmla="*/ 91 w 91"/>
              <a:gd name="T5" fmla="*/ 126 h 213"/>
              <a:gd name="T6" fmla="*/ 17 w 91"/>
              <a:gd name="T7" fmla="*/ 0 h 213"/>
            </a:gdLst>
            <a:ahLst/>
            <a:cxnLst>
              <a:cxn ang="0">
                <a:pos x="T0" y="T1"/>
              </a:cxn>
              <a:cxn ang="0">
                <a:pos x="T2" y="T3"/>
              </a:cxn>
              <a:cxn ang="0">
                <a:pos x="T4" y="T5"/>
              </a:cxn>
              <a:cxn ang="0">
                <a:pos x="T6" y="T7"/>
              </a:cxn>
            </a:cxnLst>
            <a:rect l="0" t="0" r="r" b="b"/>
            <a:pathLst>
              <a:path w="91" h="213">
                <a:moveTo>
                  <a:pt x="17" y="0"/>
                </a:moveTo>
                <a:lnTo>
                  <a:pt x="0" y="213"/>
                </a:lnTo>
                <a:lnTo>
                  <a:pt x="91" y="126"/>
                </a:lnTo>
                <a:lnTo>
                  <a:pt x="17" y="0"/>
                </a:lnTo>
                <a:close/>
              </a:path>
            </a:pathLst>
          </a:custGeom>
          <a:solidFill>
            <a:srgbClr val="DCF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20" name="Freeform 1554">
            <a:extLst>
              <a:ext uri="{FF2B5EF4-FFF2-40B4-BE49-F238E27FC236}">
                <a16:creationId xmlns:a16="http://schemas.microsoft.com/office/drawing/2014/main" id="{B16BB93E-A922-4197-B644-A49156D46916}"/>
              </a:ext>
            </a:extLst>
          </p:cNvPr>
          <p:cNvSpPr>
            <a:spLocks/>
          </p:cNvSpPr>
          <p:nvPr userDrawn="1"/>
        </p:nvSpPr>
        <p:spPr bwMode="auto">
          <a:xfrm>
            <a:off x="4591050" y="5927725"/>
            <a:ext cx="144463" cy="338138"/>
          </a:xfrm>
          <a:custGeom>
            <a:avLst/>
            <a:gdLst>
              <a:gd name="T0" fmla="*/ 17 w 91"/>
              <a:gd name="T1" fmla="*/ 0 h 213"/>
              <a:gd name="T2" fmla="*/ 0 w 91"/>
              <a:gd name="T3" fmla="*/ 213 h 213"/>
              <a:gd name="T4" fmla="*/ 91 w 91"/>
              <a:gd name="T5" fmla="*/ 126 h 213"/>
              <a:gd name="T6" fmla="*/ 17 w 91"/>
              <a:gd name="T7" fmla="*/ 0 h 213"/>
            </a:gdLst>
            <a:ahLst/>
            <a:cxnLst>
              <a:cxn ang="0">
                <a:pos x="T0" y="T1"/>
              </a:cxn>
              <a:cxn ang="0">
                <a:pos x="T2" y="T3"/>
              </a:cxn>
              <a:cxn ang="0">
                <a:pos x="T4" y="T5"/>
              </a:cxn>
              <a:cxn ang="0">
                <a:pos x="T6" y="T7"/>
              </a:cxn>
            </a:cxnLst>
            <a:rect l="0" t="0" r="r" b="b"/>
            <a:pathLst>
              <a:path w="91" h="213">
                <a:moveTo>
                  <a:pt x="17" y="0"/>
                </a:moveTo>
                <a:lnTo>
                  <a:pt x="0" y="213"/>
                </a:lnTo>
                <a:lnTo>
                  <a:pt x="91" y="126"/>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21" name="Freeform 1555">
            <a:extLst>
              <a:ext uri="{FF2B5EF4-FFF2-40B4-BE49-F238E27FC236}">
                <a16:creationId xmlns:a16="http://schemas.microsoft.com/office/drawing/2014/main" id="{14CBB2FD-59ED-4D92-8FC3-25FC93829E5C}"/>
              </a:ext>
            </a:extLst>
          </p:cNvPr>
          <p:cNvSpPr>
            <a:spLocks/>
          </p:cNvSpPr>
          <p:nvPr userDrawn="1"/>
        </p:nvSpPr>
        <p:spPr bwMode="auto">
          <a:xfrm>
            <a:off x="4438650" y="5792788"/>
            <a:ext cx="179388" cy="592138"/>
          </a:xfrm>
          <a:custGeom>
            <a:avLst/>
            <a:gdLst>
              <a:gd name="T0" fmla="*/ 61 w 113"/>
              <a:gd name="T1" fmla="*/ 0 h 373"/>
              <a:gd name="T2" fmla="*/ 61 w 113"/>
              <a:gd name="T3" fmla="*/ 0 h 373"/>
              <a:gd name="T4" fmla="*/ 0 w 113"/>
              <a:gd name="T5" fmla="*/ 364 h 373"/>
              <a:gd name="T6" fmla="*/ 17 w 113"/>
              <a:gd name="T7" fmla="*/ 373 h 373"/>
              <a:gd name="T8" fmla="*/ 96 w 113"/>
              <a:gd name="T9" fmla="*/ 298 h 373"/>
              <a:gd name="T10" fmla="*/ 113 w 113"/>
              <a:gd name="T11" fmla="*/ 85 h 373"/>
              <a:gd name="T12" fmla="*/ 61 w 113"/>
              <a:gd name="T13" fmla="*/ 0 h 373"/>
            </a:gdLst>
            <a:ahLst/>
            <a:cxnLst>
              <a:cxn ang="0">
                <a:pos x="T0" y="T1"/>
              </a:cxn>
              <a:cxn ang="0">
                <a:pos x="T2" y="T3"/>
              </a:cxn>
              <a:cxn ang="0">
                <a:pos x="T4" y="T5"/>
              </a:cxn>
              <a:cxn ang="0">
                <a:pos x="T6" y="T7"/>
              </a:cxn>
              <a:cxn ang="0">
                <a:pos x="T8" y="T9"/>
              </a:cxn>
              <a:cxn ang="0">
                <a:pos x="T10" y="T11"/>
              </a:cxn>
              <a:cxn ang="0">
                <a:pos x="T12" y="T13"/>
              </a:cxn>
            </a:cxnLst>
            <a:rect l="0" t="0" r="r" b="b"/>
            <a:pathLst>
              <a:path w="113" h="373">
                <a:moveTo>
                  <a:pt x="61" y="0"/>
                </a:moveTo>
                <a:lnTo>
                  <a:pt x="61" y="0"/>
                </a:lnTo>
                <a:lnTo>
                  <a:pt x="0" y="364"/>
                </a:lnTo>
                <a:lnTo>
                  <a:pt x="17" y="373"/>
                </a:lnTo>
                <a:lnTo>
                  <a:pt x="96" y="298"/>
                </a:lnTo>
                <a:lnTo>
                  <a:pt x="113" y="85"/>
                </a:lnTo>
                <a:lnTo>
                  <a:pt x="61" y="0"/>
                </a:lnTo>
                <a:close/>
              </a:path>
            </a:pathLst>
          </a:custGeom>
          <a:solidFill>
            <a:srgbClr val="6AB1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22" name="Freeform 1556">
            <a:extLst>
              <a:ext uri="{FF2B5EF4-FFF2-40B4-BE49-F238E27FC236}">
                <a16:creationId xmlns:a16="http://schemas.microsoft.com/office/drawing/2014/main" id="{46C9D1D9-CC43-4E6B-9631-CBCA3958233A}"/>
              </a:ext>
            </a:extLst>
          </p:cNvPr>
          <p:cNvSpPr>
            <a:spLocks/>
          </p:cNvSpPr>
          <p:nvPr userDrawn="1"/>
        </p:nvSpPr>
        <p:spPr bwMode="auto">
          <a:xfrm>
            <a:off x="4438650" y="5792788"/>
            <a:ext cx="179388" cy="592138"/>
          </a:xfrm>
          <a:custGeom>
            <a:avLst/>
            <a:gdLst>
              <a:gd name="T0" fmla="*/ 61 w 113"/>
              <a:gd name="T1" fmla="*/ 0 h 373"/>
              <a:gd name="T2" fmla="*/ 61 w 113"/>
              <a:gd name="T3" fmla="*/ 0 h 373"/>
              <a:gd name="T4" fmla="*/ 0 w 113"/>
              <a:gd name="T5" fmla="*/ 364 h 373"/>
              <a:gd name="T6" fmla="*/ 17 w 113"/>
              <a:gd name="T7" fmla="*/ 373 h 373"/>
              <a:gd name="T8" fmla="*/ 96 w 113"/>
              <a:gd name="T9" fmla="*/ 298 h 373"/>
              <a:gd name="T10" fmla="*/ 113 w 113"/>
              <a:gd name="T11" fmla="*/ 85 h 373"/>
              <a:gd name="T12" fmla="*/ 61 w 113"/>
              <a:gd name="T13" fmla="*/ 0 h 373"/>
            </a:gdLst>
            <a:ahLst/>
            <a:cxnLst>
              <a:cxn ang="0">
                <a:pos x="T0" y="T1"/>
              </a:cxn>
              <a:cxn ang="0">
                <a:pos x="T2" y="T3"/>
              </a:cxn>
              <a:cxn ang="0">
                <a:pos x="T4" y="T5"/>
              </a:cxn>
              <a:cxn ang="0">
                <a:pos x="T6" y="T7"/>
              </a:cxn>
              <a:cxn ang="0">
                <a:pos x="T8" y="T9"/>
              </a:cxn>
              <a:cxn ang="0">
                <a:pos x="T10" y="T11"/>
              </a:cxn>
              <a:cxn ang="0">
                <a:pos x="T12" y="T13"/>
              </a:cxn>
            </a:cxnLst>
            <a:rect l="0" t="0" r="r" b="b"/>
            <a:pathLst>
              <a:path w="113" h="373">
                <a:moveTo>
                  <a:pt x="61" y="0"/>
                </a:moveTo>
                <a:lnTo>
                  <a:pt x="61" y="0"/>
                </a:lnTo>
                <a:lnTo>
                  <a:pt x="0" y="364"/>
                </a:lnTo>
                <a:lnTo>
                  <a:pt x="17" y="373"/>
                </a:lnTo>
                <a:lnTo>
                  <a:pt x="96" y="298"/>
                </a:lnTo>
                <a:lnTo>
                  <a:pt x="113" y="85"/>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23" name="Freeform 1557">
            <a:extLst>
              <a:ext uri="{FF2B5EF4-FFF2-40B4-BE49-F238E27FC236}">
                <a16:creationId xmlns:a16="http://schemas.microsoft.com/office/drawing/2014/main" id="{FD191445-E040-4BD6-B19A-F74FBC313182}"/>
              </a:ext>
            </a:extLst>
          </p:cNvPr>
          <p:cNvSpPr>
            <a:spLocks/>
          </p:cNvSpPr>
          <p:nvPr userDrawn="1"/>
        </p:nvSpPr>
        <p:spPr bwMode="auto">
          <a:xfrm>
            <a:off x="4430713" y="6370638"/>
            <a:ext cx="34925" cy="47625"/>
          </a:xfrm>
          <a:custGeom>
            <a:avLst/>
            <a:gdLst>
              <a:gd name="T0" fmla="*/ 5 w 22"/>
              <a:gd name="T1" fmla="*/ 0 h 30"/>
              <a:gd name="T2" fmla="*/ 0 w 22"/>
              <a:gd name="T3" fmla="*/ 30 h 30"/>
              <a:gd name="T4" fmla="*/ 22 w 22"/>
              <a:gd name="T5" fmla="*/ 9 h 30"/>
              <a:gd name="T6" fmla="*/ 5 w 22"/>
              <a:gd name="T7" fmla="*/ 0 h 30"/>
            </a:gdLst>
            <a:ahLst/>
            <a:cxnLst>
              <a:cxn ang="0">
                <a:pos x="T0" y="T1"/>
              </a:cxn>
              <a:cxn ang="0">
                <a:pos x="T2" y="T3"/>
              </a:cxn>
              <a:cxn ang="0">
                <a:pos x="T4" y="T5"/>
              </a:cxn>
              <a:cxn ang="0">
                <a:pos x="T6" y="T7"/>
              </a:cxn>
            </a:cxnLst>
            <a:rect l="0" t="0" r="r" b="b"/>
            <a:pathLst>
              <a:path w="22" h="30">
                <a:moveTo>
                  <a:pt x="5" y="0"/>
                </a:moveTo>
                <a:lnTo>
                  <a:pt x="0" y="30"/>
                </a:lnTo>
                <a:lnTo>
                  <a:pt x="22" y="9"/>
                </a:lnTo>
                <a:lnTo>
                  <a:pt x="5" y="0"/>
                </a:lnTo>
                <a:close/>
              </a:path>
            </a:pathLst>
          </a:custGeom>
          <a:solidFill>
            <a:srgbClr val="4586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24" name="Freeform 1558">
            <a:extLst>
              <a:ext uri="{FF2B5EF4-FFF2-40B4-BE49-F238E27FC236}">
                <a16:creationId xmlns:a16="http://schemas.microsoft.com/office/drawing/2014/main" id="{DAC0EC77-31AB-4078-A68D-46D979AEBD11}"/>
              </a:ext>
            </a:extLst>
          </p:cNvPr>
          <p:cNvSpPr>
            <a:spLocks/>
          </p:cNvSpPr>
          <p:nvPr userDrawn="1"/>
        </p:nvSpPr>
        <p:spPr bwMode="auto">
          <a:xfrm>
            <a:off x="4430713" y="6370638"/>
            <a:ext cx="34925" cy="47625"/>
          </a:xfrm>
          <a:custGeom>
            <a:avLst/>
            <a:gdLst>
              <a:gd name="T0" fmla="*/ 5 w 22"/>
              <a:gd name="T1" fmla="*/ 0 h 30"/>
              <a:gd name="T2" fmla="*/ 0 w 22"/>
              <a:gd name="T3" fmla="*/ 30 h 30"/>
              <a:gd name="T4" fmla="*/ 22 w 22"/>
              <a:gd name="T5" fmla="*/ 9 h 30"/>
              <a:gd name="T6" fmla="*/ 5 w 22"/>
              <a:gd name="T7" fmla="*/ 0 h 30"/>
            </a:gdLst>
            <a:ahLst/>
            <a:cxnLst>
              <a:cxn ang="0">
                <a:pos x="T0" y="T1"/>
              </a:cxn>
              <a:cxn ang="0">
                <a:pos x="T2" y="T3"/>
              </a:cxn>
              <a:cxn ang="0">
                <a:pos x="T4" y="T5"/>
              </a:cxn>
              <a:cxn ang="0">
                <a:pos x="T6" y="T7"/>
              </a:cxn>
            </a:cxnLst>
            <a:rect l="0" t="0" r="r" b="b"/>
            <a:pathLst>
              <a:path w="22" h="30">
                <a:moveTo>
                  <a:pt x="5" y="0"/>
                </a:moveTo>
                <a:lnTo>
                  <a:pt x="0" y="30"/>
                </a:lnTo>
                <a:lnTo>
                  <a:pt x="22" y="9"/>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25" name="Freeform 1559">
            <a:extLst>
              <a:ext uri="{FF2B5EF4-FFF2-40B4-BE49-F238E27FC236}">
                <a16:creationId xmlns:a16="http://schemas.microsoft.com/office/drawing/2014/main" id="{AEFCEBA1-50E3-435F-924B-9B8404F67E36}"/>
              </a:ext>
            </a:extLst>
          </p:cNvPr>
          <p:cNvSpPr>
            <a:spLocks/>
          </p:cNvSpPr>
          <p:nvPr userDrawn="1"/>
        </p:nvSpPr>
        <p:spPr bwMode="auto">
          <a:xfrm>
            <a:off x="4576763" y="6127750"/>
            <a:ext cx="228600" cy="314325"/>
          </a:xfrm>
          <a:custGeom>
            <a:avLst/>
            <a:gdLst>
              <a:gd name="T0" fmla="*/ 100 w 144"/>
              <a:gd name="T1" fmla="*/ 0 h 198"/>
              <a:gd name="T2" fmla="*/ 9 w 144"/>
              <a:gd name="T3" fmla="*/ 87 h 198"/>
              <a:gd name="T4" fmla="*/ 0 w 144"/>
              <a:gd name="T5" fmla="*/ 198 h 198"/>
              <a:gd name="T6" fmla="*/ 144 w 144"/>
              <a:gd name="T7" fmla="*/ 73 h 198"/>
              <a:gd name="T8" fmla="*/ 100 w 144"/>
              <a:gd name="T9" fmla="*/ 0 h 198"/>
            </a:gdLst>
            <a:ahLst/>
            <a:cxnLst>
              <a:cxn ang="0">
                <a:pos x="T0" y="T1"/>
              </a:cxn>
              <a:cxn ang="0">
                <a:pos x="T2" y="T3"/>
              </a:cxn>
              <a:cxn ang="0">
                <a:pos x="T4" y="T5"/>
              </a:cxn>
              <a:cxn ang="0">
                <a:pos x="T6" y="T7"/>
              </a:cxn>
              <a:cxn ang="0">
                <a:pos x="T8" y="T9"/>
              </a:cxn>
            </a:cxnLst>
            <a:rect l="0" t="0" r="r" b="b"/>
            <a:pathLst>
              <a:path w="144" h="198">
                <a:moveTo>
                  <a:pt x="100" y="0"/>
                </a:moveTo>
                <a:lnTo>
                  <a:pt x="9" y="87"/>
                </a:lnTo>
                <a:lnTo>
                  <a:pt x="0" y="198"/>
                </a:lnTo>
                <a:lnTo>
                  <a:pt x="144" y="73"/>
                </a:lnTo>
                <a:lnTo>
                  <a:pt x="100" y="0"/>
                </a:lnTo>
                <a:close/>
              </a:path>
            </a:pathLst>
          </a:custGeom>
          <a:solidFill>
            <a:srgbClr val="8CC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26" name="Freeform 1560">
            <a:extLst>
              <a:ext uri="{FF2B5EF4-FFF2-40B4-BE49-F238E27FC236}">
                <a16:creationId xmlns:a16="http://schemas.microsoft.com/office/drawing/2014/main" id="{D4FCAE0E-71B6-4476-8F71-0EC2441165A8}"/>
              </a:ext>
            </a:extLst>
          </p:cNvPr>
          <p:cNvSpPr>
            <a:spLocks/>
          </p:cNvSpPr>
          <p:nvPr userDrawn="1"/>
        </p:nvSpPr>
        <p:spPr bwMode="auto">
          <a:xfrm>
            <a:off x="4576763" y="6127750"/>
            <a:ext cx="228600" cy="314325"/>
          </a:xfrm>
          <a:custGeom>
            <a:avLst/>
            <a:gdLst>
              <a:gd name="T0" fmla="*/ 100 w 144"/>
              <a:gd name="T1" fmla="*/ 0 h 198"/>
              <a:gd name="T2" fmla="*/ 9 w 144"/>
              <a:gd name="T3" fmla="*/ 87 h 198"/>
              <a:gd name="T4" fmla="*/ 0 w 144"/>
              <a:gd name="T5" fmla="*/ 198 h 198"/>
              <a:gd name="T6" fmla="*/ 144 w 144"/>
              <a:gd name="T7" fmla="*/ 73 h 198"/>
              <a:gd name="T8" fmla="*/ 100 w 144"/>
              <a:gd name="T9" fmla="*/ 0 h 198"/>
            </a:gdLst>
            <a:ahLst/>
            <a:cxnLst>
              <a:cxn ang="0">
                <a:pos x="T0" y="T1"/>
              </a:cxn>
              <a:cxn ang="0">
                <a:pos x="T2" y="T3"/>
              </a:cxn>
              <a:cxn ang="0">
                <a:pos x="T4" y="T5"/>
              </a:cxn>
              <a:cxn ang="0">
                <a:pos x="T6" y="T7"/>
              </a:cxn>
              <a:cxn ang="0">
                <a:pos x="T8" y="T9"/>
              </a:cxn>
            </a:cxnLst>
            <a:rect l="0" t="0" r="r" b="b"/>
            <a:pathLst>
              <a:path w="144" h="198">
                <a:moveTo>
                  <a:pt x="100" y="0"/>
                </a:moveTo>
                <a:lnTo>
                  <a:pt x="9" y="87"/>
                </a:lnTo>
                <a:lnTo>
                  <a:pt x="0" y="198"/>
                </a:lnTo>
                <a:lnTo>
                  <a:pt x="144" y="73"/>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27" name="Freeform 1561">
            <a:extLst>
              <a:ext uri="{FF2B5EF4-FFF2-40B4-BE49-F238E27FC236}">
                <a16:creationId xmlns:a16="http://schemas.microsoft.com/office/drawing/2014/main" id="{87108770-83A8-49EC-88D8-A237EBA41214}"/>
              </a:ext>
            </a:extLst>
          </p:cNvPr>
          <p:cNvSpPr>
            <a:spLocks/>
          </p:cNvSpPr>
          <p:nvPr userDrawn="1"/>
        </p:nvSpPr>
        <p:spPr bwMode="auto">
          <a:xfrm>
            <a:off x="4465638" y="6265863"/>
            <a:ext cx="125413" cy="176213"/>
          </a:xfrm>
          <a:custGeom>
            <a:avLst/>
            <a:gdLst>
              <a:gd name="T0" fmla="*/ 79 w 79"/>
              <a:gd name="T1" fmla="*/ 0 h 111"/>
              <a:gd name="T2" fmla="*/ 0 w 79"/>
              <a:gd name="T3" fmla="*/ 75 h 111"/>
              <a:gd name="T4" fmla="*/ 70 w 79"/>
              <a:gd name="T5" fmla="*/ 111 h 111"/>
              <a:gd name="T6" fmla="*/ 79 w 79"/>
              <a:gd name="T7" fmla="*/ 0 h 111"/>
            </a:gdLst>
            <a:ahLst/>
            <a:cxnLst>
              <a:cxn ang="0">
                <a:pos x="T0" y="T1"/>
              </a:cxn>
              <a:cxn ang="0">
                <a:pos x="T2" y="T3"/>
              </a:cxn>
              <a:cxn ang="0">
                <a:pos x="T4" y="T5"/>
              </a:cxn>
              <a:cxn ang="0">
                <a:pos x="T6" y="T7"/>
              </a:cxn>
            </a:cxnLst>
            <a:rect l="0" t="0" r="r" b="b"/>
            <a:pathLst>
              <a:path w="79" h="111">
                <a:moveTo>
                  <a:pt x="79" y="0"/>
                </a:moveTo>
                <a:lnTo>
                  <a:pt x="0" y="75"/>
                </a:lnTo>
                <a:lnTo>
                  <a:pt x="70" y="111"/>
                </a:lnTo>
                <a:lnTo>
                  <a:pt x="79" y="0"/>
                </a:lnTo>
                <a:close/>
              </a:path>
            </a:pathLst>
          </a:custGeom>
          <a:solidFill>
            <a:srgbClr val="509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28" name="Freeform 1562">
            <a:extLst>
              <a:ext uri="{FF2B5EF4-FFF2-40B4-BE49-F238E27FC236}">
                <a16:creationId xmlns:a16="http://schemas.microsoft.com/office/drawing/2014/main" id="{81054CC9-1EA2-45DB-A70E-1143A6A0BFD7}"/>
              </a:ext>
            </a:extLst>
          </p:cNvPr>
          <p:cNvSpPr>
            <a:spLocks/>
          </p:cNvSpPr>
          <p:nvPr userDrawn="1"/>
        </p:nvSpPr>
        <p:spPr bwMode="auto">
          <a:xfrm>
            <a:off x="4465638" y="6265863"/>
            <a:ext cx="125413" cy="176213"/>
          </a:xfrm>
          <a:custGeom>
            <a:avLst/>
            <a:gdLst>
              <a:gd name="T0" fmla="*/ 79 w 79"/>
              <a:gd name="T1" fmla="*/ 0 h 111"/>
              <a:gd name="T2" fmla="*/ 0 w 79"/>
              <a:gd name="T3" fmla="*/ 75 h 111"/>
              <a:gd name="T4" fmla="*/ 70 w 79"/>
              <a:gd name="T5" fmla="*/ 111 h 111"/>
              <a:gd name="T6" fmla="*/ 79 w 79"/>
              <a:gd name="T7" fmla="*/ 0 h 111"/>
            </a:gdLst>
            <a:ahLst/>
            <a:cxnLst>
              <a:cxn ang="0">
                <a:pos x="T0" y="T1"/>
              </a:cxn>
              <a:cxn ang="0">
                <a:pos x="T2" y="T3"/>
              </a:cxn>
              <a:cxn ang="0">
                <a:pos x="T4" y="T5"/>
              </a:cxn>
              <a:cxn ang="0">
                <a:pos x="T6" y="T7"/>
              </a:cxn>
            </a:cxnLst>
            <a:rect l="0" t="0" r="r" b="b"/>
            <a:pathLst>
              <a:path w="79" h="111">
                <a:moveTo>
                  <a:pt x="79" y="0"/>
                </a:moveTo>
                <a:lnTo>
                  <a:pt x="0" y="75"/>
                </a:lnTo>
                <a:lnTo>
                  <a:pt x="70" y="111"/>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29" name="Freeform 1563">
            <a:extLst>
              <a:ext uri="{FF2B5EF4-FFF2-40B4-BE49-F238E27FC236}">
                <a16:creationId xmlns:a16="http://schemas.microsoft.com/office/drawing/2014/main" id="{9D37C7A2-8D62-4C4B-804F-5616ECA24113}"/>
              </a:ext>
            </a:extLst>
          </p:cNvPr>
          <p:cNvSpPr>
            <a:spLocks/>
          </p:cNvSpPr>
          <p:nvPr userDrawn="1"/>
        </p:nvSpPr>
        <p:spPr bwMode="auto">
          <a:xfrm>
            <a:off x="4576763" y="6243638"/>
            <a:ext cx="533400" cy="512763"/>
          </a:xfrm>
          <a:custGeom>
            <a:avLst/>
            <a:gdLst>
              <a:gd name="T0" fmla="*/ 144 w 336"/>
              <a:gd name="T1" fmla="*/ 0 h 323"/>
              <a:gd name="T2" fmla="*/ 0 w 336"/>
              <a:gd name="T3" fmla="*/ 125 h 323"/>
              <a:gd name="T4" fmla="*/ 336 w 336"/>
              <a:gd name="T5" fmla="*/ 323 h 323"/>
              <a:gd name="T6" fmla="*/ 144 w 336"/>
              <a:gd name="T7" fmla="*/ 0 h 323"/>
            </a:gdLst>
            <a:ahLst/>
            <a:cxnLst>
              <a:cxn ang="0">
                <a:pos x="T0" y="T1"/>
              </a:cxn>
              <a:cxn ang="0">
                <a:pos x="T2" y="T3"/>
              </a:cxn>
              <a:cxn ang="0">
                <a:pos x="T4" y="T5"/>
              </a:cxn>
              <a:cxn ang="0">
                <a:pos x="T6" y="T7"/>
              </a:cxn>
            </a:cxnLst>
            <a:rect l="0" t="0" r="r" b="b"/>
            <a:pathLst>
              <a:path w="336" h="323">
                <a:moveTo>
                  <a:pt x="144" y="0"/>
                </a:moveTo>
                <a:lnTo>
                  <a:pt x="0" y="125"/>
                </a:lnTo>
                <a:lnTo>
                  <a:pt x="336" y="323"/>
                </a:lnTo>
                <a:lnTo>
                  <a:pt x="144" y="0"/>
                </a:lnTo>
                <a:close/>
              </a:path>
            </a:pathLst>
          </a:custGeom>
          <a:solidFill>
            <a:srgbClr val="619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30" name="Freeform 1564">
            <a:extLst>
              <a:ext uri="{FF2B5EF4-FFF2-40B4-BE49-F238E27FC236}">
                <a16:creationId xmlns:a16="http://schemas.microsoft.com/office/drawing/2014/main" id="{3598A44B-3DF5-4FB2-89AA-27FF8ED8BB57}"/>
              </a:ext>
            </a:extLst>
          </p:cNvPr>
          <p:cNvSpPr>
            <a:spLocks/>
          </p:cNvSpPr>
          <p:nvPr userDrawn="1"/>
        </p:nvSpPr>
        <p:spPr bwMode="auto">
          <a:xfrm>
            <a:off x="4576763" y="6243638"/>
            <a:ext cx="533400" cy="512763"/>
          </a:xfrm>
          <a:custGeom>
            <a:avLst/>
            <a:gdLst>
              <a:gd name="T0" fmla="*/ 144 w 336"/>
              <a:gd name="T1" fmla="*/ 0 h 323"/>
              <a:gd name="T2" fmla="*/ 0 w 336"/>
              <a:gd name="T3" fmla="*/ 125 h 323"/>
              <a:gd name="T4" fmla="*/ 336 w 336"/>
              <a:gd name="T5" fmla="*/ 323 h 323"/>
              <a:gd name="T6" fmla="*/ 144 w 336"/>
              <a:gd name="T7" fmla="*/ 0 h 323"/>
            </a:gdLst>
            <a:ahLst/>
            <a:cxnLst>
              <a:cxn ang="0">
                <a:pos x="T0" y="T1"/>
              </a:cxn>
              <a:cxn ang="0">
                <a:pos x="T2" y="T3"/>
              </a:cxn>
              <a:cxn ang="0">
                <a:pos x="T4" y="T5"/>
              </a:cxn>
              <a:cxn ang="0">
                <a:pos x="T6" y="T7"/>
              </a:cxn>
            </a:cxnLst>
            <a:rect l="0" t="0" r="r" b="b"/>
            <a:pathLst>
              <a:path w="336" h="323">
                <a:moveTo>
                  <a:pt x="144" y="0"/>
                </a:moveTo>
                <a:lnTo>
                  <a:pt x="0" y="125"/>
                </a:lnTo>
                <a:lnTo>
                  <a:pt x="336" y="323"/>
                </a:lnTo>
                <a:lnTo>
                  <a:pt x="1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31" name="Freeform 1565">
            <a:extLst>
              <a:ext uri="{FF2B5EF4-FFF2-40B4-BE49-F238E27FC236}">
                <a16:creationId xmlns:a16="http://schemas.microsoft.com/office/drawing/2014/main" id="{6C4EDF58-082A-450A-B916-775C67450A08}"/>
              </a:ext>
            </a:extLst>
          </p:cNvPr>
          <p:cNvSpPr>
            <a:spLocks/>
          </p:cNvSpPr>
          <p:nvPr userDrawn="1"/>
        </p:nvSpPr>
        <p:spPr bwMode="auto">
          <a:xfrm>
            <a:off x="4576763" y="6442075"/>
            <a:ext cx="566738" cy="434975"/>
          </a:xfrm>
          <a:custGeom>
            <a:avLst/>
            <a:gdLst>
              <a:gd name="T0" fmla="*/ 0 w 357"/>
              <a:gd name="T1" fmla="*/ 0 h 274"/>
              <a:gd name="T2" fmla="*/ 29 w 357"/>
              <a:gd name="T3" fmla="*/ 274 h 274"/>
              <a:gd name="T4" fmla="*/ 338 w 357"/>
              <a:gd name="T5" fmla="*/ 274 h 274"/>
              <a:gd name="T6" fmla="*/ 357 w 357"/>
              <a:gd name="T7" fmla="*/ 234 h 274"/>
              <a:gd name="T8" fmla="*/ 336 w 357"/>
              <a:gd name="T9" fmla="*/ 198 h 274"/>
              <a:gd name="T10" fmla="*/ 0 w 357"/>
              <a:gd name="T11" fmla="*/ 0 h 274"/>
            </a:gdLst>
            <a:ahLst/>
            <a:cxnLst>
              <a:cxn ang="0">
                <a:pos x="T0" y="T1"/>
              </a:cxn>
              <a:cxn ang="0">
                <a:pos x="T2" y="T3"/>
              </a:cxn>
              <a:cxn ang="0">
                <a:pos x="T4" y="T5"/>
              </a:cxn>
              <a:cxn ang="0">
                <a:pos x="T6" y="T7"/>
              </a:cxn>
              <a:cxn ang="0">
                <a:pos x="T8" y="T9"/>
              </a:cxn>
              <a:cxn ang="0">
                <a:pos x="T10" y="T11"/>
              </a:cxn>
            </a:cxnLst>
            <a:rect l="0" t="0" r="r" b="b"/>
            <a:pathLst>
              <a:path w="357" h="274">
                <a:moveTo>
                  <a:pt x="0" y="0"/>
                </a:moveTo>
                <a:lnTo>
                  <a:pt x="29" y="274"/>
                </a:lnTo>
                <a:lnTo>
                  <a:pt x="338" y="274"/>
                </a:lnTo>
                <a:lnTo>
                  <a:pt x="357" y="234"/>
                </a:lnTo>
                <a:lnTo>
                  <a:pt x="336" y="198"/>
                </a:lnTo>
                <a:lnTo>
                  <a:pt x="0" y="0"/>
                </a:lnTo>
                <a:close/>
              </a:path>
            </a:pathLst>
          </a:custGeom>
          <a:solidFill>
            <a:srgbClr val="6DA3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32" name="Freeform 1566">
            <a:extLst>
              <a:ext uri="{FF2B5EF4-FFF2-40B4-BE49-F238E27FC236}">
                <a16:creationId xmlns:a16="http://schemas.microsoft.com/office/drawing/2014/main" id="{95755EDA-F2B8-4980-99C6-C57E96D439B1}"/>
              </a:ext>
            </a:extLst>
          </p:cNvPr>
          <p:cNvSpPr>
            <a:spLocks/>
          </p:cNvSpPr>
          <p:nvPr userDrawn="1"/>
        </p:nvSpPr>
        <p:spPr bwMode="auto">
          <a:xfrm>
            <a:off x="4576763" y="6442075"/>
            <a:ext cx="566738" cy="434975"/>
          </a:xfrm>
          <a:custGeom>
            <a:avLst/>
            <a:gdLst>
              <a:gd name="T0" fmla="*/ 0 w 357"/>
              <a:gd name="T1" fmla="*/ 0 h 274"/>
              <a:gd name="T2" fmla="*/ 29 w 357"/>
              <a:gd name="T3" fmla="*/ 274 h 274"/>
              <a:gd name="T4" fmla="*/ 338 w 357"/>
              <a:gd name="T5" fmla="*/ 274 h 274"/>
              <a:gd name="T6" fmla="*/ 357 w 357"/>
              <a:gd name="T7" fmla="*/ 234 h 274"/>
              <a:gd name="T8" fmla="*/ 336 w 357"/>
              <a:gd name="T9" fmla="*/ 198 h 274"/>
              <a:gd name="T10" fmla="*/ 0 w 357"/>
              <a:gd name="T11" fmla="*/ 0 h 274"/>
            </a:gdLst>
            <a:ahLst/>
            <a:cxnLst>
              <a:cxn ang="0">
                <a:pos x="T0" y="T1"/>
              </a:cxn>
              <a:cxn ang="0">
                <a:pos x="T2" y="T3"/>
              </a:cxn>
              <a:cxn ang="0">
                <a:pos x="T4" y="T5"/>
              </a:cxn>
              <a:cxn ang="0">
                <a:pos x="T6" y="T7"/>
              </a:cxn>
              <a:cxn ang="0">
                <a:pos x="T8" y="T9"/>
              </a:cxn>
              <a:cxn ang="0">
                <a:pos x="T10" y="T11"/>
              </a:cxn>
            </a:cxnLst>
            <a:rect l="0" t="0" r="r" b="b"/>
            <a:pathLst>
              <a:path w="357" h="274">
                <a:moveTo>
                  <a:pt x="0" y="0"/>
                </a:moveTo>
                <a:lnTo>
                  <a:pt x="29" y="274"/>
                </a:lnTo>
                <a:lnTo>
                  <a:pt x="338" y="274"/>
                </a:lnTo>
                <a:lnTo>
                  <a:pt x="357" y="234"/>
                </a:lnTo>
                <a:lnTo>
                  <a:pt x="336" y="19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33" name="Freeform 1567">
            <a:extLst>
              <a:ext uri="{FF2B5EF4-FFF2-40B4-BE49-F238E27FC236}">
                <a16:creationId xmlns:a16="http://schemas.microsoft.com/office/drawing/2014/main" id="{7414BBFE-6B4F-455F-B062-E9482D3E0BFF}"/>
              </a:ext>
            </a:extLst>
          </p:cNvPr>
          <p:cNvSpPr>
            <a:spLocks/>
          </p:cNvSpPr>
          <p:nvPr userDrawn="1"/>
        </p:nvSpPr>
        <p:spPr bwMode="auto">
          <a:xfrm>
            <a:off x="4352925" y="6442075"/>
            <a:ext cx="269875" cy="434975"/>
          </a:xfrm>
          <a:custGeom>
            <a:avLst/>
            <a:gdLst>
              <a:gd name="T0" fmla="*/ 141 w 170"/>
              <a:gd name="T1" fmla="*/ 0 h 274"/>
              <a:gd name="T2" fmla="*/ 141 w 170"/>
              <a:gd name="T3" fmla="*/ 0 h 274"/>
              <a:gd name="T4" fmla="*/ 24 w 170"/>
              <a:gd name="T5" fmla="*/ 136 h 274"/>
              <a:gd name="T6" fmla="*/ 0 w 170"/>
              <a:gd name="T7" fmla="*/ 274 h 274"/>
              <a:gd name="T8" fmla="*/ 170 w 170"/>
              <a:gd name="T9" fmla="*/ 274 h 274"/>
              <a:gd name="T10" fmla="*/ 141 w 170"/>
              <a:gd name="T11" fmla="*/ 0 h 274"/>
            </a:gdLst>
            <a:ahLst/>
            <a:cxnLst>
              <a:cxn ang="0">
                <a:pos x="T0" y="T1"/>
              </a:cxn>
              <a:cxn ang="0">
                <a:pos x="T2" y="T3"/>
              </a:cxn>
              <a:cxn ang="0">
                <a:pos x="T4" y="T5"/>
              </a:cxn>
              <a:cxn ang="0">
                <a:pos x="T6" y="T7"/>
              </a:cxn>
              <a:cxn ang="0">
                <a:pos x="T8" y="T9"/>
              </a:cxn>
              <a:cxn ang="0">
                <a:pos x="T10" y="T11"/>
              </a:cxn>
            </a:cxnLst>
            <a:rect l="0" t="0" r="r" b="b"/>
            <a:pathLst>
              <a:path w="170" h="274">
                <a:moveTo>
                  <a:pt x="141" y="0"/>
                </a:moveTo>
                <a:lnTo>
                  <a:pt x="141" y="0"/>
                </a:lnTo>
                <a:lnTo>
                  <a:pt x="24" y="136"/>
                </a:lnTo>
                <a:lnTo>
                  <a:pt x="0" y="274"/>
                </a:lnTo>
                <a:lnTo>
                  <a:pt x="170" y="274"/>
                </a:lnTo>
                <a:lnTo>
                  <a:pt x="141" y="0"/>
                </a:lnTo>
                <a:close/>
              </a:path>
            </a:pathLst>
          </a:custGeom>
          <a:solidFill>
            <a:srgbClr val="659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34" name="Freeform 1568">
            <a:extLst>
              <a:ext uri="{FF2B5EF4-FFF2-40B4-BE49-F238E27FC236}">
                <a16:creationId xmlns:a16="http://schemas.microsoft.com/office/drawing/2014/main" id="{35CADA00-55A8-4753-8AB2-B5188CCF2E92}"/>
              </a:ext>
            </a:extLst>
          </p:cNvPr>
          <p:cNvSpPr>
            <a:spLocks/>
          </p:cNvSpPr>
          <p:nvPr userDrawn="1"/>
        </p:nvSpPr>
        <p:spPr bwMode="auto">
          <a:xfrm>
            <a:off x="4352925" y="6442075"/>
            <a:ext cx="269875" cy="434975"/>
          </a:xfrm>
          <a:custGeom>
            <a:avLst/>
            <a:gdLst>
              <a:gd name="T0" fmla="*/ 141 w 170"/>
              <a:gd name="T1" fmla="*/ 0 h 274"/>
              <a:gd name="T2" fmla="*/ 141 w 170"/>
              <a:gd name="T3" fmla="*/ 0 h 274"/>
              <a:gd name="T4" fmla="*/ 24 w 170"/>
              <a:gd name="T5" fmla="*/ 136 h 274"/>
              <a:gd name="T6" fmla="*/ 0 w 170"/>
              <a:gd name="T7" fmla="*/ 274 h 274"/>
              <a:gd name="T8" fmla="*/ 170 w 170"/>
              <a:gd name="T9" fmla="*/ 274 h 274"/>
              <a:gd name="T10" fmla="*/ 141 w 170"/>
              <a:gd name="T11" fmla="*/ 0 h 274"/>
            </a:gdLst>
            <a:ahLst/>
            <a:cxnLst>
              <a:cxn ang="0">
                <a:pos x="T0" y="T1"/>
              </a:cxn>
              <a:cxn ang="0">
                <a:pos x="T2" y="T3"/>
              </a:cxn>
              <a:cxn ang="0">
                <a:pos x="T4" y="T5"/>
              </a:cxn>
              <a:cxn ang="0">
                <a:pos x="T6" y="T7"/>
              </a:cxn>
              <a:cxn ang="0">
                <a:pos x="T8" y="T9"/>
              </a:cxn>
              <a:cxn ang="0">
                <a:pos x="T10" y="T11"/>
              </a:cxn>
            </a:cxnLst>
            <a:rect l="0" t="0" r="r" b="b"/>
            <a:pathLst>
              <a:path w="170" h="274">
                <a:moveTo>
                  <a:pt x="141" y="0"/>
                </a:moveTo>
                <a:lnTo>
                  <a:pt x="141" y="0"/>
                </a:lnTo>
                <a:lnTo>
                  <a:pt x="24" y="136"/>
                </a:lnTo>
                <a:lnTo>
                  <a:pt x="0" y="274"/>
                </a:lnTo>
                <a:lnTo>
                  <a:pt x="170" y="274"/>
                </a:lnTo>
                <a:lnTo>
                  <a:pt x="1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35" name="Freeform 1569">
            <a:extLst>
              <a:ext uri="{FF2B5EF4-FFF2-40B4-BE49-F238E27FC236}">
                <a16:creationId xmlns:a16="http://schemas.microsoft.com/office/drawing/2014/main" id="{5E7EDFD0-D8BF-469C-94C7-A28A5DB12F7E}"/>
              </a:ext>
            </a:extLst>
          </p:cNvPr>
          <p:cNvSpPr>
            <a:spLocks/>
          </p:cNvSpPr>
          <p:nvPr userDrawn="1"/>
        </p:nvSpPr>
        <p:spPr bwMode="auto">
          <a:xfrm>
            <a:off x="4391025" y="6442075"/>
            <a:ext cx="185738" cy="215900"/>
          </a:xfrm>
          <a:custGeom>
            <a:avLst/>
            <a:gdLst>
              <a:gd name="T0" fmla="*/ 117 w 117"/>
              <a:gd name="T1" fmla="*/ 0 h 136"/>
              <a:gd name="T2" fmla="*/ 117 w 117"/>
              <a:gd name="T3" fmla="*/ 0 h 136"/>
              <a:gd name="T4" fmla="*/ 10 w 117"/>
              <a:gd name="T5" fmla="*/ 72 h 136"/>
              <a:gd name="T6" fmla="*/ 0 w 117"/>
              <a:gd name="T7" fmla="*/ 136 h 136"/>
              <a:gd name="T8" fmla="*/ 117 w 117"/>
              <a:gd name="T9" fmla="*/ 0 h 136"/>
            </a:gdLst>
            <a:ahLst/>
            <a:cxnLst>
              <a:cxn ang="0">
                <a:pos x="T0" y="T1"/>
              </a:cxn>
              <a:cxn ang="0">
                <a:pos x="T2" y="T3"/>
              </a:cxn>
              <a:cxn ang="0">
                <a:pos x="T4" y="T5"/>
              </a:cxn>
              <a:cxn ang="0">
                <a:pos x="T6" y="T7"/>
              </a:cxn>
              <a:cxn ang="0">
                <a:pos x="T8" y="T9"/>
              </a:cxn>
            </a:cxnLst>
            <a:rect l="0" t="0" r="r" b="b"/>
            <a:pathLst>
              <a:path w="117" h="136">
                <a:moveTo>
                  <a:pt x="117" y="0"/>
                </a:moveTo>
                <a:lnTo>
                  <a:pt x="117" y="0"/>
                </a:lnTo>
                <a:lnTo>
                  <a:pt x="10" y="72"/>
                </a:lnTo>
                <a:lnTo>
                  <a:pt x="0" y="136"/>
                </a:lnTo>
                <a:lnTo>
                  <a:pt x="117" y="0"/>
                </a:lnTo>
                <a:close/>
              </a:path>
            </a:pathLst>
          </a:custGeom>
          <a:solidFill>
            <a:srgbClr val="669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36" name="Freeform 1570">
            <a:extLst>
              <a:ext uri="{FF2B5EF4-FFF2-40B4-BE49-F238E27FC236}">
                <a16:creationId xmlns:a16="http://schemas.microsoft.com/office/drawing/2014/main" id="{0AD38FA4-7EE5-4EDC-A6C5-416CADEF00AB}"/>
              </a:ext>
            </a:extLst>
          </p:cNvPr>
          <p:cNvSpPr>
            <a:spLocks/>
          </p:cNvSpPr>
          <p:nvPr userDrawn="1"/>
        </p:nvSpPr>
        <p:spPr bwMode="auto">
          <a:xfrm>
            <a:off x="4391025" y="6442075"/>
            <a:ext cx="185738" cy="215900"/>
          </a:xfrm>
          <a:custGeom>
            <a:avLst/>
            <a:gdLst>
              <a:gd name="T0" fmla="*/ 117 w 117"/>
              <a:gd name="T1" fmla="*/ 0 h 136"/>
              <a:gd name="T2" fmla="*/ 117 w 117"/>
              <a:gd name="T3" fmla="*/ 0 h 136"/>
              <a:gd name="T4" fmla="*/ 10 w 117"/>
              <a:gd name="T5" fmla="*/ 72 h 136"/>
              <a:gd name="T6" fmla="*/ 0 w 117"/>
              <a:gd name="T7" fmla="*/ 136 h 136"/>
              <a:gd name="T8" fmla="*/ 117 w 117"/>
              <a:gd name="T9" fmla="*/ 0 h 136"/>
            </a:gdLst>
            <a:ahLst/>
            <a:cxnLst>
              <a:cxn ang="0">
                <a:pos x="T0" y="T1"/>
              </a:cxn>
              <a:cxn ang="0">
                <a:pos x="T2" y="T3"/>
              </a:cxn>
              <a:cxn ang="0">
                <a:pos x="T4" y="T5"/>
              </a:cxn>
              <a:cxn ang="0">
                <a:pos x="T6" y="T7"/>
              </a:cxn>
              <a:cxn ang="0">
                <a:pos x="T8" y="T9"/>
              </a:cxn>
            </a:cxnLst>
            <a:rect l="0" t="0" r="r" b="b"/>
            <a:pathLst>
              <a:path w="117" h="136">
                <a:moveTo>
                  <a:pt x="117" y="0"/>
                </a:moveTo>
                <a:lnTo>
                  <a:pt x="117" y="0"/>
                </a:lnTo>
                <a:lnTo>
                  <a:pt x="10" y="72"/>
                </a:lnTo>
                <a:lnTo>
                  <a:pt x="0" y="136"/>
                </a:lnTo>
                <a:lnTo>
                  <a:pt x="1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37" name="Freeform 1571">
            <a:extLst>
              <a:ext uri="{FF2B5EF4-FFF2-40B4-BE49-F238E27FC236}">
                <a16:creationId xmlns:a16="http://schemas.microsoft.com/office/drawing/2014/main" id="{A7D54250-D0BC-4697-BC7F-60C4AFEFA27D}"/>
              </a:ext>
            </a:extLst>
          </p:cNvPr>
          <p:cNvSpPr>
            <a:spLocks/>
          </p:cNvSpPr>
          <p:nvPr userDrawn="1"/>
        </p:nvSpPr>
        <p:spPr bwMode="auto">
          <a:xfrm>
            <a:off x="4419600" y="6384925"/>
            <a:ext cx="157163" cy="100013"/>
          </a:xfrm>
          <a:custGeom>
            <a:avLst/>
            <a:gdLst>
              <a:gd name="T0" fmla="*/ 29 w 99"/>
              <a:gd name="T1" fmla="*/ 0 h 63"/>
              <a:gd name="T2" fmla="*/ 7 w 99"/>
              <a:gd name="T3" fmla="*/ 21 h 63"/>
              <a:gd name="T4" fmla="*/ 0 w 99"/>
              <a:gd name="T5" fmla="*/ 63 h 63"/>
              <a:gd name="T6" fmla="*/ 99 w 99"/>
              <a:gd name="T7" fmla="*/ 36 h 63"/>
              <a:gd name="T8" fmla="*/ 29 w 99"/>
              <a:gd name="T9" fmla="*/ 0 h 63"/>
            </a:gdLst>
            <a:ahLst/>
            <a:cxnLst>
              <a:cxn ang="0">
                <a:pos x="T0" y="T1"/>
              </a:cxn>
              <a:cxn ang="0">
                <a:pos x="T2" y="T3"/>
              </a:cxn>
              <a:cxn ang="0">
                <a:pos x="T4" y="T5"/>
              </a:cxn>
              <a:cxn ang="0">
                <a:pos x="T6" y="T7"/>
              </a:cxn>
              <a:cxn ang="0">
                <a:pos x="T8" y="T9"/>
              </a:cxn>
            </a:cxnLst>
            <a:rect l="0" t="0" r="r" b="b"/>
            <a:pathLst>
              <a:path w="99" h="63">
                <a:moveTo>
                  <a:pt x="29" y="0"/>
                </a:moveTo>
                <a:lnTo>
                  <a:pt x="7" y="21"/>
                </a:lnTo>
                <a:lnTo>
                  <a:pt x="0" y="63"/>
                </a:lnTo>
                <a:lnTo>
                  <a:pt x="99" y="36"/>
                </a:lnTo>
                <a:lnTo>
                  <a:pt x="29" y="0"/>
                </a:lnTo>
                <a:close/>
              </a:path>
            </a:pathLst>
          </a:custGeom>
          <a:solidFill>
            <a:srgbClr val="3D71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38" name="Freeform 1572">
            <a:extLst>
              <a:ext uri="{FF2B5EF4-FFF2-40B4-BE49-F238E27FC236}">
                <a16:creationId xmlns:a16="http://schemas.microsoft.com/office/drawing/2014/main" id="{9DDA63D9-9B59-4C5A-8971-C467B45A6421}"/>
              </a:ext>
            </a:extLst>
          </p:cNvPr>
          <p:cNvSpPr>
            <a:spLocks/>
          </p:cNvSpPr>
          <p:nvPr userDrawn="1"/>
        </p:nvSpPr>
        <p:spPr bwMode="auto">
          <a:xfrm>
            <a:off x="4419600" y="6384925"/>
            <a:ext cx="157163" cy="100013"/>
          </a:xfrm>
          <a:custGeom>
            <a:avLst/>
            <a:gdLst>
              <a:gd name="T0" fmla="*/ 29 w 99"/>
              <a:gd name="T1" fmla="*/ 0 h 63"/>
              <a:gd name="T2" fmla="*/ 7 w 99"/>
              <a:gd name="T3" fmla="*/ 21 h 63"/>
              <a:gd name="T4" fmla="*/ 0 w 99"/>
              <a:gd name="T5" fmla="*/ 63 h 63"/>
              <a:gd name="T6" fmla="*/ 99 w 99"/>
              <a:gd name="T7" fmla="*/ 36 h 63"/>
              <a:gd name="T8" fmla="*/ 29 w 99"/>
              <a:gd name="T9" fmla="*/ 0 h 63"/>
            </a:gdLst>
            <a:ahLst/>
            <a:cxnLst>
              <a:cxn ang="0">
                <a:pos x="T0" y="T1"/>
              </a:cxn>
              <a:cxn ang="0">
                <a:pos x="T2" y="T3"/>
              </a:cxn>
              <a:cxn ang="0">
                <a:pos x="T4" y="T5"/>
              </a:cxn>
              <a:cxn ang="0">
                <a:pos x="T6" y="T7"/>
              </a:cxn>
              <a:cxn ang="0">
                <a:pos x="T8" y="T9"/>
              </a:cxn>
            </a:cxnLst>
            <a:rect l="0" t="0" r="r" b="b"/>
            <a:pathLst>
              <a:path w="99" h="63">
                <a:moveTo>
                  <a:pt x="29" y="0"/>
                </a:moveTo>
                <a:lnTo>
                  <a:pt x="7" y="21"/>
                </a:lnTo>
                <a:lnTo>
                  <a:pt x="0" y="63"/>
                </a:lnTo>
                <a:lnTo>
                  <a:pt x="99" y="36"/>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39" name="Freeform 1573">
            <a:extLst>
              <a:ext uri="{FF2B5EF4-FFF2-40B4-BE49-F238E27FC236}">
                <a16:creationId xmlns:a16="http://schemas.microsoft.com/office/drawing/2014/main" id="{EF788311-D0C0-4194-8ED5-B05972567C6C}"/>
              </a:ext>
            </a:extLst>
          </p:cNvPr>
          <p:cNvSpPr>
            <a:spLocks/>
          </p:cNvSpPr>
          <p:nvPr userDrawn="1"/>
        </p:nvSpPr>
        <p:spPr bwMode="auto">
          <a:xfrm>
            <a:off x="4406900" y="6442075"/>
            <a:ext cx="169863" cy="114300"/>
          </a:xfrm>
          <a:custGeom>
            <a:avLst/>
            <a:gdLst>
              <a:gd name="T0" fmla="*/ 107 w 107"/>
              <a:gd name="T1" fmla="*/ 0 h 72"/>
              <a:gd name="T2" fmla="*/ 8 w 107"/>
              <a:gd name="T3" fmla="*/ 27 h 72"/>
              <a:gd name="T4" fmla="*/ 0 w 107"/>
              <a:gd name="T5" fmla="*/ 72 h 72"/>
              <a:gd name="T6" fmla="*/ 107 w 107"/>
              <a:gd name="T7" fmla="*/ 0 h 72"/>
            </a:gdLst>
            <a:ahLst/>
            <a:cxnLst>
              <a:cxn ang="0">
                <a:pos x="T0" y="T1"/>
              </a:cxn>
              <a:cxn ang="0">
                <a:pos x="T2" y="T3"/>
              </a:cxn>
              <a:cxn ang="0">
                <a:pos x="T4" y="T5"/>
              </a:cxn>
              <a:cxn ang="0">
                <a:pos x="T6" y="T7"/>
              </a:cxn>
            </a:cxnLst>
            <a:rect l="0" t="0" r="r" b="b"/>
            <a:pathLst>
              <a:path w="107" h="72">
                <a:moveTo>
                  <a:pt x="107" y="0"/>
                </a:moveTo>
                <a:lnTo>
                  <a:pt x="8" y="27"/>
                </a:lnTo>
                <a:lnTo>
                  <a:pt x="0" y="72"/>
                </a:lnTo>
                <a:lnTo>
                  <a:pt x="107" y="0"/>
                </a:lnTo>
                <a:close/>
              </a:path>
            </a:pathLst>
          </a:custGeom>
          <a:solidFill>
            <a:srgbClr val="4479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40" name="Freeform 1574">
            <a:extLst>
              <a:ext uri="{FF2B5EF4-FFF2-40B4-BE49-F238E27FC236}">
                <a16:creationId xmlns:a16="http://schemas.microsoft.com/office/drawing/2014/main" id="{0D99D632-A63A-49EB-9B23-8B0EAE02E627}"/>
              </a:ext>
            </a:extLst>
          </p:cNvPr>
          <p:cNvSpPr>
            <a:spLocks/>
          </p:cNvSpPr>
          <p:nvPr userDrawn="1"/>
        </p:nvSpPr>
        <p:spPr bwMode="auto">
          <a:xfrm>
            <a:off x="4406900" y="6442075"/>
            <a:ext cx="169863" cy="114300"/>
          </a:xfrm>
          <a:custGeom>
            <a:avLst/>
            <a:gdLst>
              <a:gd name="T0" fmla="*/ 107 w 107"/>
              <a:gd name="T1" fmla="*/ 0 h 72"/>
              <a:gd name="T2" fmla="*/ 8 w 107"/>
              <a:gd name="T3" fmla="*/ 27 h 72"/>
              <a:gd name="T4" fmla="*/ 0 w 107"/>
              <a:gd name="T5" fmla="*/ 72 h 72"/>
              <a:gd name="T6" fmla="*/ 107 w 107"/>
              <a:gd name="T7" fmla="*/ 0 h 72"/>
            </a:gdLst>
            <a:ahLst/>
            <a:cxnLst>
              <a:cxn ang="0">
                <a:pos x="T0" y="T1"/>
              </a:cxn>
              <a:cxn ang="0">
                <a:pos x="T2" y="T3"/>
              </a:cxn>
              <a:cxn ang="0">
                <a:pos x="T4" y="T5"/>
              </a:cxn>
              <a:cxn ang="0">
                <a:pos x="T6" y="T7"/>
              </a:cxn>
            </a:cxnLst>
            <a:rect l="0" t="0" r="r" b="b"/>
            <a:pathLst>
              <a:path w="107" h="72">
                <a:moveTo>
                  <a:pt x="107" y="0"/>
                </a:moveTo>
                <a:lnTo>
                  <a:pt x="8" y="27"/>
                </a:lnTo>
                <a:lnTo>
                  <a:pt x="0" y="72"/>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41" name="Freeform 1575">
            <a:extLst>
              <a:ext uri="{FF2B5EF4-FFF2-40B4-BE49-F238E27FC236}">
                <a16:creationId xmlns:a16="http://schemas.microsoft.com/office/drawing/2014/main" id="{8DEF3869-EEA1-49A4-88A1-93E3C4209039}"/>
              </a:ext>
            </a:extLst>
          </p:cNvPr>
          <p:cNvSpPr>
            <a:spLocks/>
          </p:cNvSpPr>
          <p:nvPr userDrawn="1"/>
        </p:nvSpPr>
        <p:spPr bwMode="auto">
          <a:xfrm>
            <a:off x="5113338" y="6813550"/>
            <a:ext cx="68263" cy="63500"/>
          </a:xfrm>
          <a:custGeom>
            <a:avLst/>
            <a:gdLst>
              <a:gd name="T0" fmla="*/ 19 w 43"/>
              <a:gd name="T1" fmla="*/ 0 h 40"/>
              <a:gd name="T2" fmla="*/ 0 w 43"/>
              <a:gd name="T3" fmla="*/ 40 h 40"/>
              <a:gd name="T4" fmla="*/ 43 w 43"/>
              <a:gd name="T5" fmla="*/ 40 h 40"/>
              <a:gd name="T6" fmla="*/ 19 w 43"/>
              <a:gd name="T7" fmla="*/ 0 h 40"/>
            </a:gdLst>
            <a:ahLst/>
            <a:cxnLst>
              <a:cxn ang="0">
                <a:pos x="T0" y="T1"/>
              </a:cxn>
              <a:cxn ang="0">
                <a:pos x="T2" y="T3"/>
              </a:cxn>
              <a:cxn ang="0">
                <a:pos x="T4" y="T5"/>
              </a:cxn>
              <a:cxn ang="0">
                <a:pos x="T6" y="T7"/>
              </a:cxn>
            </a:cxnLst>
            <a:rect l="0" t="0" r="r" b="b"/>
            <a:pathLst>
              <a:path w="43" h="40">
                <a:moveTo>
                  <a:pt x="19" y="0"/>
                </a:moveTo>
                <a:lnTo>
                  <a:pt x="0" y="40"/>
                </a:lnTo>
                <a:lnTo>
                  <a:pt x="43" y="40"/>
                </a:lnTo>
                <a:lnTo>
                  <a:pt x="19" y="0"/>
                </a:lnTo>
                <a:close/>
              </a:path>
            </a:pathLst>
          </a:custGeom>
          <a:solidFill>
            <a:srgbClr val="539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42" name="Freeform 1576">
            <a:extLst>
              <a:ext uri="{FF2B5EF4-FFF2-40B4-BE49-F238E27FC236}">
                <a16:creationId xmlns:a16="http://schemas.microsoft.com/office/drawing/2014/main" id="{AA4EE9D1-8C23-4514-B2A6-ADE61B3F64A6}"/>
              </a:ext>
            </a:extLst>
          </p:cNvPr>
          <p:cNvSpPr>
            <a:spLocks/>
          </p:cNvSpPr>
          <p:nvPr userDrawn="1"/>
        </p:nvSpPr>
        <p:spPr bwMode="auto">
          <a:xfrm>
            <a:off x="5113338" y="6813550"/>
            <a:ext cx="68263" cy="63500"/>
          </a:xfrm>
          <a:custGeom>
            <a:avLst/>
            <a:gdLst>
              <a:gd name="T0" fmla="*/ 19 w 43"/>
              <a:gd name="T1" fmla="*/ 0 h 40"/>
              <a:gd name="T2" fmla="*/ 0 w 43"/>
              <a:gd name="T3" fmla="*/ 40 h 40"/>
              <a:gd name="T4" fmla="*/ 43 w 43"/>
              <a:gd name="T5" fmla="*/ 40 h 40"/>
              <a:gd name="T6" fmla="*/ 19 w 43"/>
              <a:gd name="T7" fmla="*/ 0 h 40"/>
            </a:gdLst>
            <a:ahLst/>
            <a:cxnLst>
              <a:cxn ang="0">
                <a:pos x="T0" y="T1"/>
              </a:cxn>
              <a:cxn ang="0">
                <a:pos x="T2" y="T3"/>
              </a:cxn>
              <a:cxn ang="0">
                <a:pos x="T4" y="T5"/>
              </a:cxn>
              <a:cxn ang="0">
                <a:pos x="T6" y="T7"/>
              </a:cxn>
            </a:cxnLst>
            <a:rect l="0" t="0" r="r" b="b"/>
            <a:pathLst>
              <a:path w="43" h="40">
                <a:moveTo>
                  <a:pt x="19" y="0"/>
                </a:moveTo>
                <a:lnTo>
                  <a:pt x="0" y="40"/>
                </a:lnTo>
                <a:lnTo>
                  <a:pt x="43" y="4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43" name="Freeform 1577">
            <a:extLst>
              <a:ext uri="{FF2B5EF4-FFF2-40B4-BE49-F238E27FC236}">
                <a16:creationId xmlns:a16="http://schemas.microsoft.com/office/drawing/2014/main" id="{001E33B0-A13A-4105-8B27-379EB45C2DA5}"/>
              </a:ext>
            </a:extLst>
          </p:cNvPr>
          <p:cNvSpPr>
            <a:spLocks/>
          </p:cNvSpPr>
          <p:nvPr userDrawn="1"/>
        </p:nvSpPr>
        <p:spPr bwMode="auto">
          <a:xfrm>
            <a:off x="5870575" y="5594350"/>
            <a:ext cx="1130300" cy="1282700"/>
          </a:xfrm>
          <a:custGeom>
            <a:avLst/>
            <a:gdLst>
              <a:gd name="T0" fmla="*/ 712 w 712"/>
              <a:gd name="T1" fmla="*/ 0 h 808"/>
              <a:gd name="T2" fmla="*/ 23 w 712"/>
              <a:gd name="T3" fmla="*/ 615 h 808"/>
              <a:gd name="T4" fmla="*/ 0 w 712"/>
              <a:gd name="T5" fmla="*/ 808 h 808"/>
              <a:gd name="T6" fmla="*/ 282 w 712"/>
              <a:gd name="T7" fmla="*/ 808 h 808"/>
              <a:gd name="T8" fmla="*/ 679 w 712"/>
              <a:gd name="T9" fmla="*/ 557 h 808"/>
              <a:gd name="T10" fmla="*/ 712 w 712"/>
              <a:gd name="T11" fmla="*/ 0 h 808"/>
            </a:gdLst>
            <a:ahLst/>
            <a:cxnLst>
              <a:cxn ang="0">
                <a:pos x="T0" y="T1"/>
              </a:cxn>
              <a:cxn ang="0">
                <a:pos x="T2" y="T3"/>
              </a:cxn>
              <a:cxn ang="0">
                <a:pos x="T4" y="T5"/>
              </a:cxn>
              <a:cxn ang="0">
                <a:pos x="T6" y="T7"/>
              </a:cxn>
              <a:cxn ang="0">
                <a:pos x="T8" y="T9"/>
              </a:cxn>
              <a:cxn ang="0">
                <a:pos x="T10" y="T11"/>
              </a:cxn>
            </a:cxnLst>
            <a:rect l="0" t="0" r="r" b="b"/>
            <a:pathLst>
              <a:path w="712" h="808">
                <a:moveTo>
                  <a:pt x="712" y="0"/>
                </a:moveTo>
                <a:lnTo>
                  <a:pt x="23" y="615"/>
                </a:lnTo>
                <a:lnTo>
                  <a:pt x="0" y="808"/>
                </a:lnTo>
                <a:lnTo>
                  <a:pt x="282" y="808"/>
                </a:lnTo>
                <a:lnTo>
                  <a:pt x="679" y="557"/>
                </a:lnTo>
                <a:lnTo>
                  <a:pt x="712" y="0"/>
                </a:lnTo>
                <a:close/>
              </a:path>
            </a:pathLst>
          </a:custGeom>
          <a:solidFill>
            <a:srgbClr val="79B9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44" name="Freeform 1578">
            <a:extLst>
              <a:ext uri="{FF2B5EF4-FFF2-40B4-BE49-F238E27FC236}">
                <a16:creationId xmlns:a16="http://schemas.microsoft.com/office/drawing/2014/main" id="{2AFFAC01-A350-4370-9ABA-9759B23FD4E2}"/>
              </a:ext>
            </a:extLst>
          </p:cNvPr>
          <p:cNvSpPr>
            <a:spLocks/>
          </p:cNvSpPr>
          <p:nvPr userDrawn="1"/>
        </p:nvSpPr>
        <p:spPr bwMode="auto">
          <a:xfrm>
            <a:off x="5870575" y="5594350"/>
            <a:ext cx="1130300" cy="1282700"/>
          </a:xfrm>
          <a:custGeom>
            <a:avLst/>
            <a:gdLst>
              <a:gd name="T0" fmla="*/ 712 w 712"/>
              <a:gd name="T1" fmla="*/ 0 h 808"/>
              <a:gd name="T2" fmla="*/ 23 w 712"/>
              <a:gd name="T3" fmla="*/ 615 h 808"/>
              <a:gd name="T4" fmla="*/ 0 w 712"/>
              <a:gd name="T5" fmla="*/ 808 h 808"/>
              <a:gd name="T6" fmla="*/ 282 w 712"/>
              <a:gd name="T7" fmla="*/ 808 h 808"/>
              <a:gd name="T8" fmla="*/ 679 w 712"/>
              <a:gd name="T9" fmla="*/ 557 h 808"/>
              <a:gd name="T10" fmla="*/ 712 w 712"/>
              <a:gd name="T11" fmla="*/ 0 h 808"/>
            </a:gdLst>
            <a:ahLst/>
            <a:cxnLst>
              <a:cxn ang="0">
                <a:pos x="T0" y="T1"/>
              </a:cxn>
              <a:cxn ang="0">
                <a:pos x="T2" y="T3"/>
              </a:cxn>
              <a:cxn ang="0">
                <a:pos x="T4" y="T5"/>
              </a:cxn>
              <a:cxn ang="0">
                <a:pos x="T6" y="T7"/>
              </a:cxn>
              <a:cxn ang="0">
                <a:pos x="T8" y="T9"/>
              </a:cxn>
              <a:cxn ang="0">
                <a:pos x="T10" y="T11"/>
              </a:cxn>
            </a:cxnLst>
            <a:rect l="0" t="0" r="r" b="b"/>
            <a:pathLst>
              <a:path w="712" h="808">
                <a:moveTo>
                  <a:pt x="712" y="0"/>
                </a:moveTo>
                <a:lnTo>
                  <a:pt x="23" y="615"/>
                </a:lnTo>
                <a:lnTo>
                  <a:pt x="0" y="808"/>
                </a:lnTo>
                <a:lnTo>
                  <a:pt x="282" y="808"/>
                </a:lnTo>
                <a:lnTo>
                  <a:pt x="679" y="557"/>
                </a:lnTo>
                <a:lnTo>
                  <a:pt x="7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45" name="Freeform 1579">
            <a:extLst>
              <a:ext uri="{FF2B5EF4-FFF2-40B4-BE49-F238E27FC236}">
                <a16:creationId xmlns:a16="http://schemas.microsoft.com/office/drawing/2014/main" id="{9FAF3A6D-9F78-4735-A8AA-BED2FC1DFBD1}"/>
              </a:ext>
            </a:extLst>
          </p:cNvPr>
          <p:cNvSpPr>
            <a:spLocks/>
          </p:cNvSpPr>
          <p:nvPr userDrawn="1"/>
        </p:nvSpPr>
        <p:spPr bwMode="auto">
          <a:xfrm>
            <a:off x="5645150" y="6570663"/>
            <a:ext cx="261938" cy="306388"/>
          </a:xfrm>
          <a:custGeom>
            <a:avLst/>
            <a:gdLst>
              <a:gd name="T0" fmla="*/ 165 w 165"/>
              <a:gd name="T1" fmla="*/ 0 h 193"/>
              <a:gd name="T2" fmla="*/ 0 w 165"/>
              <a:gd name="T3" fmla="*/ 148 h 193"/>
              <a:gd name="T4" fmla="*/ 23 w 165"/>
              <a:gd name="T5" fmla="*/ 193 h 193"/>
              <a:gd name="T6" fmla="*/ 142 w 165"/>
              <a:gd name="T7" fmla="*/ 193 h 193"/>
              <a:gd name="T8" fmla="*/ 165 w 165"/>
              <a:gd name="T9" fmla="*/ 0 h 193"/>
            </a:gdLst>
            <a:ahLst/>
            <a:cxnLst>
              <a:cxn ang="0">
                <a:pos x="T0" y="T1"/>
              </a:cxn>
              <a:cxn ang="0">
                <a:pos x="T2" y="T3"/>
              </a:cxn>
              <a:cxn ang="0">
                <a:pos x="T4" y="T5"/>
              </a:cxn>
              <a:cxn ang="0">
                <a:pos x="T6" y="T7"/>
              </a:cxn>
              <a:cxn ang="0">
                <a:pos x="T8" y="T9"/>
              </a:cxn>
            </a:cxnLst>
            <a:rect l="0" t="0" r="r" b="b"/>
            <a:pathLst>
              <a:path w="165" h="193">
                <a:moveTo>
                  <a:pt x="165" y="0"/>
                </a:moveTo>
                <a:lnTo>
                  <a:pt x="0" y="148"/>
                </a:lnTo>
                <a:lnTo>
                  <a:pt x="23" y="193"/>
                </a:lnTo>
                <a:lnTo>
                  <a:pt x="142" y="193"/>
                </a:lnTo>
                <a:lnTo>
                  <a:pt x="165" y="0"/>
                </a:lnTo>
                <a:close/>
              </a:path>
            </a:pathLst>
          </a:custGeom>
          <a:solidFill>
            <a:srgbClr val="6BB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46" name="Freeform 1580">
            <a:extLst>
              <a:ext uri="{FF2B5EF4-FFF2-40B4-BE49-F238E27FC236}">
                <a16:creationId xmlns:a16="http://schemas.microsoft.com/office/drawing/2014/main" id="{BF9A4DF5-C450-456F-B254-B8CE1E8CF6A0}"/>
              </a:ext>
            </a:extLst>
          </p:cNvPr>
          <p:cNvSpPr>
            <a:spLocks/>
          </p:cNvSpPr>
          <p:nvPr userDrawn="1"/>
        </p:nvSpPr>
        <p:spPr bwMode="auto">
          <a:xfrm>
            <a:off x="5645150" y="6570663"/>
            <a:ext cx="261938" cy="306388"/>
          </a:xfrm>
          <a:custGeom>
            <a:avLst/>
            <a:gdLst>
              <a:gd name="T0" fmla="*/ 165 w 165"/>
              <a:gd name="T1" fmla="*/ 0 h 193"/>
              <a:gd name="T2" fmla="*/ 0 w 165"/>
              <a:gd name="T3" fmla="*/ 148 h 193"/>
              <a:gd name="T4" fmla="*/ 23 w 165"/>
              <a:gd name="T5" fmla="*/ 193 h 193"/>
              <a:gd name="T6" fmla="*/ 142 w 165"/>
              <a:gd name="T7" fmla="*/ 193 h 193"/>
              <a:gd name="T8" fmla="*/ 165 w 165"/>
              <a:gd name="T9" fmla="*/ 0 h 193"/>
            </a:gdLst>
            <a:ahLst/>
            <a:cxnLst>
              <a:cxn ang="0">
                <a:pos x="T0" y="T1"/>
              </a:cxn>
              <a:cxn ang="0">
                <a:pos x="T2" y="T3"/>
              </a:cxn>
              <a:cxn ang="0">
                <a:pos x="T4" y="T5"/>
              </a:cxn>
              <a:cxn ang="0">
                <a:pos x="T6" y="T7"/>
              </a:cxn>
              <a:cxn ang="0">
                <a:pos x="T8" y="T9"/>
              </a:cxn>
            </a:cxnLst>
            <a:rect l="0" t="0" r="r" b="b"/>
            <a:pathLst>
              <a:path w="165" h="193">
                <a:moveTo>
                  <a:pt x="165" y="0"/>
                </a:moveTo>
                <a:lnTo>
                  <a:pt x="0" y="148"/>
                </a:lnTo>
                <a:lnTo>
                  <a:pt x="23" y="193"/>
                </a:lnTo>
                <a:lnTo>
                  <a:pt x="142" y="193"/>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47" name="Freeform 1581">
            <a:extLst>
              <a:ext uri="{FF2B5EF4-FFF2-40B4-BE49-F238E27FC236}">
                <a16:creationId xmlns:a16="http://schemas.microsoft.com/office/drawing/2014/main" id="{C11FE6C6-4A19-40F0-8C2B-04523DE712A3}"/>
              </a:ext>
            </a:extLst>
          </p:cNvPr>
          <p:cNvSpPr>
            <a:spLocks/>
          </p:cNvSpPr>
          <p:nvPr userDrawn="1"/>
        </p:nvSpPr>
        <p:spPr bwMode="auto">
          <a:xfrm>
            <a:off x="5564188" y="6805613"/>
            <a:ext cx="117475" cy="71438"/>
          </a:xfrm>
          <a:custGeom>
            <a:avLst/>
            <a:gdLst>
              <a:gd name="T0" fmla="*/ 51 w 74"/>
              <a:gd name="T1" fmla="*/ 0 h 45"/>
              <a:gd name="T2" fmla="*/ 0 w 74"/>
              <a:gd name="T3" fmla="*/ 45 h 45"/>
              <a:gd name="T4" fmla="*/ 74 w 74"/>
              <a:gd name="T5" fmla="*/ 45 h 45"/>
              <a:gd name="T6" fmla="*/ 51 w 74"/>
              <a:gd name="T7" fmla="*/ 0 h 45"/>
            </a:gdLst>
            <a:ahLst/>
            <a:cxnLst>
              <a:cxn ang="0">
                <a:pos x="T0" y="T1"/>
              </a:cxn>
              <a:cxn ang="0">
                <a:pos x="T2" y="T3"/>
              </a:cxn>
              <a:cxn ang="0">
                <a:pos x="T4" y="T5"/>
              </a:cxn>
              <a:cxn ang="0">
                <a:pos x="T6" y="T7"/>
              </a:cxn>
            </a:cxnLst>
            <a:rect l="0" t="0" r="r" b="b"/>
            <a:pathLst>
              <a:path w="74" h="45">
                <a:moveTo>
                  <a:pt x="51" y="0"/>
                </a:moveTo>
                <a:lnTo>
                  <a:pt x="0" y="45"/>
                </a:lnTo>
                <a:lnTo>
                  <a:pt x="74" y="45"/>
                </a:lnTo>
                <a:lnTo>
                  <a:pt x="51" y="0"/>
                </a:lnTo>
                <a:close/>
              </a:path>
            </a:pathLst>
          </a:custGeom>
          <a:solidFill>
            <a:srgbClr val="5192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48" name="Freeform 1582">
            <a:extLst>
              <a:ext uri="{FF2B5EF4-FFF2-40B4-BE49-F238E27FC236}">
                <a16:creationId xmlns:a16="http://schemas.microsoft.com/office/drawing/2014/main" id="{557F38A2-FED2-47B2-8BC5-0BD8F637FD40}"/>
              </a:ext>
            </a:extLst>
          </p:cNvPr>
          <p:cNvSpPr>
            <a:spLocks/>
          </p:cNvSpPr>
          <p:nvPr userDrawn="1"/>
        </p:nvSpPr>
        <p:spPr bwMode="auto">
          <a:xfrm>
            <a:off x="5564188" y="6805613"/>
            <a:ext cx="117475" cy="71438"/>
          </a:xfrm>
          <a:custGeom>
            <a:avLst/>
            <a:gdLst>
              <a:gd name="T0" fmla="*/ 51 w 74"/>
              <a:gd name="T1" fmla="*/ 0 h 45"/>
              <a:gd name="T2" fmla="*/ 0 w 74"/>
              <a:gd name="T3" fmla="*/ 45 h 45"/>
              <a:gd name="T4" fmla="*/ 74 w 74"/>
              <a:gd name="T5" fmla="*/ 45 h 45"/>
              <a:gd name="T6" fmla="*/ 51 w 74"/>
              <a:gd name="T7" fmla="*/ 0 h 45"/>
            </a:gdLst>
            <a:ahLst/>
            <a:cxnLst>
              <a:cxn ang="0">
                <a:pos x="T0" y="T1"/>
              </a:cxn>
              <a:cxn ang="0">
                <a:pos x="T2" y="T3"/>
              </a:cxn>
              <a:cxn ang="0">
                <a:pos x="T4" y="T5"/>
              </a:cxn>
              <a:cxn ang="0">
                <a:pos x="T6" y="T7"/>
              </a:cxn>
            </a:cxnLst>
            <a:rect l="0" t="0" r="r" b="b"/>
            <a:pathLst>
              <a:path w="74" h="45">
                <a:moveTo>
                  <a:pt x="51" y="0"/>
                </a:moveTo>
                <a:lnTo>
                  <a:pt x="0" y="45"/>
                </a:lnTo>
                <a:lnTo>
                  <a:pt x="74" y="45"/>
                </a:lnTo>
                <a:lnTo>
                  <a:pt x="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49" name="Freeform 1583">
            <a:extLst>
              <a:ext uri="{FF2B5EF4-FFF2-40B4-BE49-F238E27FC236}">
                <a16:creationId xmlns:a16="http://schemas.microsoft.com/office/drawing/2014/main" id="{5621129F-0954-43A1-8C3C-0FADE6E663EE}"/>
              </a:ext>
            </a:extLst>
          </p:cNvPr>
          <p:cNvSpPr>
            <a:spLocks/>
          </p:cNvSpPr>
          <p:nvPr userDrawn="1"/>
        </p:nvSpPr>
        <p:spPr bwMode="auto">
          <a:xfrm>
            <a:off x="6318250" y="6478588"/>
            <a:ext cx="630238" cy="398463"/>
          </a:xfrm>
          <a:custGeom>
            <a:avLst/>
            <a:gdLst>
              <a:gd name="T0" fmla="*/ 397 w 397"/>
              <a:gd name="T1" fmla="*/ 0 h 251"/>
              <a:gd name="T2" fmla="*/ 0 w 397"/>
              <a:gd name="T3" fmla="*/ 251 h 251"/>
              <a:gd name="T4" fmla="*/ 382 w 397"/>
              <a:gd name="T5" fmla="*/ 251 h 251"/>
              <a:gd name="T6" fmla="*/ 397 w 397"/>
              <a:gd name="T7" fmla="*/ 0 h 251"/>
            </a:gdLst>
            <a:ahLst/>
            <a:cxnLst>
              <a:cxn ang="0">
                <a:pos x="T0" y="T1"/>
              </a:cxn>
              <a:cxn ang="0">
                <a:pos x="T2" y="T3"/>
              </a:cxn>
              <a:cxn ang="0">
                <a:pos x="T4" y="T5"/>
              </a:cxn>
              <a:cxn ang="0">
                <a:pos x="T6" y="T7"/>
              </a:cxn>
            </a:cxnLst>
            <a:rect l="0" t="0" r="r" b="b"/>
            <a:pathLst>
              <a:path w="397" h="251">
                <a:moveTo>
                  <a:pt x="397" y="0"/>
                </a:moveTo>
                <a:lnTo>
                  <a:pt x="0" y="251"/>
                </a:lnTo>
                <a:lnTo>
                  <a:pt x="382" y="251"/>
                </a:lnTo>
                <a:lnTo>
                  <a:pt x="397" y="0"/>
                </a:lnTo>
                <a:close/>
              </a:path>
            </a:pathLst>
          </a:custGeom>
          <a:solidFill>
            <a:srgbClr val="5F9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50" name="Freeform 1584">
            <a:extLst>
              <a:ext uri="{FF2B5EF4-FFF2-40B4-BE49-F238E27FC236}">
                <a16:creationId xmlns:a16="http://schemas.microsoft.com/office/drawing/2014/main" id="{164D62A0-CA60-4603-B51B-C50D8E9826A2}"/>
              </a:ext>
            </a:extLst>
          </p:cNvPr>
          <p:cNvSpPr>
            <a:spLocks/>
          </p:cNvSpPr>
          <p:nvPr userDrawn="1"/>
        </p:nvSpPr>
        <p:spPr bwMode="auto">
          <a:xfrm>
            <a:off x="6318250" y="6478588"/>
            <a:ext cx="630238" cy="398463"/>
          </a:xfrm>
          <a:custGeom>
            <a:avLst/>
            <a:gdLst>
              <a:gd name="T0" fmla="*/ 397 w 397"/>
              <a:gd name="T1" fmla="*/ 0 h 251"/>
              <a:gd name="T2" fmla="*/ 0 w 397"/>
              <a:gd name="T3" fmla="*/ 251 h 251"/>
              <a:gd name="T4" fmla="*/ 382 w 397"/>
              <a:gd name="T5" fmla="*/ 251 h 251"/>
              <a:gd name="T6" fmla="*/ 397 w 397"/>
              <a:gd name="T7" fmla="*/ 0 h 251"/>
            </a:gdLst>
            <a:ahLst/>
            <a:cxnLst>
              <a:cxn ang="0">
                <a:pos x="T0" y="T1"/>
              </a:cxn>
              <a:cxn ang="0">
                <a:pos x="T2" y="T3"/>
              </a:cxn>
              <a:cxn ang="0">
                <a:pos x="T4" y="T5"/>
              </a:cxn>
              <a:cxn ang="0">
                <a:pos x="T6" y="T7"/>
              </a:cxn>
            </a:cxnLst>
            <a:rect l="0" t="0" r="r" b="b"/>
            <a:pathLst>
              <a:path w="397" h="251">
                <a:moveTo>
                  <a:pt x="397" y="0"/>
                </a:moveTo>
                <a:lnTo>
                  <a:pt x="0" y="251"/>
                </a:lnTo>
                <a:lnTo>
                  <a:pt x="382" y="251"/>
                </a:lnTo>
                <a:lnTo>
                  <a:pt x="3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51" name="Freeform 1585">
            <a:extLst>
              <a:ext uri="{FF2B5EF4-FFF2-40B4-BE49-F238E27FC236}">
                <a16:creationId xmlns:a16="http://schemas.microsoft.com/office/drawing/2014/main" id="{AEB9EB7A-B29F-4488-9C32-AFFA2843563B}"/>
              </a:ext>
            </a:extLst>
          </p:cNvPr>
          <p:cNvSpPr>
            <a:spLocks/>
          </p:cNvSpPr>
          <p:nvPr userDrawn="1"/>
        </p:nvSpPr>
        <p:spPr bwMode="auto">
          <a:xfrm>
            <a:off x="5898379" y="5603059"/>
            <a:ext cx="1093788" cy="976313"/>
          </a:xfrm>
          <a:custGeom>
            <a:avLst/>
            <a:gdLst>
              <a:gd name="T0" fmla="*/ 689 w 689"/>
              <a:gd name="T1" fmla="*/ 0 h 615"/>
              <a:gd name="T2" fmla="*/ 44 w 689"/>
              <a:gd name="T3" fmla="*/ 237 h 615"/>
              <a:gd name="T4" fmla="*/ 0 w 689"/>
              <a:gd name="T5" fmla="*/ 615 h 615"/>
              <a:gd name="T6" fmla="*/ 689 w 689"/>
              <a:gd name="T7" fmla="*/ 0 h 615"/>
            </a:gdLst>
            <a:ahLst/>
            <a:cxnLst>
              <a:cxn ang="0">
                <a:pos x="T0" y="T1"/>
              </a:cxn>
              <a:cxn ang="0">
                <a:pos x="T2" y="T3"/>
              </a:cxn>
              <a:cxn ang="0">
                <a:pos x="T4" y="T5"/>
              </a:cxn>
              <a:cxn ang="0">
                <a:pos x="T6" y="T7"/>
              </a:cxn>
            </a:cxnLst>
            <a:rect l="0" t="0" r="r" b="b"/>
            <a:pathLst>
              <a:path w="689" h="615">
                <a:moveTo>
                  <a:pt x="689" y="0"/>
                </a:moveTo>
                <a:lnTo>
                  <a:pt x="44" y="237"/>
                </a:lnTo>
                <a:lnTo>
                  <a:pt x="0" y="615"/>
                </a:lnTo>
                <a:lnTo>
                  <a:pt x="689" y="0"/>
                </a:lnTo>
                <a:close/>
              </a:path>
            </a:pathLst>
          </a:custGeom>
          <a:solidFill>
            <a:srgbClr val="6DB2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52" name="Freeform 1586">
            <a:extLst>
              <a:ext uri="{FF2B5EF4-FFF2-40B4-BE49-F238E27FC236}">
                <a16:creationId xmlns:a16="http://schemas.microsoft.com/office/drawing/2014/main" id="{7EF68E1F-2715-4A4B-AEFE-3337BED238CD}"/>
              </a:ext>
            </a:extLst>
          </p:cNvPr>
          <p:cNvSpPr>
            <a:spLocks/>
          </p:cNvSpPr>
          <p:nvPr userDrawn="1"/>
        </p:nvSpPr>
        <p:spPr bwMode="auto">
          <a:xfrm>
            <a:off x="5907088" y="5594350"/>
            <a:ext cx="1093788" cy="976313"/>
          </a:xfrm>
          <a:custGeom>
            <a:avLst/>
            <a:gdLst>
              <a:gd name="T0" fmla="*/ 689 w 689"/>
              <a:gd name="T1" fmla="*/ 0 h 615"/>
              <a:gd name="T2" fmla="*/ 44 w 689"/>
              <a:gd name="T3" fmla="*/ 237 h 615"/>
              <a:gd name="T4" fmla="*/ 0 w 689"/>
              <a:gd name="T5" fmla="*/ 615 h 615"/>
              <a:gd name="T6" fmla="*/ 689 w 689"/>
              <a:gd name="T7" fmla="*/ 0 h 615"/>
            </a:gdLst>
            <a:ahLst/>
            <a:cxnLst>
              <a:cxn ang="0">
                <a:pos x="T0" y="T1"/>
              </a:cxn>
              <a:cxn ang="0">
                <a:pos x="T2" y="T3"/>
              </a:cxn>
              <a:cxn ang="0">
                <a:pos x="T4" y="T5"/>
              </a:cxn>
              <a:cxn ang="0">
                <a:pos x="T6" y="T7"/>
              </a:cxn>
            </a:cxnLst>
            <a:rect l="0" t="0" r="r" b="b"/>
            <a:pathLst>
              <a:path w="689" h="615">
                <a:moveTo>
                  <a:pt x="689" y="0"/>
                </a:moveTo>
                <a:lnTo>
                  <a:pt x="44" y="237"/>
                </a:lnTo>
                <a:lnTo>
                  <a:pt x="0" y="615"/>
                </a:lnTo>
                <a:lnTo>
                  <a:pt x="6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53" name="Freeform 1587">
            <a:extLst>
              <a:ext uri="{FF2B5EF4-FFF2-40B4-BE49-F238E27FC236}">
                <a16:creationId xmlns:a16="http://schemas.microsoft.com/office/drawing/2014/main" id="{24B6CB2F-F27B-4A16-99AC-A1E0F750CBB0}"/>
              </a:ext>
            </a:extLst>
          </p:cNvPr>
          <p:cNvSpPr>
            <a:spLocks/>
          </p:cNvSpPr>
          <p:nvPr userDrawn="1"/>
        </p:nvSpPr>
        <p:spPr bwMode="auto">
          <a:xfrm>
            <a:off x="5365750" y="6162675"/>
            <a:ext cx="92075" cy="136525"/>
          </a:xfrm>
          <a:custGeom>
            <a:avLst/>
            <a:gdLst>
              <a:gd name="T0" fmla="*/ 58 w 58"/>
              <a:gd name="T1" fmla="*/ 0 h 86"/>
              <a:gd name="T2" fmla="*/ 2 w 58"/>
              <a:gd name="T3" fmla="*/ 20 h 86"/>
              <a:gd name="T4" fmla="*/ 0 w 58"/>
              <a:gd name="T5" fmla="*/ 53 h 86"/>
              <a:gd name="T6" fmla="*/ 17 w 58"/>
              <a:gd name="T7" fmla="*/ 86 h 86"/>
              <a:gd name="T8" fmla="*/ 58 w 58"/>
              <a:gd name="T9" fmla="*/ 0 h 86"/>
            </a:gdLst>
            <a:ahLst/>
            <a:cxnLst>
              <a:cxn ang="0">
                <a:pos x="T0" y="T1"/>
              </a:cxn>
              <a:cxn ang="0">
                <a:pos x="T2" y="T3"/>
              </a:cxn>
              <a:cxn ang="0">
                <a:pos x="T4" y="T5"/>
              </a:cxn>
              <a:cxn ang="0">
                <a:pos x="T6" y="T7"/>
              </a:cxn>
              <a:cxn ang="0">
                <a:pos x="T8" y="T9"/>
              </a:cxn>
            </a:cxnLst>
            <a:rect l="0" t="0" r="r" b="b"/>
            <a:pathLst>
              <a:path w="58" h="86">
                <a:moveTo>
                  <a:pt x="58" y="0"/>
                </a:moveTo>
                <a:lnTo>
                  <a:pt x="2" y="20"/>
                </a:lnTo>
                <a:lnTo>
                  <a:pt x="0" y="53"/>
                </a:lnTo>
                <a:lnTo>
                  <a:pt x="17" y="86"/>
                </a:lnTo>
                <a:lnTo>
                  <a:pt x="58" y="0"/>
                </a:lnTo>
                <a:close/>
              </a:path>
            </a:pathLst>
          </a:custGeom>
          <a:solidFill>
            <a:srgbClr val="87B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54" name="Freeform 1588">
            <a:extLst>
              <a:ext uri="{FF2B5EF4-FFF2-40B4-BE49-F238E27FC236}">
                <a16:creationId xmlns:a16="http://schemas.microsoft.com/office/drawing/2014/main" id="{1D7D862A-3245-4526-89C8-EE9C603AA93F}"/>
              </a:ext>
            </a:extLst>
          </p:cNvPr>
          <p:cNvSpPr>
            <a:spLocks/>
          </p:cNvSpPr>
          <p:nvPr userDrawn="1"/>
        </p:nvSpPr>
        <p:spPr bwMode="auto">
          <a:xfrm>
            <a:off x="5365750" y="6162675"/>
            <a:ext cx="92075" cy="136525"/>
          </a:xfrm>
          <a:custGeom>
            <a:avLst/>
            <a:gdLst>
              <a:gd name="T0" fmla="*/ 58 w 58"/>
              <a:gd name="T1" fmla="*/ 0 h 86"/>
              <a:gd name="T2" fmla="*/ 2 w 58"/>
              <a:gd name="T3" fmla="*/ 20 h 86"/>
              <a:gd name="T4" fmla="*/ 0 w 58"/>
              <a:gd name="T5" fmla="*/ 53 h 86"/>
              <a:gd name="T6" fmla="*/ 17 w 58"/>
              <a:gd name="T7" fmla="*/ 86 h 86"/>
              <a:gd name="T8" fmla="*/ 58 w 58"/>
              <a:gd name="T9" fmla="*/ 0 h 86"/>
            </a:gdLst>
            <a:ahLst/>
            <a:cxnLst>
              <a:cxn ang="0">
                <a:pos x="T0" y="T1"/>
              </a:cxn>
              <a:cxn ang="0">
                <a:pos x="T2" y="T3"/>
              </a:cxn>
              <a:cxn ang="0">
                <a:pos x="T4" y="T5"/>
              </a:cxn>
              <a:cxn ang="0">
                <a:pos x="T6" y="T7"/>
              </a:cxn>
              <a:cxn ang="0">
                <a:pos x="T8" y="T9"/>
              </a:cxn>
            </a:cxnLst>
            <a:rect l="0" t="0" r="r" b="b"/>
            <a:pathLst>
              <a:path w="58" h="86">
                <a:moveTo>
                  <a:pt x="58" y="0"/>
                </a:moveTo>
                <a:lnTo>
                  <a:pt x="2" y="20"/>
                </a:lnTo>
                <a:lnTo>
                  <a:pt x="0" y="53"/>
                </a:lnTo>
                <a:lnTo>
                  <a:pt x="17" y="86"/>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55" name="Freeform 1589">
            <a:extLst>
              <a:ext uri="{FF2B5EF4-FFF2-40B4-BE49-F238E27FC236}">
                <a16:creationId xmlns:a16="http://schemas.microsoft.com/office/drawing/2014/main" id="{D3EFAEFE-6691-4628-B5BD-A5EA02CC9169}"/>
              </a:ext>
            </a:extLst>
          </p:cNvPr>
          <p:cNvSpPr>
            <a:spLocks/>
          </p:cNvSpPr>
          <p:nvPr userDrawn="1"/>
        </p:nvSpPr>
        <p:spPr bwMode="auto">
          <a:xfrm>
            <a:off x="5357813" y="6246813"/>
            <a:ext cx="34925" cy="122238"/>
          </a:xfrm>
          <a:custGeom>
            <a:avLst/>
            <a:gdLst>
              <a:gd name="T0" fmla="*/ 5 w 22"/>
              <a:gd name="T1" fmla="*/ 0 h 77"/>
              <a:gd name="T2" fmla="*/ 0 w 22"/>
              <a:gd name="T3" fmla="*/ 77 h 77"/>
              <a:gd name="T4" fmla="*/ 22 w 22"/>
              <a:gd name="T5" fmla="*/ 33 h 77"/>
              <a:gd name="T6" fmla="*/ 5 w 22"/>
              <a:gd name="T7" fmla="*/ 0 h 77"/>
            </a:gdLst>
            <a:ahLst/>
            <a:cxnLst>
              <a:cxn ang="0">
                <a:pos x="T0" y="T1"/>
              </a:cxn>
              <a:cxn ang="0">
                <a:pos x="T2" y="T3"/>
              </a:cxn>
              <a:cxn ang="0">
                <a:pos x="T4" y="T5"/>
              </a:cxn>
              <a:cxn ang="0">
                <a:pos x="T6" y="T7"/>
              </a:cxn>
            </a:cxnLst>
            <a:rect l="0" t="0" r="r" b="b"/>
            <a:pathLst>
              <a:path w="22" h="77">
                <a:moveTo>
                  <a:pt x="5" y="0"/>
                </a:moveTo>
                <a:lnTo>
                  <a:pt x="0" y="77"/>
                </a:lnTo>
                <a:lnTo>
                  <a:pt x="22" y="33"/>
                </a:lnTo>
                <a:lnTo>
                  <a:pt x="5" y="0"/>
                </a:lnTo>
                <a:close/>
              </a:path>
            </a:pathLst>
          </a:custGeom>
          <a:solidFill>
            <a:srgbClr val="5F9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56" name="Freeform 1590">
            <a:extLst>
              <a:ext uri="{FF2B5EF4-FFF2-40B4-BE49-F238E27FC236}">
                <a16:creationId xmlns:a16="http://schemas.microsoft.com/office/drawing/2014/main" id="{57786E17-2568-455C-88E9-9D630015976D}"/>
              </a:ext>
            </a:extLst>
          </p:cNvPr>
          <p:cNvSpPr>
            <a:spLocks/>
          </p:cNvSpPr>
          <p:nvPr userDrawn="1"/>
        </p:nvSpPr>
        <p:spPr bwMode="auto">
          <a:xfrm>
            <a:off x="5357813" y="6246813"/>
            <a:ext cx="34925" cy="122238"/>
          </a:xfrm>
          <a:custGeom>
            <a:avLst/>
            <a:gdLst>
              <a:gd name="T0" fmla="*/ 5 w 22"/>
              <a:gd name="T1" fmla="*/ 0 h 77"/>
              <a:gd name="T2" fmla="*/ 0 w 22"/>
              <a:gd name="T3" fmla="*/ 77 h 77"/>
              <a:gd name="T4" fmla="*/ 22 w 22"/>
              <a:gd name="T5" fmla="*/ 33 h 77"/>
              <a:gd name="T6" fmla="*/ 5 w 22"/>
              <a:gd name="T7" fmla="*/ 0 h 77"/>
            </a:gdLst>
            <a:ahLst/>
            <a:cxnLst>
              <a:cxn ang="0">
                <a:pos x="T0" y="T1"/>
              </a:cxn>
              <a:cxn ang="0">
                <a:pos x="T2" y="T3"/>
              </a:cxn>
              <a:cxn ang="0">
                <a:pos x="T4" y="T5"/>
              </a:cxn>
              <a:cxn ang="0">
                <a:pos x="T6" y="T7"/>
              </a:cxn>
            </a:cxnLst>
            <a:rect l="0" t="0" r="r" b="b"/>
            <a:pathLst>
              <a:path w="22" h="77">
                <a:moveTo>
                  <a:pt x="5" y="0"/>
                </a:moveTo>
                <a:lnTo>
                  <a:pt x="0" y="77"/>
                </a:lnTo>
                <a:lnTo>
                  <a:pt x="22" y="3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57" name="Freeform 1591">
            <a:extLst>
              <a:ext uri="{FF2B5EF4-FFF2-40B4-BE49-F238E27FC236}">
                <a16:creationId xmlns:a16="http://schemas.microsoft.com/office/drawing/2014/main" id="{04847964-7565-456A-BDF3-B0777C107CEA}"/>
              </a:ext>
            </a:extLst>
          </p:cNvPr>
          <p:cNvSpPr>
            <a:spLocks/>
          </p:cNvSpPr>
          <p:nvPr userDrawn="1"/>
        </p:nvSpPr>
        <p:spPr bwMode="auto">
          <a:xfrm>
            <a:off x="5384029" y="5988006"/>
            <a:ext cx="584200" cy="835025"/>
          </a:xfrm>
          <a:custGeom>
            <a:avLst/>
            <a:gdLst>
              <a:gd name="T0" fmla="*/ 368 w 368"/>
              <a:gd name="T1" fmla="*/ 0 h 526"/>
              <a:gd name="T2" fmla="*/ 41 w 368"/>
              <a:gd name="T3" fmla="*/ 121 h 526"/>
              <a:gd name="T4" fmla="*/ 0 w 368"/>
              <a:gd name="T5" fmla="*/ 207 h 526"/>
              <a:gd name="T6" fmla="*/ 159 w 368"/>
              <a:gd name="T7" fmla="*/ 526 h 526"/>
              <a:gd name="T8" fmla="*/ 324 w 368"/>
              <a:gd name="T9" fmla="*/ 378 h 526"/>
              <a:gd name="T10" fmla="*/ 368 w 368"/>
              <a:gd name="T11" fmla="*/ 0 h 526"/>
            </a:gdLst>
            <a:ahLst/>
            <a:cxnLst>
              <a:cxn ang="0">
                <a:pos x="T0" y="T1"/>
              </a:cxn>
              <a:cxn ang="0">
                <a:pos x="T2" y="T3"/>
              </a:cxn>
              <a:cxn ang="0">
                <a:pos x="T4" y="T5"/>
              </a:cxn>
              <a:cxn ang="0">
                <a:pos x="T6" y="T7"/>
              </a:cxn>
              <a:cxn ang="0">
                <a:pos x="T8" y="T9"/>
              </a:cxn>
              <a:cxn ang="0">
                <a:pos x="T10" y="T11"/>
              </a:cxn>
            </a:cxnLst>
            <a:rect l="0" t="0" r="r" b="b"/>
            <a:pathLst>
              <a:path w="368" h="526">
                <a:moveTo>
                  <a:pt x="368" y="0"/>
                </a:moveTo>
                <a:lnTo>
                  <a:pt x="41" y="121"/>
                </a:lnTo>
                <a:lnTo>
                  <a:pt x="0" y="207"/>
                </a:lnTo>
                <a:lnTo>
                  <a:pt x="159" y="526"/>
                </a:lnTo>
                <a:lnTo>
                  <a:pt x="324" y="378"/>
                </a:lnTo>
                <a:lnTo>
                  <a:pt x="368" y="0"/>
                </a:lnTo>
                <a:close/>
              </a:path>
            </a:pathLst>
          </a:custGeom>
          <a:solidFill>
            <a:srgbClr val="61A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58" name="Freeform 1592">
            <a:extLst>
              <a:ext uri="{FF2B5EF4-FFF2-40B4-BE49-F238E27FC236}">
                <a16:creationId xmlns:a16="http://schemas.microsoft.com/office/drawing/2014/main" id="{954F8E37-A9EA-4D9A-B7E3-8BD2B078D6C6}"/>
              </a:ext>
            </a:extLst>
          </p:cNvPr>
          <p:cNvSpPr>
            <a:spLocks/>
          </p:cNvSpPr>
          <p:nvPr userDrawn="1"/>
        </p:nvSpPr>
        <p:spPr bwMode="auto">
          <a:xfrm>
            <a:off x="5392738" y="5970588"/>
            <a:ext cx="584200" cy="835025"/>
          </a:xfrm>
          <a:custGeom>
            <a:avLst/>
            <a:gdLst>
              <a:gd name="T0" fmla="*/ 368 w 368"/>
              <a:gd name="T1" fmla="*/ 0 h 526"/>
              <a:gd name="T2" fmla="*/ 41 w 368"/>
              <a:gd name="T3" fmla="*/ 121 h 526"/>
              <a:gd name="T4" fmla="*/ 0 w 368"/>
              <a:gd name="T5" fmla="*/ 207 h 526"/>
              <a:gd name="T6" fmla="*/ 159 w 368"/>
              <a:gd name="T7" fmla="*/ 526 h 526"/>
              <a:gd name="T8" fmla="*/ 324 w 368"/>
              <a:gd name="T9" fmla="*/ 378 h 526"/>
              <a:gd name="T10" fmla="*/ 368 w 368"/>
              <a:gd name="T11" fmla="*/ 0 h 526"/>
            </a:gdLst>
            <a:ahLst/>
            <a:cxnLst>
              <a:cxn ang="0">
                <a:pos x="T0" y="T1"/>
              </a:cxn>
              <a:cxn ang="0">
                <a:pos x="T2" y="T3"/>
              </a:cxn>
              <a:cxn ang="0">
                <a:pos x="T4" y="T5"/>
              </a:cxn>
              <a:cxn ang="0">
                <a:pos x="T6" y="T7"/>
              </a:cxn>
              <a:cxn ang="0">
                <a:pos x="T8" y="T9"/>
              </a:cxn>
              <a:cxn ang="0">
                <a:pos x="T10" y="T11"/>
              </a:cxn>
            </a:cxnLst>
            <a:rect l="0" t="0" r="r" b="b"/>
            <a:pathLst>
              <a:path w="368" h="526">
                <a:moveTo>
                  <a:pt x="368" y="0"/>
                </a:moveTo>
                <a:lnTo>
                  <a:pt x="41" y="121"/>
                </a:lnTo>
                <a:lnTo>
                  <a:pt x="0" y="207"/>
                </a:lnTo>
                <a:lnTo>
                  <a:pt x="159" y="526"/>
                </a:lnTo>
                <a:lnTo>
                  <a:pt x="324" y="378"/>
                </a:lnTo>
                <a:lnTo>
                  <a:pt x="3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59" name="Freeform 1593">
            <a:extLst>
              <a:ext uri="{FF2B5EF4-FFF2-40B4-BE49-F238E27FC236}">
                <a16:creationId xmlns:a16="http://schemas.microsoft.com/office/drawing/2014/main" id="{B3461240-C455-4F35-88B8-9D1A6FC2BC34}"/>
              </a:ext>
            </a:extLst>
          </p:cNvPr>
          <p:cNvSpPr>
            <a:spLocks/>
          </p:cNvSpPr>
          <p:nvPr userDrawn="1"/>
        </p:nvSpPr>
        <p:spPr bwMode="auto">
          <a:xfrm>
            <a:off x="5327650" y="6299200"/>
            <a:ext cx="317500" cy="577850"/>
          </a:xfrm>
          <a:custGeom>
            <a:avLst/>
            <a:gdLst>
              <a:gd name="T0" fmla="*/ 41 w 200"/>
              <a:gd name="T1" fmla="*/ 0 h 364"/>
              <a:gd name="T2" fmla="*/ 19 w 200"/>
              <a:gd name="T3" fmla="*/ 44 h 364"/>
              <a:gd name="T4" fmla="*/ 0 w 200"/>
              <a:gd name="T5" fmla="*/ 364 h 364"/>
              <a:gd name="T6" fmla="*/ 149 w 200"/>
              <a:gd name="T7" fmla="*/ 364 h 364"/>
              <a:gd name="T8" fmla="*/ 200 w 200"/>
              <a:gd name="T9" fmla="*/ 319 h 364"/>
              <a:gd name="T10" fmla="*/ 41 w 200"/>
              <a:gd name="T11" fmla="*/ 0 h 364"/>
            </a:gdLst>
            <a:ahLst/>
            <a:cxnLst>
              <a:cxn ang="0">
                <a:pos x="T0" y="T1"/>
              </a:cxn>
              <a:cxn ang="0">
                <a:pos x="T2" y="T3"/>
              </a:cxn>
              <a:cxn ang="0">
                <a:pos x="T4" y="T5"/>
              </a:cxn>
              <a:cxn ang="0">
                <a:pos x="T6" y="T7"/>
              </a:cxn>
              <a:cxn ang="0">
                <a:pos x="T8" y="T9"/>
              </a:cxn>
              <a:cxn ang="0">
                <a:pos x="T10" y="T11"/>
              </a:cxn>
            </a:cxnLst>
            <a:rect l="0" t="0" r="r" b="b"/>
            <a:pathLst>
              <a:path w="200" h="364">
                <a:moveTo>
                  <a:pt x="41" y="0"/>
                </a:moveTo>
                <a:lnTo>
                  <a:pt x="19" y="44"/>
                </a:lnTo>
                <a:lnTo>
                  <a:pt x="0" y="364"/>
                </a:lnTo>
                <a:lnTo>
                  <a:pt x="149" y="364"/>
                </a:lnTo>
                <a:lnTo>
                  <a:pt x="200" y="319"/>
                </a:lnTo>
                <a:lnTo>
                  <a:pt x="41" y="0"/>
                </a:lnTo>
                <a:close/>
              </a:path>
            </a:pathLst>
          </a:custGeom>
          <a:solidFill>
            <a:srgbClr val="4C8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60" name="Freeform 1594">
            <a:extLst>
              <a:ext uri="{FF2B5EF4-FFF2-40B4-BE49-F238E27FC236}">
                <a16:creationId xmlns:a16="http://schemas.microsoft.com/office/drawing/2014/main" id="{F6C8B9FA-312B-4F59-B1F3-896D40ACAC37}"/>
              </a:ext>
            </a:extLst>
          </p:cNvPr>
          <p:cNvSpPr>
            <a:spLocks/>
          </p:cNvSpPr>
          <p:nvPr userDrawn="1"/>
        </p:nvSpPr>
        <p:spPr bwMode="auto">
          <a:xfrm>
            <a:off x="5327650" y="6299200"/>
            <a:ext cx="317500" cy="577850"/>
          </a:xfrm>
          <a:custGeom>
            <a:avLst/>
            <a:gdLst>
              <a:gd name="T0" fmla="*/ 41 w 200"/>
              <a:gd name="T1" fmla="*/ 0 h 364"/>
              <a:gd name="T2" fmla="*/ 19 w 200"/>
              <a:gd name="T3" fmla="*/ 44 h 364"/>
              <a:gd name="T4" fmla="*/ 0 w 200"/>
              <a:gd name="T5" fmla="*/ 364 h 364"/>
              <a:gd name="T6" fmla="*/ 149 w 200"/>
              <a:gd name="T7" fmla="*/ 364 h 364"/>
              <a:gd name="T8" fmla="*/ 200 w 200"/>
              <a:gd name="T9" fmla="*/ 319 h 364"/>
              <a:gd name="T10" fmla="*/ 41 w 200"/>
              <a:gd name="T11" fmla="*/ 0 h 364"/>
            </a:gdLst>
            <a:ahLst/>
            <a:cxnLst>
              <a:cxn ang="0">
                <a:pos x="T0" y="T1"/>
              </a:cxn>
              <a:cxn ang="0">
                <a:pos x="T2" y="T3"/>
              </a:cxn>
              <a:cxn ang="0">
                <a:pos x="T4" y="T5"/>
              </a:cxn>
              <a:cxn ang="0">
                <a:pos x="T6" y="T7"/>
              </a:cxn>
              <a:cxn ang="0">
                <a:pos x="T8" y="T9"/>
              </a:cxn>
              <a:cxn ang="0">
                <a:pos x="T10" y="T11"/>
              </a:cxn>
            </a:cxnLst>
            <a:rect l="0" t="0" r="r" b="b"/>
            <a:pathLst>
              <a:path w="200" h="364">
                <a:moveTo>
                  <a:pt x="41" y="0"/>
                </a:moveTo>
                <a:lnTo>
                  <a:pt x="19" y="44"/>
                </a:lnTo>
                <a:lnTo>
                  <a:pt x="0" y="364"/>
                </a:lnTo>
                <a:lnTo>
                  <a:pt x="149" y="364"/>
                </a:lnTo>
                <a:lnTo>
                  <a:pt x="200" y="319"/>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61" name="Freeform 1595">
            <a:extLst>
              <a:ext uri="{FF2B5EF4-FFF2-40B4-BE49-F238E27FC236}">
                <a16:creationId xmlns:a16="http://schemas.microsoft.com/office/drawing/2014/main" id="{3E175B37-F233-4CCC-AC4E-0A647A1B2462}"/>
              </a:ext>
            </a:extLst>
          </p:cNvPr>
          <p:cNvSpPr>
            <a:spLocks/>
          </p:cNvSpPr>
          <p:nvPr userDrawn="1"/>
        </p:nvSpPr>
        <p:spPr bwMode="auto">
          <a:xfrm>
            <a:off x="4618038" y="5834063"/>
            <a:ext cx="284163" cy="293688"/>
          </a:xfrm>
          <a:custGeom>
            <a:avLst/>
            <a:gdLst>
              <a:gd name="T0" fmla="*/ 4 w 179"/>
              <a:gd name="T1" fmla="*/ 0 h 185"/>
              <a:gd name="T2" fmla="*/ 0 w 179"/>
              <a:gd name="T3" fmla="*/ 59 h 185"/>
              <a:gd name="T4" fmla="*/ 74 w 179"/>
              <a:gd name="T5" fmla="*/ 185 h 185"/>
              <a:gd name="T6" fmla="*/ 179 w 179"/>
              <a:gd name="T7" fmla="*/ 84 h 185"/>
              <a:gd name="T8" fmla="*/ 4 w 179"/>
              <a:gd name="T9" fmla="*/ 0 h 185"/>
            </a:gdLst>
            <a:ahLst/>
            <a:cxnLst>
              <a:cxn ang="0">
                <a:pos x="T0" y="T1"/>
              </a:cxn>
              <a:cxn ang="0">
                <a:pos x="T2" y="T3"/>
              </a:cxn>
              <a:cxn ang="0">
                <a:pos x="T4" y="T5"/>
              </a:cxn>
              <a:cxn ang="0">
                <a:pos x="T6" y="T7"/>
              </a:cxn>
              <a:cxn ang="0">
                <a:pos x="T8" y="T9"/>
              </a:cxn>
            </a:cxnLst>
            <a:rect l="0" t="0" r="r" b="b"/>
            <a:pathLst>
              <a:path w="179" h="185">
                <a:moveTo>
                  <a:pt x="4" y="0"/>
                </a:moveTo>
                <a:lnTo>
                  <a:pt x="0" y="59"/>
                </a:lnTo>
                <a:lnTo>
                  <a:pt x="74" y="185"/>
                </a:lnTo>
                <a:lnTo>
                  <a:pt x="179" y="84"/>
                </a:lnTo>
                <a:lnTo>
                  <a:pt x="4" y="0"/>
                </a:lnTo>
                <a:close/>
              </a:path>
            </a:pathLst>
          </a:custGeom>
          <a:solidFill>
            <a:srgbClr val="CF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62" name="Freeform 1596">
            <a:extLst>
              <a:ext uri="{FF2B5EF4-FFF2-40B4-BE49-F238E27FC236}">
                <a16:creationId xmlns:a16="http://schemas.microsoft.com/office/drawing/2014/main" id="{CAC1B690-B09D-4519-BAAF-CF53314D6550}"/>
              </a:ext>
            </a:extLst>
          </p:cNvPr>
          <p:cNvSpPr>
            <a:spLocks/>
          </p:cNvSpPr>
          <p:nvPr userDrawn="1"/>
        </p:nvSpPr>
        <p:spPr bwMode="auto">
          <a:xfrm>
            <a:off x="4618038" y="5834063"/>
            <a:ext cx="284163" cy="293688"/>
          </a:xfrm>
          <a:custGeom>
            <a:avLst/>
            <a:gdLst>
              <a:gd name="T0" fmla="*/ 4 w 179"/>
              <a:gd name="T1" fmla="*/ 0 h 185"/>
              <a:gd name="T2" fmla="*/ 0 w 179"/>
              <a:gd name="T3" fmla="*/ 59 h 185"/>
              <a:gd name="T4" fmla="*/ 74 w 179"/>
              <a:gd name="T5" fmla="*/ 185 h 185"/>
              <a:gd name="T6" fmla="*/ 179 w 179"/>
              <a:gd name="T7" fmla="*/ 84 h 185"/>
              <a:gd name="T8" fmla="*/ 4 w 179"/>
              <a:gd name="T9" fmla="*/ 0 h 185"/>
            </a:gdLst>
            <a:ahLst/>
            <a:cxnLst>
              <a:cxn ang="0">
                <a:pos x="T0" y="T1"/>
              </a:cxn>
              <a:cxn ang="0">
                <a:pos x="T2" y="T3"/>
              </a:cxn>
              <a:cxn ang="0">
                <a:pos x="T4" y="T5"/>
              </a:cxn>
              <a:cxn ang="0">
                <a:pos x="T6" y="T7"/>
              </a:cxn>
              <a:cxn ang="0">
                <a:pos x="T8" y="T9"/>
              </a:cxn>
            </a:cxnLst>
            <a:rect l="0" t="0" r="r" b="b"/>
            <a:pathLst>
              <a:path w="179" h="185">
                <a:moveTo>
                  <a:pt x="4" y="0"/>
                </a:moveTo>
                <a:lnTo>
                  <a:pt x="0" y="59"/>
                </a:lnTo>
                <a:lnTo>
                  <a:pt x="74" y="185"/>
                </a:lnTo>
                <a:lnTo>
                  <a:pt x="179" y="84"/>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63" name="Freeform 1597">
            <a:extLst>
              <a:ext uri="{FF2B5EF4-FFF2-40B4-BE49-F238E27FC236}">
                <a16:creationId xmlns:a16="http://schemas.microsoft.com/office/drawing/2014/main" id="{E2C41963-AEB9-4046-B9B9-5695C2EC189C}"/>
              </a:ext>
            </a:extLst>
          </p:cNvPr>
          <p:cNvSpPr>
            <a:spLocks/>
          </p:cNvSpPr>
          <p:nvPr userDrawn="1"/>
        </p:nvSpPr>
        <p:spPr bwMode="auto">
          <a:xfrm>
            <a:off x="4535488" y="5792788"/>
            <a:ext cx="88900" cy="134938"/>
          </a:xfrm>
          <a:custGeom>
            <a:avLst/>
            <a:gdLst>
              <a:gd name="T0" fmla="*/ 0 w 56"/>
              <a:gd name="T1" fmla="*/ 0 h 85"/>
              <a:gd name="T2" fmla="*/ 52 w 56"/>
              <a:gd name="T3" fmla="*/ 85 h 85"/>
              <a:gd name="T4" fmla="*/ 56 w 56"/>
              <a:gd name="T5" fmla="*/ 26 h 85"/>
              <a:gd name="T6" fmla="*/ 0 w 56"/>
              <a:gd name="T7" fmla="*/ 0 h 85"/>
            </a:gdLst>
            <a:ahLst/>
            <a:cxnLst>
              <a:cxn ang="0">
                <a:pos x="T0" y="T1"/>
              </a:cxn>
              <a:cxn ang="0">
                <a:pos x="T2" y="T3"/>
              </a:cxn>
              <a:cxn ang="0">
                <a:pos x="T4" y="T5"/>
              </a:cxn>
              <a:cxn ang="0">
                <a:pos x="T6" y="T7"/>
              </a:cxn>
            </a:cxnLst>
            <a:rect l="0" t="0" r="r" b="b"/>
            <a:pathLst>
              <a:path w="56" h="85">
                <a:moveTo>
                  <a:pt x="0" y="0"/>
                </a:moveTo>
                <a:lnTo>
                  <a:pt x="52" y="85"/>
                </a:lnTo>
                <a:lnTo>
                  <a:pt x="56" y="26"/>
                </a:lnTo>
                <a:lnTo>
                  <a:pt x="0" y="0"/>
                </a:lnTo>
                <a:close/>
              </a:path>
            </a:pathLst>
          </a:custGeom>
          <a:solidFill>
            <a:srgbClr val="65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64" name="Freeform 1598">
            <a:extLst>
              <a:ext uri="{FF2B5EF4-FFF2-40B4-BE49-F238E27FC236}">
                <a16:creationId xmlns:a16="http://schemas.microsoft.com/office/drawing/2014/main" id="{D73AADE1-768F-40D5-B64E-1776BBAD6383}"/>
              </a:ext>
            </a:extLst>
          </p:cNvPr>
          <p:cNvSpPr>
            <a:spLocks/>
          </p:cNvSpPr>
          <p:nvPr userDrawn="1"/>
        </p:nvSpPr>
        <p:spPr bwMode="auto">
          <a:xfrm>
            <a:off x="4535488" y="5792788"/>
            <a:ext cx="88900" cy="134938"/>
          </a:xfrm>
          <a:custGeom>
            <a:avLst/>
            <a:gdLst>
              <a:gd name="T0" fmla="*/ 0 w 56"/>
              <a:gd name="T1" fmla="*/ 0 h 85"/>
              <a:gd name="T2" fmla="*/ 52 w 56"/>
              <a:gd name="T3" fmla="*/ 85 h 85"/>
              <a:gd name="T4" fmla="*/ 56 w 56"/>
              <a:gd name="T5" fmla="*/ 26 h 85"/>
              <a:gd name="T6" fmla="*/ 0 w 56"/>
              <a:gd name="T7" fmla="*/ 0 h 85"/>
            </a:gdLst>
            <a:ahLst/>
            <a:cxnLst>
              <a:cxn ang="0">
                <a:pos x="T0" y="T1"/>
              </a:cxn>
              <a:cxn ang="0">
                <a:pos x="T2" y="T3"/>
              </a:cxn>
              <a:cxn ang="0">
                <a:pos x="T4" y="T5"/>
              </a:cxn>
              <a:cxn ang="0">
                <a:pos x="T6" y="T7"/>
              </a:cxn>
            </a:cxnLst>
            <a:rect l="0" t="0" r="r" b="b"/>
            <a:pathLst>
              <a:path w="56" h="85">
                <a:moveTo>
                  <a:pt x="0" y="0"/>
                </a:moveTo>
                <a:lnTo>
                  <a:pt x="52" y="85"/>
                </a:lnTo>
                <a:lnTo>
                  <a:pt x="56"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65" name="Freeform 1599">
            <a:extLst>
              <a:ext uri="{FF2B5EF4-FFF2-40B4-BE49-F238E27FC236}">
                <a16:creationId xmlns:a16="http://schemas.microsoft.com/office/drawing/2014/main" id="{2C6F6269-8A22-4145-9691-C3A51380A872}"/>
              </a:ext>
            </a:extLst>
          </p:cNvPr>
          <p:cNvSpPr>
            <a:spLocks noEditPoints="1"/>
          </p:cNvSpPr>
          <p:nvPr userDrawn="1"/>
        </p:nvSpPr>
        <p:spPr bwMode="auto">
          <a:xfrm>
            <a:off x="4735513" y="5967413"/>
            <a:ext cx="633413" cy="279400"/>
          </a:xfrm>
          <a:custGeom>
            <a:avLst/>
            <a:gdLst>
              <a:gd name="T0" fmla="*/ 375 w 399"/>
              <a:gd name="T1" fmla="*/ 132 h 176"/>
              <a:gd name="T2" fmla="*/ 397 w 399"/>
              <a:gd name="T3" fmla="*/ 176 h 176"/>
              <a:gd name="T4" fmla="*/ 399 w 399"/>
              <a:gd name="T5" fmla="*/ 143 h 176"/>
              <a:gd name="T6" fmla="*/ 375 w 399"/>
              <a:gd name="T7" fmla="*/ 132 h 176"/>
              <a:gd name="T8" fmla="*/ 105 w 399"/>
              <a:gd name="T9" fmla="*/ 0 h 176"/>
              <a:gd name="T10" fmla="*/ 0 w 399"/>
              <a:gd name="T11" fmla="*/ 101 h 176"/>
              <a:gd name="T12" fmla="*/ 44 w 399"/>
              <a:gd name="T13" fmla="*/ 174 h 176"/>
              <a:gd name="T14" fmla="*/ 192 w 399"/>
              <a:gd name="T15" fmla="*/ 43 h 176"/>
              <a:gd name="T16" fmla="*/ 105 w 399"/>
              <a:gd name="T1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76">
                <a:moveTo>
                  <a:pt x="375" y="132"/>
                </a:moveTo>
                <a:lnTo>
                  <a:pt x="397" y="176"/>
                </a:lnTo>
                <a:lnTo>
                  <a:pt x="399" y="143"/>
                </a:lnTo>
                <a:lnTo>
                  <a:pt x="375" y="132"/>
                </a:lnTo>
                <a:close/>
                <a:moveTo>
                  <a:pt x="105" y="0"/>
                </a:moveTo>
                <a:lnTo>
                  <a:pt x="0" y="101"/>
                </a:lnTo>
                <a:lnTo>
                  <a:pt x="44" y="174"/>
                </a:lnTo>
                <a:lnTo>
                  <a:pt x="192" y="43"/>
                </a:lnTo>
                <a:lnTo>
                  <a:pt x="105" y="0"/>
                </a:lnTo>
                <a:close/>
              </a:path>
            </a:pathLst>
          </a:custGeom>
          <a:solidFill>
            <a:srgbClr val="85BD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66" name="Freeform 1600">
            <a:extLst>
              <a:ext uri="{FF2B5EF4-FFF2-40B4-BE49-F238E27FC236}">
                <a16:creationId xmlns:a16="http://schemas.microsoft.com/office/drawing/2014/main" id="{33501D30-2F57-479F-A8BB-326EE1D4E895}"/>
              </a:ext>
            </a:extLst>
          </p:cNvPr>
          <p:cNvSpPr>
            <a:spLocks noEditPoints="1"/>
          </p:cNvSpPr>
          <p:nvPr userDrawn="1"/>
        </p:nvSpPr>
        <p:spPr bwMode="auto">
          <a:xfrm>
            <a:off x="4735513" y="5967413"/>
            <a:ext cx="633413" cy="279400"/>
          </a:xfrm>
          <a:custGeom>
            <a:avLst/>
            <a:gdLst>
              <a:gd name="T0" fmla="*/ 375 w 399"/>
              <a:gd name="T1" fmla="*/ 132 h 176"/>
              <a:gd name="T2" fmla="*/ 397 w 399"/>
              <a:gd name="T3" fmla="*/ 176 h 176"/>
              <a:gd name="T4" fmla="*/ 399 w 399"/>
              <a:gd name="T5" fmla="*/ 143 h 176"/>
              <a:gd name="T6" fmla="*/ 375 w 399"/>
              <a:gd name="T7" fmla="*/ 132 h 176"/>
              <a:gd name="T8" fmla="*/ 105 w 399"/>
              <a:gd name="T9" fmla="*/ 0 h 176"/>
              <a:gd name="T10" fmla="*/ 0 w 399"/>
              <a:gd name="T11" fmla="*/ 101 h 176"/>
              <a:gd name="T12" fmla="*/ 44 w 399"/>
              <a:gd name="T13" fmla="*/ 174 h 176"/>
              <a:gd name="T14" fmla="*/ 192 w 399"/>
              <a:gd name="T15" fmla="*/ 43 h 176"/>
              <a:gd name="T16" fmla="*/ 105 w 399"/>
              <a:gd name="T1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76">
                <a:moveTo>
                  <a:pt x="375" y="132"/>
                </a:moveTo>
                <a:lnTo>
                  <a:pt x="397" y="176"/>
                </a:lnTo>
                <a:lnTo>
                  <a:pt x="399" y="143"/>
                </a:lnTo>
                <a:lnTo>
                  <a:pt x="375" y="132"/>
                </a:lnTo>
                <a:moveTo>
                  <a:pt x="105" y="0"/>
                </a:moveTo>
                <a:lnTo>
                  <a:pt x="0" y="101"/>
                </a:lnTo>
                <a:lnTo>
                  <a:pt x="44" y="174"/>
                </a:lnTo>
                <a:lnTo>
                  <a:pt x="192" y="43"/>
                </a:lnTo>
                <a:lnTo>
                  <a:pt x="1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67" name="Freeform 1601">
            <a:extLst>
              <a:ext uri="{FF2B5EF4-FFF2-40B4-BE49-F238E27FC236}">
                <a16:creationId xmlns:a16="http://schemas.microsoft.com/office/drawing/2014/main" id="{C8FBD601-23D7-453A-BFB9-7E953F18BB72}"/>
              </a:ext>
            </a:extLst>
          </p:cNvPr>
          <p:cNvSpPr>
            <a:spLocks/>
          </p:cNvSpPr>
          <p:nvPr userDrawn="1"/>
        </p:nvSpPr>
        <p:spPr bwMode="auto">
          <a:xfrm>
            <a:off x="4805363" y="6035675"/>
            <a:ext cx="560388" cy="749300"/>
          </a:xfrm>
          <a:custGeom>
            <a:avLst/>
            <a:gdLst>
              <a:gd name="T0" fmla="*/ 148 w 353"/>
              <a:gd name="T1" fmla="*/ 0 h 472"/>
              <a:gd name="T2" fmla="*/ 0 w 353"/>
              <a:gd name="T3" fmla="*/ 131 h 472"/>
              <a:gd name="T4" fmla="*/ 192 w 353"/>
              <a:gd name="T5" fmla="*/ 454 h 472"/>
              <a:gd name="T6" fmla="*/ 222 w 353"/>
              <a:gd name="T7" fmla="*/ 472 h 472"/>
              <a:gd name="T8" fmla="*/ 348 w 353"/>
              <a:gd name="T9" fmla="*/ 210 h 472"/>
              <a:gd name="T10" fmla="*/ 353 w 353"/>
              <a:gd name="T11" fmla="*/ 133 h 472"/>
              <a:gd name="T12" fmla="*/ 331 w 353"/>
              <a:gd name="T13" fmla="*/ 89 h 472"/>
              <a:gd name="T14" fmla="*/ 148 w 353"/>
              <a:gd name="T15" fmla="*/ 0 h 4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472">
                <a:moveTo>
                  <a:pt x="148" y="0"/>
                </a:moveTo>
                <a:lnTo>
                  <a:pt x="0" y="131"/>
                </a:lnTo>
                <a:lnTo>
                  <a:pt x="192" y="454"/>
                </a:lnTo>
                <a:lnTo>
                  <a:pt x="222" y="472"/>
                </a:lnTo>
                <a:lnTo>
                  <a:pt x="348" y="210"/>
                </a:lnTo>
                <a:lnTo>
                  <a:pt x="353" y="133"/>
                </a:lnTo>
                <a:lnTo>
                  <a:pt x="331" y="89"/>
                </a:lnTo>
                <a:lnTo>
                  <a:pt x="148" y="0"/>
                </a:lnTo>
                <a:close/>
              </a:path>
            </a:pathLst>
          </a:custGeom>
          <a:solidFill>
            <a:srgbClr val="5E9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68" name="Freeform 1602">
            <a:extLst>
              <a:ext uri="{FF2B5EF4-FFF2-40B4-BE49-F238E27FC236}">
                <a16:creationId xmlns:a16="http://schemas.microsoft.com/office/drawing/2014/main" id="{252B29F2-A8DF-4463-AAE3-B97C121992CF}"/>
              </a:ext>
            </a:extLst>
          </p:cNvPr>
          <p:cNvSpPr>
            <a:spLocks/>
          </p:cNvSpPr>
          <p:nvPr userDrawn="1"/>
        </p:nvSpPr>
        <p:spPr bwMode="auto">
          <a:xfrm>
            <a:off x="4805363" y="6035675"/>
            <a:ext cx="560388" cy="749300"/>
          </a:xfrm>
          <a:custGeom>
            <a:avLst/>
            <a:gdLst>
              <a:gd name="T0" fmla="*/ 148 w 353"/>
              <a:gd name="T1" fmla="*/ 0 h 472"/>
              <a:gd name="T2" fmla="*/ 0 w 353"/>
              <a:gd name="T3" fmla="*/ 131 h 472"/>
              <a:gd name="T4" fmla="*/ 192 w 353"/>
              <a:gd name="T5" fmla="*/ 454 h 472"/>
              <a:gd name="T6" fmla="*/ 222 w 353"/>
              <a:gd name="T7" fmla="*/ 472 h 472"/>
              <a:gd name="T8" fmla="*/ 348 w 353"/>
              <a:gd name="T9" fmla="*/ 210 h 472"/>
              <a:gd name="T10" fmla="*/ 353 w 353"/>
              <a:gd name="T11" fmla="*/ 133 h 472"/>
              <a:gd name="T12" fmla="*/ 331 w 353"/>
              <a:gd name="T13" fmla="*/ 89 h 472"/>
              <a:gd name="T14" fmla="*/ 148 w 353"/>
              <a:gd name="T15" fmla="*/ 0 h 4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472">
                <a:moveTo>
                  <a:pt x="148" y="0"/>
                </a:moveTo>
                <a:lnTo>
                  <a:pt x="0" y="131"/>
                </a:lnTo>
                <a:lnTo>
                  <a:pt x="192" y="454"/>
                </a:lnTo>
                <a:lnTo>
                  <a:pt x="222" y="472"/>
                </a:lnTo>
                <a:lnTo>
                  <a:pt x="348" y="210"/>
                </a:lnTo>
                <a:lnTo>
                  <a:pt x="353" y="133"/>
                </a:lnTo>
                <a:lnTo>
                  <a:pt x="331" y="89"/>
                </a:lnTo>
                <a:lnTo>
                  <a:pt x="1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69" name="Freeform 1603">
            <a:extLst>
              <a:ext uri="{FF2B5EF4-FFF2-40B4-BE49-F238E27FC236}">
                <a16:creationId xmlns:a16="http://schemas.microsoft.com/office/drawing/2014/main" id="{CB6BBD7D-6195-4D7A-BACE-BA1F0D442D8D}"/>
              </a:ext>
            </a:extLst>
          </p:cNvPr>
          <p:cNvSpPr>
            <a:spLocks/>
          </p:cNvSpPr>
          <p:nvPr userDrawn="1"/>
        </p:nvSpPr>
        <p:spPr bwMode="auto">
          <a:xfrm>
            <a:off x="5110163" y="6756400"/>
            <a:ext cx="47625" cy="57150"/>
          </a:xfrm>
          <a:custGeom>
            <a:avLst/>
            <a:gdLst>
              <a:gd name="T0" fmla="*/ 0 w 30"/>
              <a:gd name="T1" fmla="*/ 0 h 36"/>
              <a:gd name="T2" fmla="*/ 21 w 30"/>
              <a:gd name="T3" fmla="*/ 36 h 36"/>
              <a:gd name="T4" fmla="*/ 30 w 30"/>
              <a:gd name="T5" fmla="*/ 18 h 36"/>
              <a:gd name="T6" fmla="*/ 0 w 30"/>
              <a:gd name="T7" fmla="*/ 0 h 36"/>
            </a:gdLst>
            <a:ahLst/>
            <a:cxnLst>
              <a:cxn ang="0">
                <a:pos x="T0" y="T1"/>
              </a:cxn>
              <a:cxn ang="0">
                <a:pos x="T2" y="T3"/>
              </a:cxn>
              <a:cxn ang="0">
                <a:pos x="T4" y="T5"/>
              </a:cxn>
              <a:cxn ang="0">
                <a:pos x="T6" y="T7"/>
              </a:cxn>
            </a:cxnLst>
            <a:rect l="0" t="0" r="r" b="b"/>
            <a:pathLst>
              <a:path w="30" h="36">
                <a:moveTo>
                  <a:pt x="0" y="0"/>
                </a:moveTo>
                <a:lnTo>
                  <a:pt x="21" y="36"/>
                </a:lnTo>
                <a:lnTo>
                  <a:pt x="30" y="18"/>
                </a:lnTo>
                <a:lnTo>
                  <a:pt x="0" y="0"/>
                </a:lnTo>
                <a:close/>
              </a:path>
            </a:pathLst>
          </a:custGeom>
          <a:solidFill>
            <a:srgbClr val="68A1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70" name="Freeform 1604">
            <a:extLst>
              <a:ext uri="{FF2B5EF4-FFF2-40B4-BE49-F238E27FC236}">
                <a16:creationId xmlns:a16="http://schemas.microsoft.com/office/drawing/2014/main" id="{BEEB1582-F6C2-4E81-A4E5-9A29136DED08}"/>
              </a:ext>
            </a:extLst>
          </p:cNvPr>
          <p:cNvSpPr>
            <a:spLocks/>
          </p:cNvSpPr>
          <p:nvPr userDrawn="1"/>
        </p:nvSpPr>
        <p:spPr bwMode="auto">
          <a:xfrm>
            <a:off x="5110163" y="6756400"/>
            <a:ext cx="47625" cy="57150"/>
          </a:xfrm>
          <a:custGeom>
            <a:avLst/>
            <a:gdLst>
              <a:gd name="T0" fmla="*/ 0 w 30"/>
              <a:gd name="T1" fmla="*/ 0 h 36"/>
              <a:gd name="T2" fmla="*/ 21 w 30"/>
              <a:gd name="T3" fmla="*/ 36 h 36"/>
              <a:gd name="T4" fmla="*/ 30 w 30"/>
              <a:gd name="T5" fmla="*/ 18 h 36"/>
              <a:gd name="T6" fmla="*/ 0 w 30"/>
              <a:gd name="T7" fmla="*/ 0 h 36"/>
            </a:gdLst>
            <a:ahLst/>
            <a:cxnLst>
              <a:cxn ang="0">
                <a:pos x="T0" y="T1"/>
              </a:cxn>
              <a:cxn ang="0">
                <a:pos x="T2" y="T3"/>
              </a:cxn>
              <a:cxn ang="0">
                <a:pos x="T4" y="T5"/>
              </a:cxn>
              <a:cxn ang="0">
                <a:pos x="T6" y="T7"/>
              </a:cxn>
            </a:cxnLst>
            <a:rect l="0" t="0" r="r" b="b"/>
            <a:pathLst>
              <a:path w="30" h="36">
                <a:moveTo>
                  <a:pt x="0" y="0"/>
                </a:moveTo>
                <a:lnTo>
                  <a:pt x="21" y="36"/>
                </a:lnTo>
                <a:lnTo>
                  <a:pt x="30"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71" name="Freeform 1605">
            <a:extLst>
              <a:ext uri="{FF2B5EF4-FFF2-40B4-BE49-F238E27FC236}">
                <a16:creationId xmlns:a16="http://schemas.microsoft.com/office/drawing/2014/main" id="{3C6B9E5B-B7B5-40CA-8E0A-41EF9AD80ECC}"/>
              </a:ext>
            </a:extLst>
          </p:cNvPr>
          <p:cNvSpPr>
            <a:spLocks/>
          </p:cNvSpPr>
          <p:nvPr userDrawn="1"/>
        </p:nvSpPr>
        <p:spPr bwMode="auto">
          <a:xfrm>
            <a:off x="5157788" y="6369050"/>
            <a:ext cx="200025" cy="508000"/>
          </a:xfrm>
          <a:custGeom>
            <a:avLst/>
            <a:gdLst>
              <a:gd name="T0" fmla="*/ 126 w 126"/>
              <a:gd name="T1" fmla="*/ 0 h 320"/>
              <a:gd name="T2" fmla="*/ 0 w 126"/>
              <a:gd name="T3" fmla="*/ 262 h 320"/>
              <a:gd name="T4" fmla="*/ 98 w 126"/>
              <a:gd name="T5" fmla="*/ 320 h 320"/>
              <a:gd name="T6" fmla="*/ 107 w 126"/>
              <a:gd name="T7" fmla="*/ 320 h 320"/>
              <a:gd name="T8" fmla="*/ 126 w 126"/>
              <a:gd name="T9" fmla="*/ 0 h 320"/>
            </a:gdLst>
            <a:ahLst/>
            <a:cxnLst>
              <a:cxn ang="0">
                <a:pos x="T0" y="T1"/>
              </a:cxn>
              <a:cxn ang="0">
                <a:pos x="T2" y="T3"/>
              </a:cxn>
              <a:cxn ang="0">
                <a:pos x="T4" y="T5"/>
              </a:cxn>
              <a:cxn ang="0">
                <a:pos x="T6" y="T7"/>
              </a:cxn>
              <a:cxn ang="0">
                <a:pos x="T8" y="T9"/>
              </a:cxn>
            </a:cxnLst>
            <a:rect l="0" t="0" r="r" b="b"/>
            <a:pathLst>
              <a:path w="126" h="320">
                <a:moveTo>
                  <a:pt x="126" y="0"/>
                </a:moveTo>
                <a:lnTo>
                  <a:pt x="0" y="262"/>
                </a:lnTo>
                <a:lnTo>
                  <a:pt x="98" y="320"/>
                </a:lnTo>
                <a:lnTo>
                  <a:pt x="107" y="320"/>
                </a:lnTo>
                <a:lnTo>
                  <a:pt x="126" y="0"/>
                </a:lnTo>
                <a:close/>
              </a:path>
            </a:pathLst>
          </a:custGeom>
          <a:solidFill>
            <a:srgbClr val="4B8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72" name="Freeform 1606">
            <a:extLst>
              <a:ext uri="{FF2B5EF4-FFF2-40B4-BE49-F238E27FC236}">
                <a16:creationId xmlns:a16="http://schemas.microsoft.com/office/drawing/2014/main" id="{0465D791-7516-4FFD-A6C6-9B9E50050EC2}"/>
              </a:ext>
            </a:extLst>
          </p:cNvPr>
          <p:cNvSpPr>
            <a:spLocks/>
          </p:cNvSpPr>
          <p:nvPr userDrawn="1"/>
        </p:nvSpPr>
        <p:spPr bwMode="auto">
          <a:xfrm>
            <a:off x="5157788" y="6369050"/>
            <a:ext cx="200025" cy="508000"/>
          </a:xfrm>
          <a:custGeom>
            <a:avLst/>
            <a:gdLst>
              <a:gd name="T0" fmla="*/ 126 w 126"/>
              <a:gd name="T1" fmla="*/ 0 h 320"/>
              <a:gd name="T2" fmla="*/ 0 w 126"/>
              <a:gd name="T3" fmla="*/ 262 h 320"/>
              <a:gd name="T4" fmla="*/ 98 w 126"/>
              <a:gd name="T5" fmla="*/ 320 h 320"/>
              <a:gd name="T6" fmla="*/ 107 w 126"/>
              <a:gd name="T7" fmla="*/ 320 h 320"/>
              <a:gd name="T8" fmla="*/ 126 w 126"/>
              <a:gd name="T9" fmla="*/ 0 h 320"/>
            </a:gdLst>
            <a:ahLst/>
            <a:cxnLst>
              <a:cxn ang="0">
                <a:pos x="T0" y="T1"/>
              </a:cxn>
              <a:cxn ang="0">
                <a:pos x="T2" y="T3"/>
              </a:cxn>
              <a:cxn ang="0">
                <a:pos x="T4" y="T5"/>
              </a:cxn>
              <a:cxn ang="0">
                <a:pos x="T6" y="T7"/>
              </a:cxn>
              <a:cxn ang="0">
                <a:pos x="T8" y="T9"/>
              </a:cxn>
            </a:cxnLst>
            <a:rect l="0" t="0" r="r" b="b"/>
            <a:pathLst>
              <a:path w="126" h="320">
                <a:moveTo>
                  <a:pt x="126" y="0"/>
                </a:moveTo>
                <a:lnTo>
                  <a:pt x="0" y="262"/>
                </a:lnTo>
                <a:lnTo>
                  <a:pt x="98" y="320"/>
                </a:lnTo>
                <a:lnTo>
                  <a:pt x="107" y="320"/>
                </a:lnTo>
                <a:lnTo>
                  <a:pt x="1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73" name="Freeform 1607">
            <a:extLst>
              <a:ext uri="{FF2B5EF4-FFF2-40B4-BE49-F238E27FC236}">
                <a16:creationId xmlns:a16="http://schemas.microsoft.com/office/drawing/2014/main" id="{7FAA65DB-E16B-42C8-B9FE-8A027C1D7062}"/>
              </a:ext>
            </a:extLst>
          </p:cNvPr>
          <p:cNvSpPr>
            <a:spLocks/>
          </p:cNvSpPr>
          <p:nvPr userDrawn="1"/>
        </p:nvSpPr>
        <p:spPr bwMode="auto">
          <a:xfrm>
            <a:off x="5143500" y="6784975"/>
            <a:ext cx="169863" cy="92075"/>
          </a:xfrm>
          <a:custGeom>
            <a:avLst/>
            <a:gdLst>
              <a:gd name="T0" fmla="*/ 9 w 107"/>
              <a:gd name="T1" fmla="*/ 0 h 58"/>
              <a:gd name="T2" fmla="*/ 0 w 107"/>
              <a:gd name="T3" fmla="*/ 18 h 58"/>
              <a:gd name="T4" fmla="*/ 24 w 107"/>
              <a:gd name="T5" fmla="*/ 58 h 58"/>
              <a:gd name="T6" fmla="*/ 107 w 107"/>
              <a:gd name="T7" fmla="*/ 58 h 58"/>
              <a:gd name="T8" fmla="*/ 9 w 107"/>
              <a:gd name="T9" fmla="*/ 0 h 58"/>
            </a:gdLst>
            <a:ahLst/>
            <a:cxnLst>
              <a:cxn ang="0">
                <a:pos x="T0" y="T1"/>
              </a:cxn>
              <a:cxn ang="0">
                <a:pos x="T2" y="T3"/>
              </a:cxn>
              <a:cxn ang="0">
                <a:pos x="T4" y="T5"/>
              </a:cxn>
              <a:cxn ang="0">
                <a:pos x="T6" y="T7"/>
              </a:cxn>
              <a:cxn ang="0">
                <a:pos x="T8" y="T9"/>
              </a:cxn>
            </a:cxnLst>
            <a:rect l="0" t="0" r="r" b="b"/>
            <a:pathLst>
              <a:path w="107" h="58">
                <a:moveTo>
                  <a:pt x="9" y="0"/>
                </a:moveTo>
                <a:lnTo>
                  <a:pt x="0" y="18"/>
                </a:lnTo>
                <a:lnTo>
                  <a:pt x="24" y="58"/>
                </a:lnTo>
                <a:lnTo>
                  <a:pt x="107" y="58"/>
                </a:lnTo>
                <a:lnTo>
                  <a:pt x="9" y="0"/>
                </a:lnTo>
                <a:close/>
              </a:path>
            </a:pathLst>
          </a:custGeom>
          <a:solidFill>
            <a:srgbClr val="5194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74" name="Freeform 1608">
            <a:extLst>
              <a:ext uri="{FF2B5EF4-FFF2-40B4-BE49-F238E27FC236}">
                <a16:creationId xmlns:a16="http://schemas.microsoft.com/office/drawing/2014/main" id="{A9BF70DC-FC57-44C0-8883-0D0E209710EC}"/>
              </a:ext>
            </a:extLst>
          </p:cNvPr>
          <p:cNvSpPr>
            <a:spLocks/>
          </p:cNvSpPr>
          <p:nvPr userDrawn="1"/>
        </p:nvSpPr>
        <p:spPr bwMode="auto">
          <a:xfrm>
            <a:off x="5143500" y="6784975"/>
            <a:ext cx="169863" cy="92075"/>
          </a:xfrm>
          <a:custGeom>
            <a:avLst/>
            <a:gdLst>
              <a:gd name="T0" fmla="*/ 9 w 107"/>
              <a:gd name="T1" fmla="*/ 0 h 58"/>
              <a:gd name="T2" fmla="*/ 0 w 107"/>
              <a:gd name="T3" fmla="*/ 18 h 58"/>
              <a:gd name="T4" fmla="*/ 24 w 107"/>
              <a:gd name="T5" fmla="*/ 58 h 58"/>
              <a:gd name="T6" fmla="*/ 107 w 107"/>
              <a:gd name="T7" fmla="*/ 58 h 58"/>
              <a:gd name="T8" fmla="*/ 9 w 107"/>
              <a:gd name="T9" fmla="*/ 0 h 58"/>
            </a:gdLst>
            <a:ahLst/>
            <a:cxnLst>
              <a:cxn ang="0">
                <a:pos x="T0" y="T1"/>
              </a:cxn>
              <a:cxn ang="0">
                <a:pos x="T2" y="T3"/>
              </a:cxn>
              <a:cxn ang="0">
                <a:pos x="T4" y="T5"/>
              </a:cxn>
              <a:cxn ang="0">
                <a:pos x="T6" y="T7"/>
              </a:cxn>
              <a:cxn ang="0">
                <a:pos x="T8" y="T9"/>
              </a:cxn>
            </a:cxnLst>
            <a:rect l="0" t="0" r="r" b="b"/>
            <a:pathLst>
              <a:path w="107" h="58">
                <a:moveTo>
                  <a:pt x="9" y="0"/>
                </a:moveTo>
                <a:lnTo>
                  <a:pt x="0" y="18"/>
                </a:lnTo>
                <a:lnTo>
                  <a:pt x="24" y="58"/>
                </a:lnTo>
                <a:lnTo>
                  <a:pt x="107" y="58"/>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75" name="Freeform 1609">
            <a:extLst>
              <a:ext uri="{FF2B5EF4-FFF2-40B4-BE49-F238E27FC236}">
                <a16:creationId xmlns:a16="http://schemas.microsoft.com/office/drawing/2014/main" id="{15B3E66F-1244-49B2-A869-694AA83E3562}"/>
              </a:ext>
            </a:extLst>
          </p:cNvPr>
          <p:cNvSpPr>
            <a:spLocks/>
          </p:cNvSpPr>
          <p:nvPr userDrawn="1"/>
        </p:nvSpPr>
        <p:spPr bwMode="auto">
          <a:xfrm>
            <a:off x="7237413" y="5759450"/>
            <a:ext cx="419100" cy="307975"/>
          </a:xfrm>
          <a:custGeom>
            <a:avLst/>
            <a:gdLst>
              <a:gd name="T0" fmla="*/ 0 w 264"/>
              <a:gd name="T1" fmla="*/ 0 h 194"/>
              <a:gd name="T2" fmla="*/ 229 w 264"/>
              <a:gd name="T3" fmla="*/ 194 h 194"/>
              <a:gd name="T4" fmla="*/ 264 w 264"/>
              <a:gd name="T5" fmla="*/ 183 h 194"/>
              <a:gd name="T6" fmla="*/ 0 w 264"/>
              <a:gd name="T7" fmla="*/ 0 h 194"/>
            </a:gdLst>
            <a:ahLst/>
            <a:cxnLst>
              <a:cxn ang="0">
                <a:pos x="T0" y="T1"/>
              </a:cxn>
              <a:cxn ang="0">
                <a:pos x="T2" y="T3"/>
              </a:cxn>
              <a:cxn ang="0">
                <a:pos x="T4" y="T5"/>
              </a:cxn>
              <a:cxn ang="0">
                <a:pos x="T6" y="T7"/>
              </a:cxn>
            </a:cxnLst>
            <a:rect l="0" t="0" r="r" b="b"/>
            <a:pathLst>
              <a:path w="264" h="194">
                <a:moveTo>
                  <a:pt x="0" y="0"/>
                </a:moveTo>
                <a:lnTo>
                  <a:pt x="229" y="194"/>
                </a:lnTo>
                <a:lnTo>
                  <a:pt x="264" y="183"/>
                </a:lnTo>
                <a:lnTo>
                  <a:pt x="0" y="0"/>
                </a:lnTo>
                <a:close/>
              </a:path>
            </a:pathLst>
          </a:custGeom>
          <a:solidFill>
            <a:srgbClr val="E3F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76" name="Freeform 1610">
            <a:extLst>
              <a:ext uri="{FF2B5EF4-FFF2-40B4-BE49-F238E27FC236}">
                <a16:creationId xmlns:a16="http://schemas.microsoft.com/office/drawing/2014/main" id="{385EFC5F-CEF3-4E35-B120-C9D630E81F0B}"/>
              </a:ext>
            </a:extLst>
          </p:cNvPr>
          <p:cNvSpPr>
            <a:spLocks/>
          </p:cNvSpPr>
          <p:nvPr userDrawn="1"/>
        </p:nvSpPr>
        <p:spPr bwMode="auto">
          <a:xfrm>
            <a:off x="7237413" y="5759450"/>
            <a:ext cx="419100" cy="307975"/>
          </a:xfrm>
          <a:custGeom>
            <a:avLst/>
            <a:gdLst>
              <a:gd name="T0" fmla="*/ 0 w 264"/>
              <a:gd name="T1" fmla="*/ 0 h 194"/>
              <a:gd name="T2" fmla="*/ 229 w 264"/>
              <a:gd name="T3" fmla="*/ 194 h 194"/>
              <a:gd name="T4" fmla="*/ 264 w 264"/>
              <a:gd name="T5" fmla="*/ 183 h 194"/>
              <a:gd name="T6" fmla="*/ 0 w 264"/>
              <a:gd name="T7" fmla="*/ 0 h 194"/>
            </a:gdLst>
            <a:ahLst/>
            <a:cxnLst>
              <a:cxn ang="0">
                <a:pos x="T0" y="T1"/>
              </a:cxn>
              <a:cxn ang="0">
                <a:pos x="T2" y="T3"/>
              </a:cxn>
              <a:cxn ang="0">
                <a:pos x="T4" y="T5"/>
              </a:cxn>
              <a:cxn ang="0">
                <a:pos x="T6" y="T7"/>
              </a:cxn>
            </a:cxnLst>
            <a:rect l="0" t="0" r="r" b="b"/>
            <a:pathLst>
              <a:path w="264" h="194">
                <a:moveTo>
                  <a:pt x="0" y="0"/>
                </a:moveTo>
                <a:lnTo>
                  <a:pt x="229" y="194"/>
                </a:lnTo>
                <a:lnTo>
                  <a:pt x="264" y="1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77" name="Freeform 1611">
            <a:extLst>
              <a:ext uri="{FF2B5EF4-FFF2-40B4-BE49-F238E27FC236}">
                <a16:creationId xmlns:a16="http://schemas.microsoft.com/office/drawing/2014/main" id="{7924D490-19A2-43F3-A1DB-756DDA8D5041}"/>
              </a:ext>
            </a:extLst>
          </p:cNvPr>
          <p:cNvSpPr>
            <a:spLocks/>
          </p:cNvSpPr>
          <p:nvPr userDrawn="1"/>
        </p:nvSpPr>
        <p:spPr bwMode="auto">
          <a:xfrm>
            <a:off x="6948488" y="5594350"/>
            <a:ext cx="652463" cy="884238"/>
          </a:xfrm>
          <a:custGeom>
            <a:avLst/>
            <a:gdLst>
              <a:gd name="T0" fmla="*/ 33 w 411"/>
              <a:gd name="T1" fmla="*/ 0 h 557"/>
              <a:gd name="T2" fmla="*/ 33 w 411"/>
              <a:gd name="T3" fmla="*/ 0 h 557"/>
              <a:gd name="T4" fmla="*/ 0 w 411"/>
              <a:gd name="T5" fmla="*/ 557 h 557"/>
              <a:gd name="T6" fmla="*/ 411 w 411"/>
              <a:gd name="T7" fmla="*/ 298 h 557"/>
              <a:gd name="T8" fmla="*/ 182 w 411"/>
              <a:gd name="T9" fmla="*/ 104 h 557"/>
              <a:gd name="T10" fmla="*/ 33 w 411"/>
              <a:gd name="T11" fmla="*/ 0 h 557"/>
            </a:gdLst>
            <a:ahLst/>
            <a:cxnLst>
              <a:cxn ang="0">
                <a:pos x="T0" y="T1"/>
              </a:cxn>
              <a:cxn ang="0">
                <a:pos x="T2" y="T3"/>
              </a:cxn>
              <a:cxn ang="0">
                <a:pos x="T4" y="T5"/>
              </a:cxn>
              <a:cxn ang="0">
                <a:pos x="T6" y="T7"/>
              </a:cxn>
              <a:cxn ang="0">
                <a:pos x="T8" y="T9"/>
              </a:cxn>
              <a:cxn ang="0">
                <a:pos x="T10" y="T11"/>
              </a:cxn>
            </a:cxnLst>
            <a:rect l="0" t="0" r="r" b="b"/>
            <a:pathLst>
              <a:path w="411" h="557">
                <a:moveTo>
                  <a:pt x="33" y="0"/>
                </a:moveTo>
                <a:lnTo>
                  <a:pt x="33" y="0"/>
                </a:lnTo>
                <a:lnTo>
                  <a:pt x="0" y="557"/>
                </a:lnTo>
                <a:lnTo>
                  <a:pt x="411" y="298"/>
                </a:lnTo>
                <a:lnTo>
                  <a:pt x="182" y="104"/>
                </a:lnTo>
                <a:lnTo>
                  <a:pt x="33" y="0"/>
                </a:lnTo>
                <a:close/>
              </a:path>
            </a:pathLst>
          </a:custGeom>
          <a:solidFill>
            <a:srgbClr val="73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78" name="Freeform 1612">
            <a:extLst>
              <a:ext uri="{FF2B5EF4-FFF2-40B4-BE49-F238E27FC236}">
                <a16:creationId xmlns:a16="http://schemas.microsoft.com/office/drawing/2014/main" id="{C93E105F-33BA-4DA6-9F33-8F6A16D981E3}"/>
              </a:ext>
            </a:extLst>
          </p:cNvPr>
          <p:cNvSpPr>
            <a:spLocks/>
          </p:cNvSpPr>
          <p:nvPr userDrawn="1"/>
        </p:nvSpPr>
        <p:spPr bwMode="auto">
          <a:xfrm>
            <a:off x="6948488" y="5594350"/>
            <a:ext cx="652463" cy="884238"/>
          </a:xfrm>
          <a:custGeom>
            <a:avLst/>
            <a:gdLst>
              <a:gd name="T0" fmla="*/ 33 w 411"/>
              <a:gd name="T1" fmla="*/ 0 h 557"/>
              <a:gd name="T2" fmla="*/ 33 w 411"/>
              <a:gd name="T3" fmla="*/ 0 h 557"/>
              <a:gd name="T4" fmla="*/ 0 w 411"/>
              <a:gd name="T5" fmla="*/ 557 h 557"/>
              <a:gd name="T6" fmla="*/ 411 w 411"/>
              <a:gd name="T7" fmla="*/ 298 h 557"/>
              <a:gd name="T8" fmla="*/ 182 w 411"/>
              <a:gd name="T9" fmla="*/ 104 h 557"/>
              <a:gd name="T10" fmla="*/ 33 w 411"/>
              <a:gd name="T11" fmla="*/ 0 h 557"/>
            </a:gdLst>
            <a:ahLst/>
            <a:cxnLst>
              <a:cxn ang="0">
                <a:pos x="T0" y="T1"/>
              </a:cxn>
              <a:cxn ang="0">
                <a:pos x="T2" y="T3"/>
              </a:cxn>
              <a:cxn ang="0">
                <a:pos x="T4" y="T5"/>
              </a:cxn>
              <a:cxn ang="0">
                <a:pos x="T6" y="T7"/>
              </a:cxn>
              <a:cxn ang="0">
                <a:pos x="T8" y="T9"/>
              </a:cxn>
              <a:cxn ang="0">
                <a:pos x="T10" y="T11"/>
              </a:cxn>
            </a:cxnLst>
            <a:rect l="0" t="0" r="r" b="b"/>
            <a:pathLst>
              <a:path w="411" h="557">
                <a:moveTo>
                  <a:pt x="33" y="0"/>
                </a:moveTo>
                <a:lnTo>
                  <a:pt x="33" y="0"/>
                </a:lnTo>
                <a:lnTo>
                  <a:pt x="0" y="557"/>
                </a:lnTo>
                <a:lnTo>
                  <a:pt x="411" y="298"/>
                </a:lnTo>
                <a:lnTo>
                  <a:pt x="182" y="104"/>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79" name="Freeform 1613">
            <a:extLst>
              <a:ext uri="{FF2B5EF4-FFF2-40B4-BE49-F238E27FC236}">
                <a16:creationId xmlns:a16="http://schemas.microsoft.com/office/drawing/2014/main" id="{2140A545-6381-4C9B-B24D-A2D281B55B2D}"/>
              </a:ext>
            </a:extLst>
          </p:cNvPr>
          <p:cNvSpPr>
            <a:spLocks/>
          </p:cNvSpPr>
          <p:nvPr userDrawn="1"/>
        </p:nvSpPr>
        <p:spPr bwMode="auto">
          <a:xfrm>
            <a:off x="6924675" y="6067425"/>
            <a:ext cx="676275" cy="809625"/>
          </a:xfrm>
          <a:custGeom>
            <a:avLst/>
            <a:gdLst>
              <a:gd name="T0" fmla="*/ 426 w 426"/>
              <a:gd name="T1" fmla="*/ 0 h 510"/>
              <a:gd name="T2" fmla="*/ 15 w 426"/>
              <a:gd name="T3" fmla="*/ 259 h 510"/>
              <a:gd name="T4" fmla="*/ 0 w 426"/>
              <a:gd name="T5" fmla="*/ 510 h 510"/>
              <a:gd name="T6" fmla="*/ 67 w 426"/>
              <a:gd name="T7" fmla="*/ 510 h 510"/>
              <a:gd name="T8" fmla="*/ 426 w 426"/>
              <a:gd name="T9" fmla="*/ 0 h 510"/>
            </a:gdLst>
            <a:ahLst/>
            <a:cxnLst>
              <a:cxn ang="0">
                <a:pos x="T0" y="T1"/>
              </a:cxn>
              <a:cxn ang="0">
                <a:pos x="T2" y="T3"/>
              </a:cxn>
              <a:cxn ang="0">
                <a:pos x="T4" y="T5"/>
              </a:cxn>
              <a:cxn ang="0">
                <a:pos x="T6" y="T7"/>
              </a:cxn>
              <a:cxn ang="0">
                <a:pos x="T8" y="T9"/>
              </a:cxn>
            </a:cxnLst>
            <a:rect l="0" t="0" r="r" b="b"/>
            <a:pathLst>
              <a:path w="426" h="510">
                <a:moveTo>
                  <a:pt x="426" y="0"/>
                </a:moveTo>
                <a:lnTo>
                  <a:pt x="15" y="259"/>
                </a:lnTo>
                <a:lnTo>
                  <a:pt x="0" y="510"/>
                </a:lnTo>
                <a:lnTo>
                  <a:pt x="67" y="510"/>
                </a:lnTo>
                <a:lnTo>
                  <a:pt x="426" y="0"/>
                </a:lnTo>
                <a:close/>
              </a:path>
            </a:pathLst>
          </a:custGeom>
          <a:solidFill>
            <a:srgbClr val="5B9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80" name="Freeform 1614">
            <a:extLst>
              <a:ext uri="{FF2B5EF4-FFF2-40B4-BE49-F238E27FC236}">
                <a16:creationId xmlns:a16="http://schemas.microsoft.com/office/drawing/2014/main" id="{BFB596D9-7E2F-4B86-97B9-58593C5749E8}"/>
              </a:ext>
            </a:extLst>
          </p:cNvPr>
          <p:cNvSpPr>
            <a:spLocks/>
          </p:cNvSpPr>
          <p:nvPr userDrawn="1"/>
        </p:nvSpPr>
        <p:spPr bwMode="auto">
          <a:xfrm>
            <a:off x="6924675" y="6067425"/>
            <a:ext cx="676275" cy="809625"/>
          </a:xfrm>
          <a:custGeom>
            <a:avLst/>
            <a:gdLst>
              <a:gd name="T0" fmla="*/ 426 w 426"/>
              <a:gd name="T1" fmla="*/ 0 h 510"/>
              <a:gd name="T2" fmla="*/ 15 w 426"/>
              <a:gd name="T3" fmla="*/ 259 h 510"/>
              <a:gd name="T4" fmla="*/ 0 w 426"/>
              <a:gd name="T5" fmla="*/ 510 h 510"/>
              <a:gd name="T6" fmla="*/ 67 w 426"/>
              <a:gd name="T7" fmla="*/ 510 h 510"/>
              <a:gd name="T8" fmla="*/ 426 w 426"/>
              <a:gd name="T9" fmla="*/ 0 h 510"/>
            </a:gdLst>
            <a:ahLst/>
            <a:cxnLst>
              <a:cxn ang="0">
                <a:pos x="T0" y="T1"/>
              </a:cxn>
              <a:cxn ang="0">
                <a:pos x="T2" y="T3"/>
              </a:cxn>
              <a:cxn ang="0">
                <a:pos x="T4" y="T5"/>
              </a:cxn>
              <a:cxn ang="0">
                <a:pos x="T6" y="T7"/>
              </a:cxn>
              <a:cxn ang="0">
                <a:pos x="T8" y="T9"/>
              </a:cxn>
            </a:cxnLst>
            <a:rect l="0" t="0" r="r" b="b"/>
            <a:pathLst>
              <a:path w="426" h="510">
                <a:moveTo>
                  <a:pt x="426" y="0"/>
                </a:moveTo>
                <a:lnTo>
                  <a:pt x="15" y="259"/>
                </a:lnTo>
                <a:lnTo>
                  <a:pt x="0" y="510"/>
                </a:lnTo>
                <a:lnTo>
                  <a:pt x="67" y="510"/>
                </a:lnTo>
                <a:lnTo>
                  <a:pt x="4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81" name="Freeform 1615">
            <a:extLst>
              <a:ext uri="{FF2B5EF4-FFF2-40B4-BE49-F238E27FC236}">
                <a16:creationId xmlns:a16="http://schemas.microsoft.com/office/drawing/2014/main" id="{E549B8B9-5A47-4C80-93FD-2F427EB03DA2}"/>
              </a:ext>
            </a:extLst>
          </p:cNvPr>
          <p:cNvSpPr>
            <a:spLocks/>
          </p:cNvSpPr>
          <p:nvPr userDrawn="1"/>
        </p:nvSpPr>
        <p:spPr bwMode="auto">
          <a:xfrm>
            <a:off x="7748588" y="6408738"/>
            <a:ext cx="627063" cy="468313"/>
          </a:xfrm>
          <a:custGeom>
            <a:avLst/>
            <a:gdLst>
              <a:gd name="T0" fmla="*/ 267 w 395"/>
              <a:gd name="T1" fmla="*/ 0 h 295"/>
              <a:gd name="T2" fmla="*/ 0 w 395"/>
              <a:gd name="T3" fmla="*/ 295 h 295"/>
              <a:gd name="T4" fmla="*/ 123 w 395"/>
              <a:gd name="T5" fmla="*/ 295 h 295"/>
              <a:gd name="T6" fmla="*/ 395 w 395"/>
              <a:gd name="T7" fmla="*/ 89 h 295"/>
              <a:gd name="T8" fmla="*/ 267 w 395"/>
              <a:gd name="T9" fmla="*/ 0 h 295"/>
            </a:gdLst>
            <a:ahLst/>
            <a:cxnLst>
              <a:cxn ang="0">
                <a:pos x="T0" y="T1"/>
              </a:cxn>
              <a:cxn ang="0">
                <a:pos x="T2" y="T3"/>
              </a:cxn>
              <a:cxn ang="0">
                <a:pos x="T4" y="T5"/>
              </a:cxn>
              <a:cxn ang="0">
                <a:pos x="T6" y="T7"/>
              </a:cxn>
              <a:cxn ang="0">
                <a:pos x="T8" y="T9"/>
              </a:cxn>
            </a:cxnLst>
            <a:rect l="0" t="0" r="r" b="b"/>
            <a:pathLst>
              <a:path w="395" h="295">
                <a:moveTo>
                  <a:pt x="267" y="0"/>
                </a:moveTo>
                <a:lnTo>
                  <a:pt x="0" y="295"/>
                </a:lnTo>
                <a:lnTo>
                  <a:pt x="123" y="295"/>
                </a:lnTo>
                <a:lnTo>
                  <a:pt x="395" y="89"/>
                </a:lnTo>
                <a:lnTo>
                  <a:pt x="267" y="0"/>
                </a:lnTo>
                <a:close/>
              </a:path>
            </a:pathLst>
          </a:custGeom>
          <a:solidFill>
            <a:srgbClr val="BDDA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82" name="Freeform 1616">
            <a:extLst>
              <a:ext uri="{FF2B5EF4-FFF2-40B4-BE49-F238E27FC236}">
                <a16:creationId xmlns:a16="http://schemas.microsoft.com/office/drawing/2014/main" id="{6521CF5C-2C1B-42F0-8BB2-DF784729AF90}"/>
              </a:ext>
            </a:extLst>
          </p:cNvPr>
          <p:cNvSpPr>
            <a:spLocks/>
          </p:cNvSpPr>
          <p:nvPr userDrawn="1"/>
        </p:nvSpPr>
        <p:spPr bwMode="auto">
          <a:xfrm>
            <a:off x="7748588" y="6408738"/>
            <a:ext cx="627063" cy="468313"/>
          </a:xfrm>
          <a:custGeom>
            <a:avLst/>
            <a:gdLst>
              <a:gd name="T0" fmla="*/ 267 w 395"/>
              <a:gd name="T1" fmla="*/ 0 h 295"/>
              <a:gd name="T2" fmla="*/ 0 w 395"/>
              <a:gd name="T3" fmla="*/ 295 h 295"/>
              <a:gd name="T4" fmla="*/ 123 w 395"/>
              <a:gd name="T5" fmla="*/ 295 h 295"/>
              <a:gd name="T6" fmla="*/ 395 w 395"/>
              <a:gd name="T7" fmla="*/ 89 h 295"/>
              <a:gd name="T8" fmla="*/ 267 w 395"/>
              <a:gd name="T9" fmla="*/ 0 h 295"/>
            </a:gdLst>
            <a:ahLst/>
            <a:cxnLst>
              <a:cxn ang="0">
                <a:pos x="T0" y="T1"/>
              </a:cxn>
              <a:cxn ang="0">
                <a:pos x="T2" y="T3"/>
              </a:cxn>
              <a:cxn ang="0">
                <a:pos x="T4" y="T5"/>
              </a:cxn>
              <a:cxn ang="0">
                <a:pos x="T6" y="T7"/>
              </a:cxn>
              <a:cxn ang="0">
                <a:pos x="T8" y="T9"/>
              </a:cxn>
            </a:cxnLst>
            <a:rect l="0" t="0" r="r" b="b"/>
            <a:pathLst>
              <a:path w="395" h="295">
                <a:moveTo>
                  <a:pt x="267" y="0"/>
                </a:moveTo>
                <a:lnTo>
                  <a:pt x="0" y="295"/>
                </a:lnTo>
                <a:lnTo>
                  <a:pt x="123" y="295"/>
                </a:lnTo>
                <a:lnTo>
                  <a:pt x="395" y="89"/>
                </a:lnTo>
                <a:lnTo>
                  <a:pt x="2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83" name="Freeform 1617">
            <a:extLst>
              <a:ext uri="{FF2B5EF4-FFF2-40B4-BE49-F238E27FC236}">
                <a16:creationId xmlns:a16="http://schemas.microsoft.com/office/drawing/2014/main" id="{49AC209F-9025-4475-B4BC-F5BCC4A2B5EA}"/>
              </a:ext>
            </a:extLst>
          </p:cNvPr>
          <p:cNvSpPr>
            <a:spLocks/>
          </p:cNvSpPr>
          <p:nvPr userDrawn="1"/>
        </p:nvSpPr>
        <p:spPr bwMode="auto">
          <a:xfrm>
            <a:off x="7339013" y="6049963"/>
            <a:ext cx="833438" cy="827088"/>
          </a:xfrm>
          <a:custGeom>
            <a:avLst/>
            <a:gdLst>
              <a:gd name="T0" fmla="*/ 200 w 525"/>
              <a:gd name="T1" fmla="*/ 0 h 521"/>
              <a:gd name="T2" fmla="*/ 165 w 525"/>
              <a:gd name="T3" fmla="*/ 11 h 521"/>
              <a:gd name="T4" fmla="*/ 0 w 525"/>
              <a:gd name="T5" fmla="*/ 521 h 521"/>
              <a:gd name="T6" fmla="*/ 258 w 525"/>
              <a:gd name="T7" fmla="*/ 521 h 521"/>
              <a:gd name="T8" fmla="*/ 525 w 525"/>
              <a:gd name="T9" fmla="*/ 226 h 521"/>
              <a:gd name="T10" fmla="*/ 200 w 525"/>
              <a:gd name="T11" fmla="*/ 0 h 521"/>
            </a:gdLst>
            <a:ahLst/>
            <a:cxnLst>
              <a:cxn ang="0">
                <a:pos x="T0" y="T1"/>
              </a:cxn>
              <a:cxn ang="0">
                <a:pos x="T2" y="T3"/>
              </a:cxn>
              <a:cxn ang="0">
                <a:pos x="T4" y="T5"/>
              </a:cxn>
              <a:cxn ang="0">
                <a:pos x="T6" y="T7"/>
              </a:cxn>
              <a:cxn ang="0">
                <a:pos x="T8" y="T9"/>
              </a:cxn>
              <a:cxn ang="0">
                <a:pos x="T10" y="T11"/>
              </a:cxn>
            </a:cxnLst>
            <a:rect l="0" t="0" r="r" b="b"/>
            <a:pathLst>
              <a:path w="525" h="521">
                <a:moveTo>
                  <a:pt x="200" y="0"/>
                </a:moveTo>
                <a:lnTo>
                  <a:pt x="165" y="11"/>
                </a:lnTo>
                <a:lnTo>
                  <a:pt x="0" y="521"/>
                </a:lnTo>
                <a:lnTo>
                  <a:pt x="258" y="521"/>
                </a:lnTo>
                <a:lnTo>
                  <a:pt x="525" y="226"/>
                </a:lnTo>
                <a:lnTo>
                  <a:pt x="200" y="0"/>
                </a:lnTo>
                <a:close/>
              </a:path>
            </a:pathLst>
          </a:custGeom>
          <a:solidFill>
            <a:srgbClr val="A6C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84" name="Freeform 1618">
            <a:extLst>
              <a:ext uri="{FF2B5EF4-FFF2-40B4-BE49-F238E27FC236}">
                <a16:creationId xmlns:a16="http://schemas.microsoft.com/office/drawing/2014/main" id="{AF681104-3FB4-41AC-90AE-10B9DD3DC23A}"/>
              </a:ext>
            </a:extLst>
          </p:cNvPr>
          <p:cNvSpPr>
            <a:spLocks/>
          </p:cNvSpPr>
          <p:nvPr userDrawn="1"/>
        </p:nvSpPr>
        <p:spPr bwMode="auto">
          <a:xfrm>
            <a:off x="7339013" y="6049963"/>
            <a:ext cx="833438" cy="827088"/>
          </a:xfrm>
          <a:custGeom>
            <a:avLst/>
            <a:gdLst>
              <a:gd name="T0" fmla="*/ 200 w 525"/>
              <a:gd name="T1" fmla="*/ 0 h 521"/>
              <a:gd name="T2" fmla="*/ 165 w 525"/>
              <a:gd name="T3" fmla="*/ 11 h 521"/>
              <a:gd name="T4" fmla="*/ 0 w 525"/>
              <a:gd name="T5" fmla="*/ 521 h 521"/>
              <a:gd name="T6" fmla="*/ 258 w 525"/>
              <a:gd name="T7" fmla="*/ 521 h 521"/>
              <a:gd name="T8" fmla="*/ 525 w 525"/>
              <a:gd name="T9" fmla="*/ 226 h 521"/>
              <a:gd name="T10" fmla="*/ 200 w 525"/>
              <a:gd name="T11" fmla="*/ 0 h 521"/>
            </a:gdLst>
            <a:ahLst/>
            <a:cxnLst>
              <a:cxn ang="0">
                <a:pos x="T0" y="T1"/>
              </a:cxn>
              <a:cxn ang="0">
                <a:pos x="T2" y="T3"/>
              </a:cxn>
              <a:cxn ang="0">
                <a:pos x="T4" y="T5"/>
              </a:cxn>
              <a:cxn ang="0">
                <a:pos x="T6" y="T7"/>
              </a:cxn>
              <a:cxn ang="0">
                <a:pos x="T8" y="T9"/>
              </a:cxn>
              <a:cxn ang="0">
                <a:pos x="T10" y="T11"/>
              </a:cxn>
            </a:cxnLst>
            <a:rect l="0" t="0" r="r" b="b"/>
            <a:pathLst>
              <a:path w="525" h="521">
                <a:moveTo>
                  <a:pt x="200" y="0"/>
                </a:moveTo>
                <a:lnTo>
                  <a:pt x="165" y="11"/>
                </a:lnTo>
                <a:lnTo>
                  <a:pt x="0" y="521"/>
                </a:lnTo>
                <a:lnTo>
                  <a:pt x="258" y="521"/>
                </a:lnTo>
                <a:lnTo>
                  <a:pt x="525" y="226"/>
                </a:lnTo>
                <a:lnTo>
                  <a:pt x="2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85" name="Freeform 1619">
            <a:extLst>
              <a:ext uri="{FF2B5EF4-FFF2-40B4-BE49-F238E27FC236}">
                <a16:creationId xmlns:a16="http://schemas.microsoft.com/office/drawing/2014/main" id="{1813504E-FB54-46CE-8F5B-5DB86ECA5198}"/>
              </a:ext>
            </a:extLst>
          </p:cNvPr>
          <p:cNvSpPr>
            <a:spLocks/>
          </p:cNvSpPr>
          <p:nvPr userDrawn="1"/>
        </p:nvSpPr>
        <p:spPr bwMode="auto">
          <a:xfrm>
            <a:off x="7031038" y="6067425"/>
            <a:ext cx="569913" cy="809625"/>
          </a:xfrm>
          <a:custGeom>
            <a:avLst/>
            <a:gdLst>
              <a:gd name="T0" fmla="*/ 359 w 359"/>
              <a:gd name="T1" fmla="*/ 0 h 510"/>
              <a:gd name="T2" fmla="*/ 0 w 359"/>
              <a:gd name="T3" fmla="*/ 510 h 510"/>
              <a:gd name="T4" fmla="*/ 194 w 359"/>
              <a:gd name="T5" fmla="*/ 510 h 510"/>
              <a:gd name="T6" fmla="*/ 359 w 359"/>
              <a:gd name="T7" fmla="*/ 0 h 510"/>
            </a:gdLst>
            <a:ahLst/>
            <a:cxnLst>
              <a:cxn ang="0">
                <a:pos x="T0" y="T1"/>
              </a:cxn>
              <a:cxn ang="0">
                <a:pos x="T2" y="T3"/>
              </a:cxn>
              <a:cxn ang="0">
                <a:pos x="T4" y="T5"/>
              </a:cxn>
              <a:cxn ang="0">
                <a:pos x="T6" y="T7"/>
              </a:cxn>
            </a:cxnLst>
            <a:rect l="0" t="0" r="r" b="b"/>
            <a:pathLst>
              <a:path w="359" h="510">
                <a:moveTo>
                  <a:pt x="359" y="0"/>
                </a:moveTo>
                <a:lnTo>
                  <a:pt x="0" y="510"/>
                </a:lnTo>
                <a:lnTo>
                  <a:pt x="194" y="510"/>
                </a:lnTo>
                <a:lnTo>
                  <a:pt x="359" y="0"/>
                </a:lnTo>
                <a:close/>
              </a:path>
            </a:pathLst>
          </a:custGeom>
          <a:solidFill>
            <a:srgbClr val="87BD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86" name="Freeform 1620">
            <a:extLst>
              <a:ext uri="{FF2B5EF4-FFF2-40B4-BE49-F238E27FC236}">
                <a16:creationId xmlns:a16="http://schemas.microsoft.com/office/drawing/2014/main" id="{42A84E62-5FA1-4134-A1FC-3581D29CD02C}"/>
              </a:ext>
            </a:extLst>
          </p:cNvPr>
          <p:cNvSpPr>
            <a:spLocks/>
          </p:cNvSpPr>
          <p:nvPr userDrawn="1"/>
        </p:nvSpPr>
        <p:spPr bwMode="auto">
          <a:xfrm>
            <a:off x="7031038" y="6067425"/>
            <a:ext cx="569913" cy="809625"/>
          </a:xfrm>
          <a:custGeom>
            <a:avLst/>
            <a:gdLst>
              <a:gd name="T0" fmla="*/ 359 w 359"/>
              <a:gd name="T1" fmla="*/ 0 h 510"/>
              <a:gd name="T2" fmla="*/ 0 w 359"/>
              <a:gd name="T3" fmla="*/ 510 h 510"/>
              <a:gd name="T4" fmla="*/ 194 w 359"/>
              <a:gd name="T5" fmla="*/ 510 h 510"/>
              <a:gd name="T6" fmla="*/ 359 w 359"/>
              <a:gd name="T7" fmla="*/ 0 h 510"/>
            </a:gdLst>
            <a:ahLst/>
            <a:cxnLst>
              <a:cxn ang="0">
                <a:pos x="T0" y="T1"/>
              </a:cxn>
              <a:cxn ang="0">
                <a:pos x="T2" y="T3"/>
              </a:cxn>
              <a:cxn ang="0">
                <a:pos x="T4" y="T5"/>
              </a:cxn>
              <a:cxn ang="0">
                <a:pos x="T6" y="T7"/>
              </a:cxn>
            </a:cxnLst>
            <a:rect l="0" t="0" r="r" b="b"/>
            <a:pathLst>
              <a:path w="359" h="510">
                <a:moveTo>
                  <a:pt x="359" y="0"/>
                </a:moveTo>
                <a:lnTo>
                  <a:pt x="0" y="510"/>
                </a:lnTo>
                <a:lnTo>
                  <a:pt x="194" y="510"/>
                </a:lnTo>
                <a:lnTo>
                  <a:pt x="3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87" name="Freeform 1621">
            <a:extLst>
              <a:ext uri="{FF2B5EF4-FFF2-40B4-BE49-F238E27FC236}">
                <a16:creationId xmlns:a16="http://schemas.microsoft.com/office/drawing/2014/main" id="{E94B065E-C9C7-4A39-A5C8-875DC015375E}"/>
              </a:ext>
            </a:extLst>
          </p:cNvPr>
          <p:cNvSpPr>
            <a:spLocks/>
          </p:cNvSpPr>
          <p:nvPr userDrawn="1"/>
        </p:nvSpPr>
        <p:spPr bwMode="auto">
          <a:xfrm>
            <a:off x="7943850" y="6550025"/>
            <a:ext cx="431800" cy="327025"/>
          </a:xfrm>
          <a:custGeom>
            <a:avLst/>
            <a:gdLst>
              <a:gd name="T0" fmla="*/ 272 w 272"/>
              <a:gd name="T1" fmla="*/ 0 h 206"/>
              <a:gd name="T2" fmla="*/ 272 w 272"/>
              <a:gd name="T3" fmla="*/ 0 h 206"/>
              <a:gd name="T4" fmla="*/ 0 w 272"/>
              <a:gd name="T5" fmla="*/ 206 h 206"/>
              <a:gd name="T6" fmla="*/ 127 w 272"/>
              <a:gd name="T7" fmla="*/ 206 h 206"/>
              <a:gd name="T8" fmla="*/ 272 w 272"/>
              <a:gd name="T9" fmla="*/ 0 h 206"/>
            </a:gdLst>
            <a:ahLst/>
            <a:cxnLst>
              <a:cxn ang="0">
                <a:pos x="T0" y="T1"/>
              </a:cxn>
              <a:cxn ang="0">
                <a:pos x="T2" y="T3"/>
              </a:cxn>
              <a:cxn ang="0">
                <a:pos x="T4" y="T5"/>
              </a:cxn>
              <a:cxn ang="0">
                <a:pos x="T6" y="T7"/>
              </a:cxn>
              <a:cxn ang="0">
                <a:pos x="T8" y="T9"/>
              </a:cxn>
            </a:cxnLst>
            <a:rect l="0" t="0" r="r" b="b"/>
            <a:pathLst>
              <a:path w="272" h="206">
                <a:moveTo>
                  <a:pt x="272" y="0"/>
                </a:moveTo>
                <a:lnTo>
                  <a:pt x="272" y="0"/>
                </a:lnTo>
                <a:lnTo>
                  <a:pt x="0" y="206"/>
                </a:lnTo>
                <a:lnTo>
                  <a:pt x="127" y="206"/>
                </a:lnTo>
                <a:lnTo>
                  <a:pt x="272" y="0"/>
                </a:lnTo>
                <a:close/>
              </a:path>
            </a:pathLst>
          </a:custGeom>
          <a:solidFill>
            <a:srgbClr val="BCD9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88" name="Freeform 1622">
            <a:extLst>
              <a:ext uri="{FF2B5EF4-FFF2-40B4-BE49-F238E27FC236}">
                <a16:creationId xmlns:a16="http://schemas.microsoft.com/office/drawing/2014/main" id="{768ECA93-3699-4F1E-8DF0-77C17F9D3550}"/>
              </a:ext>
            </a:extLst>
          </p:cNvPr>
          <p:cNvSpPr>
            <a:spLocks/>
          </p:cNvSpPr>
          <p:nvPr userDrawn="1"/>
        </p:nvSpPr>
        <p:spPr bwMode="auto">
          <a:xfrm>
            <a:off x="7943850" y="6550025"/>
            <a:ext cx="431800" cy="327025"/>
          </a:xfrm>
          <a:custGeom>
            <a:avLst/>
            <a:gdLst>
              <a:gd name="T0" fmla="*/ 272 w 272"/>
              <a:gd name="T1" fmla="*/ 0 h 206"/>
              <a:gd name="T2" fmla="*/ 272 w 272"/>
              <a:gd name="T3" fmla="*/ 0 h 206"/>
              <a:gd name="T4" fmla="*/ 0 w 272"/>
              <a:gd name="T5" fmla="*/ 206 h 206"/>
              <a:gd name="T6" fmla="*/ 127 w 272"/>
              <a:gd name="T7" fmla="*/ 206 h 206"/>
              <a:gd name="T8" fmla="*/ 272 w 272"/>
              <a:gd name="T9" fmla="*/ 0 h 206"/>
            </a:gdLst>
            <a:ahLst/>
            <a:cxnLst>
              <a:cxn ang="0">
                <a:pos x="T0" y="T1"/>
              </a:cxn>
              <a:cxn ang="0">
                <a:pos x="T2" y="T3"/>
              </a:cxn>
              <a:cxn ang="0">
                <a:pos x="T4" y="T5"/>
              </a:cxn>
              <a:cxn ang="0">
                <a:pos x="T6" y="T7"/>
              </a:cxn>
              <a:cxn ang="0">
                <a:pos x="T8" y="T9"/>
              </a:cxn>
            </a:cxnLst>
            <a:rect l="0" t="0" r="r" b="b"/>
            <a:pathLst>
              <a:path w="272" h="206">
                <a:moveTo>
                  <a:pt x="272" y="0"/>
                </a:moveTo>
                <a:lnTo>
                  <a:pt x="272" y="0"/>
                </a:lnTo>
                <a:lnTo>
                  <a:pt x="0" y="206"/>
                </a:lnTo>
                <a:lnTo>
                  <a:pt x="127" y="206"/>
                </a:lnTo>
                <a:lnTo>
                  <a:pt x="2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89" name="Freeform 1623">
            <a:extLst>
              <a:ext uri="{FF2B5EF4-FFF2-40B4-BE49-F238E27FC236}">
                <a16:creationId xmlns:a16="http://schemas.microsoft.com/office/drawing/2014/main" id="{F5BF8639-DF2F-4FFB-AAD7-2B3B954FEA98}"/>
              </a:ext>
            </a:extLst>
          </p:cNvPr>
          <p:cNvSpPr>
            <a:spLocks/>
          </p:cNvSpPr>
          <p:nvPr userDrawn="1"/>
        </p:nvSpPr>
        <p:spPr bwMode="auto">
          <a:xfrm>
            <a:off x="688975" y="6757988"/>
            <a:ext cx="176213" cy="119063"/>
          </a:xfrm>
          <a:custGeom>
            <a:avLst/>
            <a:gdLst>
              <a:gd name="T0" fmla="*/ 0 w 111"/>
              <a:gd name="T1" fmla="*/ 0 h 75"/>
              <a:gd name="T2" fmla="*/ 14 w 111"/>
              <a:gd name="T3" fmla="*/ 75 h 75"/>
              <a:gd name="T4" fmla="*/ 111 w 111"/>
              <a:gd name="T5" fmla="*/ 75 h 75"/>
              <a:gd name="T6" fmla="*/ 58 w 111"/>
              <a:gd name="T7" fmla="*/ 15 h 75"/>
              <a:gd name="T8" fmla="*/ 0 w 111"/>
              <a:gd name="T9" fmla="*/ 0 h 75"/>
            </a:gdLst>
            <a:ahLst/>
            <a:cxnLst>
              <a:cxn ang="0">
                <a:pos x="T0" y="T1"/>
              </a:cxn>
              <a:cxn ang="0">
                <a:pos x="T2" y="T3"/>
              </a:cxn>
              <a:cxn ang="0">
                <a:pos x="T4" y="T5"/>
              </a:cxn>
              <a:cxn ang="0">
                <a:pos x="T6" y="T7"/>
              </a:cxn>
              <a:cxn ang="0">
                <a:pos x="T8" y="T9"/>
              </a:cxn>
            </a:cxnLst>
            <a:rect l="0" t="0" r="r" b="b"/>
            <a:pathLst>
              <a:path w="111" h="75">
                <a:moveTo>
                  <a:pt x="0" y="0"/>
                </a:moveTo>
                <a:lnTo>
                  <a:pt x="14" y="75"/>
                </a:lnTo>
                <a:lnTo>
                  <a:pt x="111" y="75"/>
                </a:lnTo>
                <a:lnTo>
                  <a:pt x="58" y="15"/>
                </a:lnTo>
                <a:lnTo>
                  <a:pt x="0" y="0"/>
                </a:lnTo>
                <a:close/>
              </a:path>
            </a:pathLst>
          </a:custGeom>
          <a:solidFill>
            <a:srgbClr val="458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90" name="Freeform 1624">
            <a:extLst>
              <a:ext uri="{FF2B5EF4-FFF2-40B4-BE49-F238E27FC236}">
                <a16:creationId xmlns:a16="http://schemas.microsoft.com/office/drawing/2014/main" id="{40726D7A-6161-4848-8846-51501090A366}"/>
              </a:ext>
            </a:extLst>
          </p:cNvPr>
          <p:cNvSpPr>
            <a:spLocks/>
          </p:cNvSpPr>
          <p:nvPr userDrawn="1"/>
        </p:nvSpPr>
        <p:spPr bwMode="auto">
          <a:xfrm>
            <a:off x="688975" y="6757988"/>
            <a:ext cx="176213" cy="119063"/>
          </a:xfrm>
          <a:custGeom>
            <a:avLst/>
            <a:gdLst>
              <a:gd name="T0" fmla="*/ 0 w 111"/>
              <a:gd name="T1" fmla="*/ 0 h 75"/>
              <a:gd name="T2" fmla="*/ 14 w 111"/>
              <a:gd name="T3" fmla="*/ 75 h 75"/>
              <a:gd name="T4" fmla="*/ 111 w 111"/>
              <a:gd name="T5" fmla="*/ 75 h 75"/>
              <a:gd name="T6" fmla="*/ 58 w 111"/>
              <a:gd name="T7" fmla="*/ 15 h 75"/>
              <a:gd name="T8" fmla="*/ 0 w 111"/>
              <a:gd name="T9" fmla="*/ 0 h 75"/>
            </a:gdLst>
            <a:ahLst/>
            <a:cxnLst>
              <a:cxn ang="0">
                <a:pos x="T0" y="T1"/>
              </a:cxn>
              <a:cxn ang="0">
                <a:pos x="T2" y="T3"/>
              </a:cxn>
              <a:cxn ang="0">
                <a:pos x="T4" y="T5"/>
              </a:cxn>
              <a:cxn ang="0">
                <a:pos x="T6" y="T7"/>
              </a:cxn>
              <a:cxn ang="0">
                <a:pos x="T8" y="T9"/>
              </a:cxn>
            </a:cxnLst>
            <a:rect l="0" t="0" r="r" b="b"/>
            <a:pathLst>
              <a:path w="111" h="75">
                <a:moveTo>
                  <a:pt x="0" y="0"/>
                </a:moveTo>
                <a:lnTo>
                  <a:pt x="14" y="75"/>
                </a:lnTo>
                <a:lnTo>
                  <a:pt x="111" y="75"/>
                </a:lnTo>
                <a:lnTo>
                  <a:pt x="58"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91" name="Freeform 1625">
            <a:extLst>
              <a:ext uri="{FF2B5EF4-FFF2-40B4-BE49-F238E27FC236}">
                <a16:creationId xmlns:a16="http://schemas.microsoft.com/office/drawing/2014/main" id="{AA5F1E4D-F314-49D1-BE38-9766C6D4372A}"/>
              </a:ext>
            </a:extLst>
          </p:cNvPr>
          <p:cNvSpPr>
            <a:spLocks/>
          </p:cNvSpPr>
          <p:nvPr userDrawn="1"/>
        </p:nvSpPr>
        <p:spPr bwMode="auto">
          <a:xfrm>
            <a:off x="781050" y="6781800"/>
            <a:ext cx="357188" cy="95250"/>
          </a:xfrm>
          <a:custGeom>
            <a:avLst/>
            <a:gdLst>
              <a:gd name="T0" fmla="*/ 0 w 225"/>
              <a:gd name="T1" fmla="*/ 0 h 60"/>
              <a:gd name="T2" fmla="*/ 53 w 225"/>
              <a:gd name="T3" fmla="*/ 60 h 60"/>
              <a:gd name="T4" fmla="*/ 225 w 225"/>
              <a:gd name="T5" fmla="*/ 60 h 60"/>
              <a:gd name="T6" fmla="*/ 0 w 225"/>
              <a:gd name="T7" fmla="*/ 0 h 60"/>
            </a:gdLst>
            <a:ahLst/>
            <a:cxnLst>
              <a:cxn ang="0">
                <a:pos x="T0" y="T1"/>
              </a:cxn>
              <a:cxn ang="0">
                <a:pos x="T2" y="T3"/>
              </a:cxn>
              <a:cxn ang="0">
                <a:pos x="T4" y="T5"/>
              </a:cxn>
              <a:cxn ang="0">
                <a:pos x="T6" y="T7"/>
              </a:cxn>
            </a:cxnLst>
            <a:rect l="0" t="0" r="r" b="b"/>
            <a:pathLst>
              <a:path w="225" h="60">
                <a:moveTo>
                  <a:pt x="0" y="0"/>
                </a:moveTo>
                <a:lnTo>
                  <a:pt x="53" y="60"/>
                </a:lnTo>
                <a:lnTo>
                  <a:pt x="225" y="60"/>
                </a:lnTo>
                <a:lnTo>
                  <a:pt x="0" y="0"/>
                </a:lnTo>
                <a:close/>
              </a:path>
            </a:pathLst>
          </a:custGeom>
          <a:solidFill>
            <a:srgbClr val="4086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92" name="Freeform 1626">
            <a:extLst>
              <a:ext uri="{FF2B5EF4-FFF2-40B4-BE49-F238E27FC236}">
                <a16:creationId xmlns:a16="http://schemas.microsoft.com/office/drawing/2014/main" id="{AB889BE9-389C-49DB-810D-F7439E0A8B28}"/>
              </a:ext>
            </a:extLst>
          </p:cNvPr>
          <p:cNvSpPr>
            <a:spLocks/>
          </p:cNvSpPr>
          <p:nvPr userDrawn="1"/>
        </p:nvSpPr>
        <p:spPr bwMode="auto">
          <a:xfrm>
            <a:off x="781050" y="6781800"/>
            <a:ext cx="357188" cy="95250"/>
          </a:xfrm>
          <a:custGeom>
            <a:avLst/>
            <a:gdLst>
              <a:gd name="T0" fmla="*/ 0 w 225"/>
              <a:gd name="T1" fmla="*/ 0 h 60"/>
              <a:gd name="T2" fmla="*/ 53 w 225"/>
              <a:gd name="T3" fmla="*/ 60 h 60"/>
              <a:gd name="T4" fmla="*/ 225 w 225"/>
              <a:gd name="T5" fmla="*/ 60 h 60"/>
              <a:gd name="T6" fmla="*/ 0 w 225"/>
              <a:gd name="T7" fmla="*/ 0 h 60"/>
            </a:gdLst>
            <a:ahLst/>
            <a:cxnLst>
              <a:cxn ang="0">
                <a:pos x="T0" y="T1"/>
              </a:cxn>
              <a:cxn ang="0">
                <a:pos x="T2" y="T3"/>
              </a:cxn>
              <a:cxn ang="0">
                <a:pos x="T4" y="T5"/>
              </a:cxn>
              <a:cxn ang="0">
                <a:pos x="T6" y="T7"/>
              </a:cxn>
            </a:cxnLst>
            <a:rect l="0" t="0" r="r" b="b"/>
            <a:pathLst>
              <a:path w="225" h="60">
                <a:moveTo>
                  <a:pt x="0" y="0"/>
                </a:moveTo>
                <a:lnTo>
                  <a:pt x="53" y="60"/>
                </a:lnTo>
                <a:lnTo>
                  <a:pt x="225" y="6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93" name="Freeform 1627">
            <a:extLst>
              <a:ext uri="{FF2B5EF4-FFF2-40B4-BE49-F238E27FC236}">
                <a16:creationId xmlns:a16="http://schemas.microsoft.com/office/drawing/2014/main" id="{5DABBEC9-6036-4B1F-8A5C-1FDA8B989CD7}"/>
              </a:ext>
            </a:extLst>
          </p:cNvPr>
          <p:cNvSpPr>
            <a:spLocks/>
          </p:cNvSpPr>
          <p:nvPr userDrawn="1"/>
        </p:nvSpPr>
        <p:spPr bwMode="auto">
          <a:xfrm>
            <a:off x="446088" y="6835775"/>
            <a:ext cx="20638" cy="41275"/>
          </a:xfrm>
          <a:custGeom>
            <a:avLst/>
            <a:gdLst>
              <a:gd name="T0" fmla="*/ 13 w 13"/>
              <a:gd name="T1" fmla="*/ 0 h 26"/>
              <a:gd name="T2" fmla="*/ 11 w 13"/>
              <a:gd name="T3" fmla="*/ 1 h 26"/>
              <a:gd name="T4" fmla="*/ 0 w 13"/>
              <a:gd name="T5" fmla="*/ 26 h 26"/>
              <a:gd name="T6" fmla="*/ 11 w 13"/>
              <a:gd name="T7" fmla="*/ 26 h 26"/>
              <a:gd name="T8" fmla="*/ 13 w 13"/>
              <a:gd name="T9" fmla="*/ 0 h 26"/>
            </a:gdLst>
            <a:ahLst/>
            <a:cxnLst>
              <a:cxn ang="0">
                <a:pos x="T0" y="T1"/>
              </a:cxn>
              <a:cxn ang="0">
                <a:pos x="T2" y="T3"/>
              </a:cxn>
              <a:cxn ang="0">
                <a:pos x="T4" y="T5"/>
              </a:cxn>
              <a:cxn ang="0">
                <a:pos x="T6" y="T7"/>
              </a:cxn>
              <a:cxn ang="0">
                <a:pos x="T8" y="T9"/>
              </a:cxn>
            </a:cxnLst>
            <a:rect l="0" t="0" r="r" b="b"/>
            <a:pathLst>
              <a:path w="13" h="26">
                <a:moveTo>
                  <a:pt x="13" y="0"/>
                </a:moveTo>
                <a:lnTo>
                  <a:pt x="11" y="1"/>
                </a:lnTo>
                <a:lnTo>
                  <a:pt x="0" y="26"/>
                </a:lnTo>
                <a:lnTo>
                  <a:pt x="11" y="26"/>
                </a:lnTo>
                <a:lnTo>
                  <a:pt x="13" y="0"/>
                </a:lnTo>
                <a:close/>
              </a:path>
            </a:pathLst>
          </a:custGeom>
          <a:solidFill>
            <a:srgbClr val="64A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94" name="Freeform 1628">
            <a:extLst>
              <a:ext uri="{FF2B5EF4-FFF2-40B4-BE49-F238E27FC236}">
                <a16:creationId xmlns:a16="http://schemas.microsoft.com/office/drawing/2014/main" id="{FD399ED8-AE1A-461F-AC85-C94BD730074C}"/>
              </a:ext>
            </a:extLst>
          </p:cNvPr>
          <p:cNvSpPr>
            <a:spLocks/>
          </p:cNvSpPr>
          <p:nvPr userDrawn="1"/>
        </p:nvSpPr>
        <p:spPr bwMode="auto">
          <a:xfrm>
            <a:off x="446088" y="6835775"/>
            <a:ext cx="20638" cy="41275"/>
          </a:xfrm>
          <a:custGeom>
            <a:avLst/>
            <a:gdLst>
              <a:gd name="T0" fmla="*/ 13 w 13"/>
              <a:gd name="T1" fmla="*/ 0 h 26"/>
              <a:gd name="T2" fmla="*/ 11 w 13"/>
              <a:gd name="T3" fmla="*/ 1 h 26"/>
              <a:gd name="T4" fmla="*/ 0 w 13"/>
              <a:gd name="T5" fmla="*/ 26 h 26"/>
              <a:gd name="T6" fmla="*/ 11 w 13"/>
              <a:gd name="T7" fmla="*/ 26 h 26"/>
              <a:gd name="T8" fmla="*/ 13 w 13"/>
              <a:gd name="T9" fmla="*/ 0 h 26"/>
            </a:gdLst>
            <a:ahLst/>
            <a:cxnLst>
              <a:cxn ang="0">
                <a:pos x="T0" y="T1"/>
              </a:cxn>
              <a:cxn ang="0">
                <a:pos x="T2" y="T3"/>
              </a:cxn>
              <a:cxn ang="0">
                <a:pos x="T4" y="T5"/>
              </a:cxn>
              <a:cxn ang="0">
                <a:pos x="T6" y="T7"/>
              </a:cxn>
              <a:cxn ang="0">
                <a:pos x="T8" y="T9"/>
              </a:cxn>
            </a:cxnLst>
            <a:rect l="0" t="0" r="r" b="b"/>
            <a:pathLst>
              <a:path w="13" h="26">
                <a:moveTo>
                  <a:pt x="13" y="0"/>
                </a:moveTo>
                <a:lnTo>
                  <a:pt x="11" y="1"/>
                </a:lnTo>
                <a:lnTo>
                  <a:pt x="0" y="26"/>
                </a:lnTo>
                <a:lnTo>
                  <a:pt x="11" y="26"/>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95" name="Freeform 1629">
            <a:extLst>
              <a:ext uri="{FF2B5EF4-FFF2-40B4-BE49-F238E27FC236}">
                <a16:creationId xmlns:a16="http://schemas.microsoft.com/office/drawing/2014/main" id="{1F911C20-95D4-4488-B345-D980FE655929}"/>
              </a:ext>
            </a:extLst>
          </p:cNvPr>
          <p:cNvSpPr>
            <a:spLocks/>
          </p:cNvSpPr>
          <p:nvPr userDrawn="1"/>
        </p:nvSpPr>
        <p:spPr bwMode="auto">
          <a:xfrm>
            <a:off x="463550" y="6737350"/>
            <a:ext cx="247650" cy="139700"/>
          </a:xfrm>
          <a:custGeom>
            <a:avLst/>
            <a:gdLst>
              <a:gd name="T0" fmla="*/ 96 w 156"/>
              <a:gd name="T1" fmla="*/ 0 h 88"/>
              <a:gd name="T2" fmla="*/ 2 w 156"/>
              <a:gd name="T3" fmla="*/ 62 h 88"/>
              <a:gd name="T4" fmla="*/ 0 w 156"/>
              <a:gd name="T5" fmla="*/ 88 h 88"/>
              <a:gd name="T6" fmla="*/ 156 w 156"/>
              <a:gd name="T7" fmla="*/ 88 h 88"/>
              <a:gd name="T8" fmla="*/ 142 w 156"/>
              <a:gd name="T9" fmla="*/ 13 h 88"/>
              <a:gd name="T10" fmla="*/ 96 w 156"/>
              <a:gd name="T11" fmla="*/ 0 h 88"/>
            </a:gdLst>
            <a:ahLst/>
            <a:cxnLst>
              <a:cxn ang="0">
                <a:pos x="T0" y="T1"/>
              </a:cxn>
              <a:cxn ang="0">
                <a:pos x="T2" y="T3"/>
              </a:cxn>
              <a:cxn ang="0">
                <a:pos x="T4" y="T5"/>
              </a:cxn>
              <a:cxn ang="0">
                <a:pos x="T6" y="T7"/>
              </a:cxn>
              <a:cxn ang="0">
                <a:pos x="T8" y="T9"/>
              </a:cxn>
              <a:cxn ang="0">
                <a:pos x="T10" y="T11"/>
              </a:cxn>
            </a:cxnLst>
            <a:rect l="0" t="0" r="r" b="b"/>
            <a:pathLst>
              <a:path w="156" h="88">
                <a:moveTo>
                  <a:pt x="96" y="0"/>
                </a:moveTo>
                <a:lnTo>
                  <a:pt x="2" y="62"/>
                </a:lnTo>
                <a:lnTo>
                  <a:pt x="0" y="88"/>
                </a:lnTo>
                <a:lnTo>
                  <a:pt x="156" y="88"/>
                </a:lnTo>
                <a:lnTo>
                  <a:pt x="142" y="13"/>
                </a:lnTo>
                <a:lnTo>
                  <a:pt x="96" y="0"/>
                </a:lnTo>
                <a:close/>
              </a:path>
            </a:pathLst>
          </a:custGeom>
          <a:solidFill>
            <a:srgbClr val="418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96" name="Freeform 1630">
            <a:extLst>
              <a:ext uri="{FF2B5EF4-FFF2-40B4-BE49-F238E27FC236}">
                <a16:creationId xmlns:a16="http://schemas.microsoft.com/office/drawing/2014/main" id="{6C231F29-840D-4A68-A4C0-FCA395FF0BC4}"/>
              </a:ext>
            </a:extLst>
          </p:cNvPr>
          <p:cNvSpPr>
            <a:spLocks/>
          </p:cNvSpPr>
          <p:nvPr userDrawn="1"/>
        </p:nvSpPr>
        <p:spPr bwMode="auto">
          <a:xfrm>
            <a:off x="463550" y="6737350"/>
            <a:ext cx="247650" cy="139700"/>
          </a:xfrm>
          <a:custGeom>
            <a:avLst/>
            <a:gdLst>
              <a:gd name="T0" fmla="*/ 96 w 156"/>
              <a:gd name="T1" fmla="*/ 0 h 88"/>
              <a:gd name="T2" fmla="*/ 2 w 156"/>
              <a:gd name="T3" fmla="*/ 62 h 88"/>
              <a:gd name="T4" fmla="*/ 0 w 156"/>
              <a:gd name="T5" fmla="*/ 88 h 88"/>
              <a:gd name="T6" fmla="*/ 156 w 156"/>
              <a:gd name="T7" fmla="*/ 88 h 88"/>
              <a:gd name="T8" fmla="*/ 142 w 156"/>
              <a:gd name="T9" fmla="*/ 13 h 88"/>
              <a:gd name="T10" fmla="*/ 96 w 156"/>
              <a:gd name="T11" fmla="*/ 0 h 88"/>
            </a:gdLst>
            <a:ahLst/>
            <a:cxnLst>
              <a:cxn ang="0">
                <a:pos x="T0" y="T1"/>
              </a:cxn>
              <a:cxn ang="0">
                <a:pos x="T2" y="T3"/>
              </a:cxn>
              <a:cxn ang="0">
                <a:pos x="T4" y="T5"/>
              </a:cxn>
              <a:cxn ang="0">
                <a:pos x="T6" y="T7"/>
              </a:cxn>
              <a:cxn ang="0">
                <a:pos x="T8" y="T9"/>
              </a:cxn>
              <a:cxn ang="0">
                <a:pos x="T10" y="T11"/>
              </a:cxn>
            </a:cxnLst>
            <a:rect l="0" t="0" r="r" b="b"/>
            <a:pathLst>
              <a:path w="156" h="88">
                <a:moveTo>
                  <a:pt x="96" y="0"/>
                </a:moveTo>
                <a:lnTo>
                  <a:pt x="2" y="62"/>
                </a:lnTo>
                <a:lnTo>
                  <a:pt x="0" y="88"/>
                </a:lnTo>
                <a:lnTo>
                  <a:pt x="156" y="88"/>
                </a:lnTo>
                <a:lnTo>
                  <a:pt x="142" y="13"/>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97" name="Freeform 1631">
            <a:extLst>
              <a:ext uri="{FF2B5EF4-FFF2-40B4-BE49-F238E27FC236}">
                <a16:creationId xmlns:a16="http://schemas.microsoft.com/office/drawing/2014/main" id="{FEE7F9CB-790F-4140-BDAD-808F396ABC25}"/>
              </a:ext>
            </a:extLst>
          </p:cNvPr>
          <p:cNvSpPr>
            <a:spLocks/>
          </p:cNvSpPr>
          <p:nvPr userDrawn="1"/>
        </p:nvSpPr>
        <p:spPr bwMode="auto">
          <a:xfrm>
            <a:off x="463550" y="6829425"/>
            <a:ext cx="4763" cy="7938"/>
          </a:xfrm>
          <a:custGeom>
            <a:avLst/>
            <a:gdLst>
              <a:gd name="T0" fmla="*/ 3 w 3"/>
              <a:gd name="T1" fmla="*/ 0 h 5"/>
              <a:gd name="T2" fmla="*/ 0 w 3"/>
              <a:gd name="T3" fmla="*/ 5 h 5"/>
              <a:gd name="T4" fmla="*/ 2 w 3"/>
              <a:gd name="T5" fmla="*/ 4 h 5"/>
              <a:gd name="T6" fmla="*/ 3 w 3"/>
              <a:gd name="T7" fmla="*/ 0 h 5"/>
            </a:gdLst>
            <a:ahLst/>
            <a:cxnLst>
              <a:cxn ang="0">
                <a:pos x="T0" y="T1"/>
              </a:cxn>
              <a:cxn ang="0">
                <a:pos x="T2" y="T3"/>
              </a:cxn>
              <a:cxn ang="0">
                <a:pos x="T4" y="T5"/>
              </a:cxn>
              <a:cxn ang="0">
                <a:pos x="T6" y="T7"/>
              </a:cxn>
            </a:cxnLst>
            <a:rect l="0" t="0" r="r" b="b"/>
            <a:pathLst>
              <a:path w="3" h="5">
                <a:moveTo>
                  <a:pt x="3" y="0"/>
                </a:moveTo>
                <a:lnTo>
                  <a:pt x="0" y="5"/>
                </a:lnTo>
                <a:lnTo>
                  <a:pt x="2" y="4"/>
                </a:lnTo>
                <a:lnTo>
                  <a:pt x="3" y="0"/>
                </a:lnTo>
                <a:close/>
              </a:path>
            </a:pathLst>
          </a:custGeom>
          <a:solidFill>
            <a:srgbClr val="79AD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98" name="Freeform 1632">
            <a:extLst>
              <a:ext uri="{FF2B5EF4-FFF2-40B4-BE49-F238E27FC236}">
                <a16:creationId xmlns:a16="http://schemas.microsoft.com/office/drawing/2014/main" id="{1E11039F-3D7D-4E92-A075-D67D4B3903EC}"/>
              </a:ext>
            </a:extLst>
          </p:cNvPr>
          <p:cNvSpPr>
            <a:spLocks/>
          </p:cNvSpPr>
          <p:nvPr userDrawn="1"/>
        </p:nvSpPr>
        <p:spPr bwMode="auto">
          <a:xfrm>
            <a:off x="463550" y="6829425"/>
            <a:ext cx="4763" cy="7938"/>
          </a:xfrm>
          <a:custGeom>
            <a:avLst/>
            <a:gdLst>
              <a:gd name="T0" fmla="*/ 3 w 3"/>
              <a:gd name="T1" fmla="*/ 0 h 5"/>
              <a:gd name="T2" fmla="*/ 0 w 3"/>
              <a:gd name="T3" fmla="*/ 5 h 5"/>
              <a:gd name="T4" fmla="*/ 2 w 3"/>
              <a:gd name="T5" fmla="*/ 4 h 5"/>
              <a:gd name="T6" fmla="*/ 3 w 3"/>
              <a:gd name="T7" fmla="*/ 0 h 5"/>
            </a:gdLst>
            <a:ahLst/>
            <a:cxnLst>
              <a:cxn ang="0">
                <a:pos x="T0" y="T1"/>
              </a:cxn>
              <a:cxn ang="0">
                <a:pos x="T2" y="T3"/>
              </a:cxn>
              <a:cxn ang="0">
                <a:pos x="T4" y="T5"/>
              </a:cxn>
              <a:cxn ang="0">
                <a:pos x="T6" y="T7"/>
              </a:cxn>
            </a:cxnLst>
            <a:rect l="0" t="0" r="r" b="b"/>
            <a:pathLst>
              <a:path w="3" h="5">
                <a:moveTo>
                  <a:pt x="3" y="0"/>
                </a:moveTo>
                <a:lnTo>
                  <a:pt x="0" y="5"/>
                </a:lnTo>
                <a:lnTo>
                  <a:pt x="2" y="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99" name="Freeform 1633">
            <a:extLst>
              <a:ext uri="{FF2B5EF4-FFF2-40B4-BE49-F238E27FC236}">
                <a16:creationId xmlns:a16="http://schemas.microsoft.com/office/drawing/2014/main" id="{AECD3723-1CC7-43B8-A269-CE663B982783}"/>
              </a:ext>
            </a:extLst>
          </p:cNvPr>
          <p:cNvSpPr>
            <a:spLocks/>
          </p:cNvSpPr>
          <p:nvPr userDrawn="1"/>
        </p:nvSpPr>
        <p:spPr bwMode="auto">
          <a:xfrm>
            <a:off x="466725" y="6711950"/>
            <a:ext cx="149225" cy="123825"/>
          </a:xfrm>
          <a:custGeom>
            <a:avLst/>
            <a:gdLst>
              <a:gd name="T0" fmla="*/ 33 w 94"/>
              <a:gd name="T1" fmla="*/ 0 h 78"/>
              <a:gd name="T2" fmla="*/ 1 w 94"/>
              <a:gd name="T3" fmla="*/ 74 h 78"/>
              <a:gd name="T4" fmla="*/ 0 w 94"/>
              <a:gd name="T5" fmla="*/ 78 h 78"/>
              <a:gd name="T6" fmla="*/ 94 w 94"/>
              <a:gd name="T7" fmla="*/ 16 h 78"/>
              <a:gd name="T8" fmla="*/ 33 w 94"/>
              <a:gd name="T9" fmla="*/ 0 h 78"/>
            </a:gdLst>
            <a:ahLst/>
            <a:cxnLst>
              <a:cxn ang="0">
                <a:pos x="T0" y="T1"/>
              </a:cxn>
              <a:cxn ang="0">
                <a:pos x="T2" y="T3"/>
              </a:cxn>
              <a:cxn ang="0">
                <a:pos x="T4" y="T5"/>
              </a:cxn>
              <a:cxn ang="0">
                <a:pos x="T6" y="T7"/>
              </a:cxn>
              <a:cxn ang="0">
                <a:pos x="T8" y="T9"/>
              </a:cxn>
            </a:cxnLst>
            <a:rect l="0" t="0" r="r" b="b"/>
            <a:pathLst>
              <a:path w="94" h="78">
                <a:moveTo>
                  <a:pt x="33" y="0"/>
                </a:moveTo>
                <a:lnTo>
                  <a:pt x="1" y="74"/>
                </a:lnTo>
                <a:lnTo>
                  <a:pt x="0" y="78"/>
                </a:lnTo>
                <a:lnTo>
                  <a:pt x="94" y="16"/>
                </a:lnTo>
                <a:lnTo>
                  <a:pt x="33" y="0"/>
                </a:lnTo>
                <a:close/>
              </a:path>
            </a:pathLst>
          </a:custGeom>
          <a:solidFill>
            <a:srgbClr val="498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00" name="Freeform 1634">
            <a:extLst>
              <a:ext uri="{FF2B5EF4-FFF2-40B4-BE49-F238E27FC236}">
                <a16:creationId xmlns:a16="http://schemas.microsoft.com/office/drawing/2014/main" id="{1E13E75B-5738-4631-A0A6-89D6B882A531}"/>
              </a:ext>
            </a:extLst>
          </p:cNvPr>
          <p:cNvSpPr>
            <a:spLocks/>
          </p:cNvSpPr>
          <p:nvPr userDrawn="1"/>
        </p:nvSpPr>
        <p:spPr bwMode="auto">
          <a:xfrm>
            <a:off x="466725" y="6711950"/>
            <a:ext cx="149225" cy="123825"/>
          </a:xfrm>
          <a:custGeom>
            <a:avLst/>
            <a:gdLst>
              <a:gd name="T0" fmla="*/ 33 w 94"/>
              <a:gd name="T1" fmla="*/ 0 h 78"/>
              <a:gd name="T2" fmla="*/ 1 w 94"/>
              <a:gd name="T3" fmla="*/ 74 h 78"/>
              <a:gd name="T4" fmla="*/ 0 w 94"/>
              <a:gd name="T5" fmla="*/ 78 h 78"/>
              <a:gd name="T6" fmla="*/ 94 w 94"/>
              <a:gd name="T7" fmla="*/ 16 h 78"/>
              <a:gd name="T8" fmla="*/ 33 w 94"/>
              <a:gd name="T9" fmla="*/ 0 h 78"/>
            </a:gdLst>
            <a:ahLst/>
            <a:cxnLst>
              <a:cxn ang="0">
                <a:pos x="T0" y="T1"/>
              </a:cxn>
              <a:cxn ang="0">
                <a:pos x="T2" y="T3"/>
              </a:cxn>
              <a:cxn ang="0">
                <a:pos x="T4" y="T5"/>
              </a:cxn>
              <a:cxn ang="0">
                <a:pos x="T6" y="T7"/>
              </a:cxn>
              <a:cxn ang="0">
                <a:pos x="T8" y="T9"/>
              </a:cxn>
            </a:cxnLst>
            <a:rect l="0" t="0" r="r" b="b"/>
            <a:pathLst>
              <a:path w="94" h="78">
                <a:moveTo>
                  <a:pt x="33" y="0"/>
                </a:moveTo>
                <a:lnTo>
                  <a:pt x="1" y="74"/>
                </a:lnTo>
                <a:lnTo>
                  <a:pt x="0" y="78"/>
                </a:lnTo>
                <a:lnTo>
                  <a:pt x="94" y="16"/>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01" name="Freeform 1635">
            <a:extLst>
              <a:ext uri="{FF2B5EF4-FFF2-40B4-BE49-F238E27FC236}">
                <a16:creationId xmlns:a16="http://schemas.microsoft.com/office/drawing/2014/main" id="{D11D8931-7980-43FE-A622-08DE6AD70049}"/>
              </a:ext>
            </a:extLst>
          </p:cNvPr>
          <p:cNvSpPr>
            <a:spLocks/>
          </p:cNvSpPr>
          <p:nvPr userDrawn="1"/>
        </p:nvSpPr>
        <p:spPr bwMode="auto">
          <a:xfrm>
            <a:off x="615950" y="6669088"/>
            <a:ext cx="77788" cy="68263"/>
          </a:xfrm>
          <a:custGeom>
            <a:avLst/>
            <a:gdLst>
              <a:gd name="T0" fmla="*/ 41 w 49"/>
              <a:gd name="T1" fmla="*/ 0 h 43"/>
              <a:gd name="T2" fmla="*/ 4 w 49"/>
              <a:gd name="T3" fmla="*/ 10 h 43"/>
              <a:gd name="T4" fmla="*/ 39 w 49"/>
              <a:gd name="T5" fmla="*/ 18 h 43"/>
              <a:gd name="T6" fmla="*/ 0 w 49"/>
              <a:gd name="T7" fmla="*/ 43 h 43"/>
              <a:gd name="T8" fmla="*/ 39 w 49"/>
              <a:gd name="T9" fmla="*/ 18 h 43"/>
              <a:gd name="T10" fmla="*/ 49 w 49"/>
              <a:gd name="T11" fmla="*/ 10 h 43"/>
              <a:gd name="T12" fmla="*/ 41 w 49"/>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9" h="43">
                <a:moveTo>
                  <a:pt x="41" y="0"/>
                </a:moveTo>
                <a:lnTo>
                  <a:pt x="4" y="10"/>
                </a:lnTo>
                <a:lnTo>
                  <a:pt x="39" y="18"/>
                </a:lnTo>
                <a:lnTo>
                  <a:pt x="0" y="43"/>
                </a:lnTo>
                <a:lnTo>
                  <a:pt x="39" y="18"/>
                </a:lnTo>
                <a:lnTo>
                  <a:pt x="49" y="10"/>
                </a:lnTo>
                <a:lnTo>
                  <a:pt x="41" y="0"/>
                </a:lnTo>
                <a:close/>
              </a:path>
            </a:pathLst>
          </a:custGeom>
          <a:solidFill>
            <a:srgbClr val="5AAB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02" name="Freeform 1636">
            <a:extLst>
              <a:ext uri="{FF2B5EF4-FFF2-40B4-BE49-F238E27FC236}">
                <a16:creationId xmlns:a16="http://schemas.microsoft.com/office/drawing/2014/main" id="{05AC6B30-499A-477D-8FE6-6B17FBE8B602}"/>
              </a:ext>
            </a:extLst>
          </p:cNvPr>
          <p:cNvSpPr>
            <a:spLocks/>
          </p:cNvSpPr>
          <p:nvPr userDrawn="1"/>
        </p:nvSpPr>
        <p:spPr bwMode="auto">
          <a:xfrm>
            <a:off x="615950" y="6669088"/>
            <a:ext cx="77788" cy="68263"/>
          </a:xfrm>
          <a:custGeom>
            <a:avLst/>
            <a:gdLst>
              <a:gd name="T0" fmla="*/ 41 w 49"/>
              <a:gd name="T1" fmla="*/ 0 h 43"/>
              <a:gd name="T2" fmla="*/ 4 w 49"/>
              <a:gd name="T3" fmla="*/ 10 h 43"/>
              <a:gd name="T4" fmla="*/ 39 w 49"/>
              <a:gd name="T5" fmla="*/ 18 h 43"/>
              <a:gd name="T6" fmla="*/ 0 w 49"/>
              <a:gd name="T7" fmla="*/ 43 h 43"/>
              <a:gd name="T8" fmla="*/ 39 w 49"/>
              <a:gd name="T9" fmla="*/ 18 h 43"/>
              <a:gd name="T10" fmla="*/ 49 w 49"/>
              <a:gd name="T11" fmla="*/ 10 h 43"/>
              <a:gd name="T12" fmla="*/ 41 w 49"/>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9" h="43">
                <a:moveTo>
                  <a:pt x="41" y="0"/>
                </a:moveTo>
                <a:lnTo>
                  <a:pt x="4" y="10"/>
                </a:lnTo>
                <a:lnTo>
                  <a:pt x="39" y="18"/>
                </a:lnTo>
                <a:lnTo>
                  <a:pt x="0" y="43"/>
                </a:lnTo>
                <a:lnTo>
                  <a:pt x="39" y="18"/>
                </a:lnTo>
                <a:lnTo>
                  <a:pt x="49" y="10"/>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03" name="Freeform 1637">
            <a:extLst>
              <a:ext uri="{FF2B5EF4-FFF2-40B4-BE49-F238E27FC236}">
                <a16:creationId xmlns:a16="http://schemas.microsoft.com/office/drawing/2014/main" id="{6D108C58-FC88-4FA1-89CC-6D6BE902C4D7}"/>
              </a:ext>
            </a:extLst>
          </p:cNvPr>
          <p:cNvSpPr>
            <a:spLocks/>
          </p:cNvSpPr>
          <p:nvPr userDrawn="1"/>
        </p:nvSpPr>
        <p:spPr bwMode="auto">
          <a:xfrm>
            <a:off x="681038" y="6656388"/>
            <a:ext cx="47625" cy="28575"/>
          </a:xfrm>
          <a:custGeom>
            <a:avLst/>
            <a:gdLst>
              <a:gd name="T0" fmla="*/ 30 w 30"/>
              <a:gd name="T1" fmla="*/ 0 h 18"/>
              <a:gd name="T2" fmla="*/ 0 w 30"/>
              <a:gd name="T3" fmla="*/ 8 h 18"/>
              <a:gd name="T4" fmla="*/ 8 w 30"/>
              <a:gd name="T5" fmla="*/ 18 h 18"/>
              <a:gd name="T6" fmla="*/ 30 w 30"/>
              <a:gd name="T7" fmla="*/ 0 h 18"/>
            </a:gdLst>
            <a:ahLst/>
            <a:cxnLst>
              <a:cxn ang="0">
                <a:pos x="T0" y="T1"/>
              </a:cxn>
              <a:cxn ang="0">
                <a:pos x="T2" y="T3"/>
              </a:cxn>
              <a:cxn ang="0">
                <a:pos x="T4" y="T5"/>
              </a:cxn>
              <a:cxn ang="0">
                <a:pos x="T6" y="T7"/>
              </a:cxn>
            </a:cxnLst>
            <a:rect l="0" t="0" r="r" b="b"/>
            <a:pathLst>
              <a:path w="30" h="18">
                <a:moveTo>
                  <a:pt x="30" y="0"/>
                </a:moveTo>
                <a:lnTo>
                  <a:pt x="0" y="8"/>
                </a:lnTo>
                <a:lnTo>
                  <a:pt x="8" y="18"/>
                </a:lnTo>
                <a:lnTo>
                  <a:pt x="30" y="0"/>
                </a:lnTo>
                <a:close/>
              </a:path>
            </a:pathLst>
          </a:custGeom>
          <a:solidFill>
            <a:srgbClr val="51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04" name="Freeform 1638">
            <a:extLst>
              <a:ext uri="{FF2B5EF4-FFF2-40B4-BE49-F238E27FC236}">
                <a16:creationId xmlns:a16="http://schemas.microsoft.com/office/drawing/2014/main" id="{1BD44912-2F34-4EC3-9753-8D4D52A1DE79}"/>
              </a:ext>
            </a:extLst>
          </p:cNvPr>
          <p:cNvSpPr>
            <a:spLocks/>
          </p:cNvSpPr>
          <p:nvPr userDrawn="1"/>
        </p:nvSpPr>
        <p:spPr bwMode="auto">
          <a:xfrm>
            <a:off x="681038" y="6656388"/>
            <a:ext cx="47625" cy="28575"/>
          </a:xfrm>
          <a:custGeom>
            <a:avLst/>
            <a:gdLst>
              <a:gd name="T0" fmla="*/ 30 w 30"/>
              <a:gd name="T1" fmla="*/ 0 h 18"/>
              <a:gd name="T2" fmla="*/ 0 w 30"/>
              <a:gd name="T3" fmla="*/ 8 h 18"/>
              <a:gd name="T4" fmla="*/ 8 w 30"/>
              <a:gd name="T5" fmla="*/ 18 h 18"/>
              <a:gd name="T6" fmla="*/ 30 w 30"/>
              <a:gd name="T7" fmla="*/ 0 h 18"/>
            </a:gdLst>
            <a:ahLst/>
            <a:cxnLst>
              <a:cxn ang="0">
                <a:pos x="T0" y="T1"/>
              </a:cxn>
              <a:cxn ang="0">
                <a:pos x="T2" y="T3"/>
              </a:cxn>
              <a:cxn ang="0">
                <a:pos x="T4" y="T5"/>
              </a:cxn>
              <a:cxn ang="0">
                <a:pos x="T6" y="T7"/>
              </a:cxn>
            </a:cxnLst>
            <a:rect l="0" t="0" r="r" b="b"/>
            <a:pathLst>
              <a:path w="30" h="18">
                <a:moveTo>
                  <a:pt x="30" y="0"/>
                </a:moveTo>
                <a:lnTo>
                  <a:pt x="0" y="8"/>
                </a:lnTo>
                <a:lnTo>
                  <a:pt x="8" y="18"/>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05" name="Freeform 1639">
            <a:extLst>
              <a:ext uri="{FF2B5EF4-FFF2-40B4-BE49-F238E27FC236}">
                <a16:creationId xmlns:a16="http://schemas.microsoft.com/office/drawing/2014/main" id="{17914A0D-6346-4369-B149-609E06B789B7}"/>
              </a:ext>
            </a:extLst>
          </p:cNvPr>
          <p:cNvSpPr>
            <a:spLocks/>
          </p:cNvSpPr>
          <p:nvPr userDrawn="1"/>
        </p:nvSpPr>
        <p:spPr bwMode="auto">
          <a:xfrm>
            <a:off x="977900" y="6505575"/>
            <a:ext cx="304800" cy="158750"/>
          </a:xfrm>
          <a:custGeom>
            <a:avLst/>
            <a:gdLst>
              <a:gd name="T0" fmla="*/ 192 w 192"/>
              <a:gd name="T1" fmla="*/ 0 h 100"/>
              <a:gd name="T2" fmla="*/ 0 w 192"/>
              <a:gd name="T3" fmla="*/ 52 h 100"/>
              <a:gd name="T4" fmla="*/ 190 w 192"/>
              <a:gd name="T5" fmla="*/ 100 h 100"/>
              <a:gd name="T6" fmla="*/ 192 w 192"/>
              <a:gd name="T7" fmla="*/ 0 h 100"/>
            </a:gdLst>
            <a:ahLst/>
            <a:cxnLst>
              <a:cxn ang="0">
                <a:pos x="T0" y="T1"/>
              </a:cxn>
              <a:cxn ang="0">
                <a:pos x="T2" y="T3"/>
              </a:cxn>
              <a:cxn ang="0">
                <a:pos x="T4" y="T5"/>
              </a:cxn>
              <a:cxn ang="0">
                <a:pos x="T6" y="T7"/>
              </a:cxn>
            </a:cxnLst>
            <a:rect l="0" t="0" r="r" b="b"/>
            <a:pathLst>
              <a:path w="192" h="100">
                <a:moveTo>
                  <a:pt x="192" y="0"/>
                </a:moveTo>
                <a:lnTo>
                  <a:pt x="0" y="52"/>
                </a:lnTo>
                <a:lnTo>
                  <a:pt x="190" y="100"/>
                </a:lnTo>
                <a:lnTo>
                  <a:pt x="192" y="0"/>
                </a:lnTo>
                <a:close/>
              </a:path>
            </a:pathLst>
          </a:custGeom>
          <a:solidFill>
            <a:srgbClr val="4D8C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06" name="Freeform 1640">
            <a:extLst>
              <a:ext uri="{FF2B5EF4-FFF2-40B4-BE49-F238E27FC236}">
                <a16:creationId xmlns:a16="http://schemas.microsoft.com/office/drawing/2014/main" id="{C3F7B123-E2DE-4EBA-950A-181725D387D4}"/>
              </a:ext>
            </a:extLst>
          </p:cNvPr>
          <p:cNvSpPr>
            <a:spLocks/>
          </p:cNvSpPr>
          <p:nvPr userDrawn="1"/>
        </p:nvSpPr>
        <p:spPr bwMode="auto">
          <a:xfrm>
            <a:off x="977900" y="6505575"/>
            <a:ext cx="304800" cy="158750"/>
          </a:xfrm>
          <a:custGeom>
            <a:avLst/>
            <a:gdLst>
              <a:gd name="T0" fmla="*/ 192 w 192"/>
              <a:gd name="T1" fmla="*/ 0 h 100"/>
              <a:gd name="T2" fmla="*/ 0 w 192"/>
              <a:gd name="T3" fmla="*/ 52 h 100"/>
              <a:gd name="T4" fmla="*/ 190 w 192"/>
              <a:gd name="T5" fmla="*/ 100 h 100"/>
              <a:gd name="T6" fmla="*/ 192 w 192"/>
              <a:gd name="T7" fmla="*/ 0 h 100"/>
            </a:gdLst>
            <a:ahLst/>
            <a:cxnLst>
              <a:cxn ang="0">
                <a:pos x="T0" y="T1"/>
              </a:cxn>
              <a:cxn ang="0">
                <a:pos x="T2" y="T3"/>
              </a:cxn>
              <a:cxn ang="0">
                <a:pos x="T4" y="T5"/>
              </a:cxn>
              <a:cxn ang="0">
                <a:pos x="T6" y="T7"/>
              </a:cxn>
            </a:cxnLst>
            <a:rect l="0" t="0" r="r" b="b"/>
            <a:pathLst>
              <a:path w="192" h="100">
                <a:moveTo>
                  <a:pt x="192" y="0"/>
                </a:moveTo>
                <a:lnTo>
                  <a:pt x="0" y="52"/>
                </a:lnTo>
                <a:lnTo>
                  <a:pt x="190" y="100"/>
                </a:lnTo>
                <a:lnTo>
                  <a:pt x="1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07" name="Freeform 1641">
            <a:extLst>
              <a:ext uri="{FF2B5EF4-FFF2-40B4-BE49-F238E27FC236}">
                <a16:creationId xmlns:a16="http://schemas.microsoft.com/office/drawing/2014/main" id="{75D2D242-D2CC-466A-9813-F4EF513C2147}"/>
              </a:ext>
            </a:extLst>
          </p:cNvPr>
          <p:cNvSpPr>
            <a:spLocks/>
          </p:cNvSpPr>
          <p:nvPr userDrawn="1"/>
        </p:nvSpPr>
        <p:spPr bwMode="auto">
          <a:xfrm>
            <a:off x="677863" y="6684963"/>
            <a:ext cx="31750" cy="17463"/>
          </a:xfrm>
          <a:custGeom>
            <a:avLst/>
            <a:gdLst>
              <a:gd name="T0" fmla="*/ 10 w 20"/>
              <a:gd name="T1" fmla="*/ 0 h 11"/>
              <a:gd name="T2" fmla="*/ 0 w 20"/>
              <a:gd name="T3" fmla="*/ 8 h 11"/>
              <a:gd name="T4" fmla="*/ 20 w 20"/>
              <a:gd name="T5" fmla="*/ 11 h 11"/>
              <a:gd name="T6" fmla="*/ 10 w 20"/>
              <a:gd name="T7" fmla="*/ 0 h 11"/>
            </a:gdLst>
            <a:ahLst/>
            <a:cxnLst>
              <a:cxn ang="0">
                <a:pos x="T0" y="T1"/>
              </a:cxn>
              <a:cxn ang="0">
                <a:pos x="T2" y="T3"/>
              </a:cxn>
              <a:cxn ang="0">
                <a:pos x="T4" y="T5"/>
              </a:cxn>
              <a:cxn ang="0">
                <a:pos x="T6" y="T7"/>
              </a:cxn>
            </a:cxnLst>
            <a:rect l="0" t="0" r="r" b="b"/>
            <a:pathLst>
              <a:path w="20" h="11">
                <a:moveTo>
                  <a:pt x="10" y="0"/>
                </a:moveTo>
                <a:lnTo>
                  <a:pt x="0" y="8"/>
                </a:lnTo>
                <a:lnTo>
                  <a:pt x="20" y="11"/>
                </a:lnTo>
                <a:lnTo>
                  <a:pt x="10" y="0"/>
                </a:lnTo>
                <a:close/>
              </a:path>
            </a:pathLst>
          </a:custGeom>
          <a:solidFill>
            <a:srgbClr val="4486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08" name="Freeform 1642">
            <a:extLst>
              <a:ext uri="{FF2B5EF4-FFF2-40B4-BE49-F238E27FC236}">
                <a16:creationId xmlns:a16="http://schemas.microsoft.com/office/drawing/2014/main" id="{BF7AB394-90C0-4E12-8531-E695AAD7CBF4}"/>
              </a:ext>
            </a:extLst>
          </p:cNvPr>
          <p:cNvSpPr>
            <a:spLocks/>
          </p:cNvSpPr>
          <p:nvPr userDrawn="1"/>
        </p:nvSpPr>
        <p:spPr bwMode="auto">
          <a:xfrm>
            <a:off x="677863" y="6684963"/>
            <a:ext cx="31750" cy="17463"/>
          </a:xfrm>
          <a:custGeom>
            <a:avLst/>
            <a:gdLst>
              <a:gd name="T0" fmla="*/ 10 w 20"/>
              <a:gd name="T1" fmla="*/ 0 h 11"/>
              <a:gd name="T2" fmla="*/ 0 w 20"/>
              <a:gd name="T3" fmla="*/ 8 h 11"/>
              <a:gd name="T4" fmla="*/ 20 w 20"/>
              <a:gd name="T5" fmla="*/ 11 h 11"/>
              <a:gd name="T6" fmla="*/ 10 w 20"/>
              <a:gd name="T7" fmla="*/ 0 h 11"/>
            </a:gdLst>
            <a:ahLst/>
            <a:cxnLst>
              <a:cxn ang="0">
                <a:pos x="T0" y="T1"/>
              </a:cxn>
              <a:cxn ang="0">
                <a:pos x="T2" y="T3"/>
              </a:cxn>
              <a:cxn ang="0">
                <a:pos x="T4" y="T5"/>
              </a:cxn>
              <a:cxn ang="0">
                <a:pos x="T6" y="T7"/>
              </a:cxn>
            </a:cxnLst>
            <a:rect l="0" t="0" r="r" b="b"/>
            <a:pathLst>
              <a:path w="20" h="11">
                <a:moveTo>
                  <a:pt x="10" y="0"/>
                </a:moveTo>
                <a:lnTo>
                  <a:pt x="0" y="8"/>
                </a:lnTo>
                <a:lnTo>
                  <a:pt x="20" y="11"/>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09" name="Freeform 1643">
            <a:extLst>
              <a:ext uri="{FF2B5EF4-FFF2-40B4-BE49-F238E27FC236}">
                <a16:creationId xmlns:a16="http://schemas.microsoft.com/office/drawing/2014/main" id="{F67C901F-2F02-48E3-85C2-B20B62806462}"/>
              </a:ext>
            </a:extLst>
          </p:cNvPr>
          <p:cNvSpPr>
            <a:spLocks/>
          </p:cNvSpPr>
          <p:nvPr userDrawn="1"/>
        </p:nvSpPr>
        <p:spPr bwMode="auto">
          <a:xfrm>
            <a:off x="693738" y="6588125"/>
            <a:ext cx="585788" cy="192088"/>
          </a:xfrm>
          <a:custGeom>
            <a:avLst/>
            <a:gdLst>
              <a:gd name="T0" fmla="*/ 179 w 369"/>
              <a:gd name="T1" fmla="*/ 0 h 121"/>
              <a:gd name="T2" fmla="*/ 106 w 369"/>
              <a:gd name="T3" fmla="*/ 20 h 121"/>
              <a:gd name="T4" fmla="*/ 22 w 369"/>
              <a:gd name="T5" fmla="*/ 43 h 121"/>
              <a:gd name="T6" fmla="*/ 0 w 369"/>
              <a:gd name="T7" fmla="*/ 61 h 121"/>
              <a:gd name="T8" fmla="*/ 10 w 369"/>
              <a:gd name="T9" fmla="*/ 72 h 121"/>
              <a:gd name="T10" fmla="*/ 367 w 369"/>
              <a:gd name="T11" fmla="*/ 121 h 121"/>
              <a:gd name="T12" fmla="*/ 369 w 369"/>
              <a:gd name="T13" fmla="*/ 58 h 121"/>
              <a:gd name="T14" fmla="*/ 369 w 369"/>
              <a:gd name="T15" fmla="*/ 48 h 121"/>
              <a:gd name="T16" fmla="*/ 179 w 369"/>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121">
                <a:moveTo>
                  <a:pt x="179" y="0"/>
                </a:moveTo>
                <a:lnTo>
                  <a:pt x="106" y="20"/>
                </a:lnTo>
                <a:lnTo>
                  <a:pt x="22" y="43"/>
                </a:lnTo>
                <a:lnTo>
                  <a:pt x="0" y="61"/>
                </a:lnTo>
                <a:lnTo>
                  <a:pt x="10" y="72"/>
                </a:lnTo>
                <a:lnTo>
                  <a:pt x="367" y="121"/>
                </a:lnTo>
                <a:lnTo>
                  <a:pt x="369" y="58"/>
                </a:lnTo>
                <a:lnTo>
                  <a:pt x="369" y="48"/>
                </a:lnTo>
                <a:lnTo>
                  <a:pt x="179" y="0"/>
                </a:lnTo>
                <a:close/>
              </a:path>
            </a:pathLst>
          </a:custGeom>
          <a:solidFill>
            <a:srgbClr val="408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10" name="Freeform 1644">
            <a:extLst>
              <a:ext uri="{FF2B5EF4-FFF2-40B4-BE49-F238E27FC236}">
                <a16:creationId xmlns:a16="http://schemas.microsoft.com/office/drawing/2014/main" id="{58D2A09C-8D21-415B-95DE-22030241AA8E}"/>
              </a:ext>
            </a:extLst>
          </p:cNvPr>
          <p:cNvSpPr>
            <a:spLocks/>
          </p:cNvSpPr>
          <p:nvPr userDrawn="1"/>
        </p:nvSpPr>
        <p:spPr bwMode="auto">
          <a:xfrm>
            <a:off x="693738" y="6588125"/>
            <a:ext cx="585788" cy="192088"/>
          </a:xfrm>
          <a:custGeom>
            <a:avLst/>
            <a:gdLst>
              <a:gd name="T0" fmla="*/ 179 w 369"/>
              <a:gd name="T1" fmla="*/ 0 h 121"/>
              <a:gd name="T2" fmla="*/ 106 w 369"/>
              <a:gd name="T3" fmla="*/ 20 h 121"/>
              <a:gd name="T4" fmla="*/ 22 w 369"/>
              <a:gd name="T5" fmla="*/ 43 h 121"/>
              <a:gd name="T6" fmla="*/ 0 w 369"/>
              <a:gd name="T7" fmla="*/ 61 h 121"/>
              <a:gd name="T8" fmla="*/ 10 w 369"/>
              <a:gd name="T9" fmla="*/ 72 h 121"/>
              <a:gd name="T10" fmla="*/ 367 w 369"/>
              <a:gd name="T11" fmla="*/ 121 h 121"/>
              <a:gd name="T12" fmla="*/ 369 w 369"/>
              <a:gd name="T13" fmla="*/ 58 h 121"/>
              <a:gd name="T14" fmla="*/ 369 w 369"/>
              <a:gd name="T15" fmla="*/ 48 h 121"/>
              <a:gd name="T16" fmla="*/ 179 w 369"/>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121">
                <a:moveTo>
                  <a:pt x="179" y="0"/>
                </a:moveTo>
                <a:lnTo>
                  <a:pt x="106" y="20"/>
                </a:lnTo>
                <a:lnTo>
                  <a:pt x="22" y="43"/>
                </a:lnTo>
                <a:lnTo>
                  <a:pt x="0" y="61"/>
                </a:lnTo>
                <a:lnTo>
                  <a:pt x="10" y="72"/>
                </a:lnTo>
                <a:lnTo>
                  <a:pt x="367" y="121"/>
                </a:lnTo>
                <a:lnTo>
                  <a:pt x="369" y="58"/>
                </a:lnTo>
                <a:lnTo>
                  <a:pt x="369" y="4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11" name="Freeform 1645">
            <a:extLst>
              <a:ext uri="{FF2B5EF4-FFF2-40B4-BE49-F238E27FC236}">
                <a16:creationId xmlns:a16="http://schemas.microsoft.com/office/drawing/2014/main" id="{8BA7FD89-6358-4B42-B895-F4FCEED1E67D}"/>
              </a:ext>
            </a:extLst>
          </p:cNvPr>
          <p:cNvSpPr>
            <a:spLocks/>
          </p:cNvSpPr>
          <p:nvPr userDrawn="1"/>
        </p:nvSpPr>
        <p:spPr bwMode="auto">
          <a:xfrm>
            <a:off x="677863" y="6697663"/>
            <a:ext cx="103188" cy="84138"/>
          </a:xfrm>
          <a:custGeom>
            <a:avLst/>
            <a:gdLst>
              <a:gd name="T0" fmla="*/ 0 w 65"/>
              <a:gd name="T1" fmla="*/ 0 h 53"/>
              <a:gd name="T2" fmla="*/ 7 w 65"/>
              <a:gd name="T3" fmla="*/ 38 h 53"/>
              <a:gd name="T4" fmla="*/ 65 w 65"/>
              <a:gd name="T5" fmla="*/ 53 h 53"/>
              <a:gd name="T6" fmla="*/ 20 w 65"/>
              <a:gd name="T7" fmla="*/ 3 h 53"/>
              <a:gd name="T8" fmla="*/ 0 w 65"/>
              <a:gd name="T9" fmla="*/ 0 h 53"/>
            </a:gdLst>
            <a:ahLst/>
            <a:cxnLst>
              <a:cxn ang="0">
                <a:pos x="T0" y="T1"/>
              </a:cxn>
              <a:cxn ang="0">
                <a:pos x="T2" y="T3"/>
              </a:cxn>
              <a:cxn ang="0">
                <a:pos x="T4" y="T5"/>
              </a:cxn>
              <a:cxn ang="0">
                <a:pos x="T6" y="T7"/>
              </a:cxn>
              <a:cxn ang="0">
                <a:pos x="T8" y="T9"/>
              </a:cxn>
            </a:cxnLst>
            <a:rect l="0" t="0" r="r" b="b"/>
            <a:pathLst>
              <a:path w="65" h="53">
                <a:moveTo>
                  <a:pt x="0" y="0"/>
                </a:moveTo>
                <a:lnTo>
                  <a:pt x="7" y="38"/>
                </a:lnTo>
                <a:lnTo>
                  <a:pt x="65" y="53"/>
                </a:lnTo>
                <a:lnTo>
                  <a:pt x="20" y="3"/>
                </a:lnTo>
                <a:lnTo>
                  <a:pt x="0" y="0"/>
                </a:lnTo>
                <a:close/>
              </a:path>
            </a:pathLst>
          </a:custGeom>
          <a:solidFill>
            <a:srgbClr val="448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12" name="Freeform 1646">
            <a:extLst>
              <a:ext uri="{FF2B5EF4-FFF2-40B4-BE49-F238E27FC236}">
                <a16:creationId xmlns:a16="http://schemas.microsoft.com/office/drawing/2014/main" id="{65BB963F-E53C-47AA-AE75-5BF528B1A3DF}"/>
              </a:ext>
            </a:extLst>
          </p:cNvPr>
          <p:cNvSpPr>
            <a:spLocks/>
          </p:cNvSpPr>
          <p:nvPr userDrawn="1"/>
        </p:nvSpPr>
        <p:spPr bwMode="auto">
          <a:xfrm>
            <a:off x="677863" y="6697663"/>
            <a:ext cx="103188" cy="84138"/>
          </a:xfrm>
          <a:custGeom>
            <a:avLst/>
            <a:gdLst>
              <a:gd name="T0" fmla="*/ 0 w 65"/>
              <a:gd name="T1" fmla="*/ 0 h 53"/>
              <a:gd name="T2" fmla="*/ 7 w 65"/>
              <a:gd name="T3" fmla="*/ 38 h 53"/>
              <a:gd name="T4" fmla="*/ 65 w 65"/>
              <a:gd name="T5" fmla="*/ 53 h 53"/>
              <a:gd name="T6" fmla="*/ 20 w 65"/>
              <a:gd name="T7" fmla="*/ 3 h 53"/>
              <a:gd name="T8" fmla="*/ 0 w 65"/>
              <a:gd name="T9" fmla="*/ 0 h 53"/>
            </a:gdLst>
            <a:ahLst/>
            <a:cxnLst>
              <a:cxn ang="0">
                <a:pos x="T0" y="T1"/>
              </a:cxn>
              <a:cxn ang="0">
                <a:pos x="T2" y="T3"/>
              </a:cxn>
              <a:cxn ang="0">
                <a:pos x="T4" y="T5"/>
              </a:cxn>
              <a:cxn ang="0">
                <a:pos x="T6" y="T7"/>
              </a:cxn>
              <a:cxn ang="0">
                <a:pos x="T8" y="T9"/>
              </a:cxn>
            </a:cxnLst>
            <a:rect l="0" t="0" r="r" b="b"/>
            <a:pathLst>
              <a:path w="65" h="53">
                <a:moveTo>
                  <a:pt x="0" y="0"/>
                </a:moveTo>
                <a:lnTo>
                  <a:pt x="7" y="38"/>
                </a:lnTo>
                <a:lnTo>
                  <a:pt x="65" y="53"/>
                </a:lnTo>
                <a:lnTo>
                  <a:pt x="2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13" name="Freeform 1647">
            <a:extLst>
              <a:ext uri="{FF2B5EF4-FFF2-40B4-BE49-F238E27FC236}">
                <a16:creationId xmlns:a16="http://schemas.microsoft.com/office/drawing/2014/main" id="{FC74BFDB-2A9F-4758-A76D-D8D0E73C66C3}"/>
              </a:ext>
            </a:extLst>
          </p:cNvPr>
          <p:cNvSpPr>
            <a:spLocks/>
          </p:cNvSpPr>
          <p:nvPr userDrawn="1"/>
        </p:nvSpPr>
        <p:spPr bwMode="auto">
          <a:xfrm>
            <a:off x="709613" y="6702425"/>
            <a:ext cx="566738" cy="174625"/>
          </a:xfrm>
          <a:custGeom>
            <a:avLst/>
            <a:gdLst>
              <a:gd name="T0" fmla="*/ 0 w 357"/>
              <a:gd name="T1" fmla="*/ 0 h 110"/>
              <a:gd name="T2" fmla="*/ 45 w 357"/>
              <a:gd name="T3" fmla="*/ 50 h 110"/>
              <a:gd name="T4" fmla="*/ 270 w 357"/>
              <a:gd name="T5" fmla="*/ 110 h 110"/>
              <a:gd name="T6" fmla="*/ 356 w 357"/>
              <a:gd name="T7" fmla="*/ 110 h 110"/>
              <a:gd name="T8" fmla="*/ 357 w 357"/>
              <a:gd name="T9" fmla="*/ 49 h 110"/>
              <a:gd name="T10" fmla="*/ 0 w 357"/>
              <a:gd name="T11" fmla="*/ 0 h 110"/>
            </a:gdLst>
            <a:ahLst/>
            <a:cxnLst>
              <a:cxn ang="0">
                <a:pos x="T0" y="T1"/>
              </a:cxn>
              <a:cxn ang="0">
                <a:pos x="T2" y="T3"/>
              </a:cxn>
              <a:cxn ang="0">
                <a:pos x="T4" y="T5"/>
              </a:cxn>
              <a:cxn ang="0">
                <a:pos x="T6" y="T7"/>
              </a:cxn>
              <a:cxn ang="0">
                <a:pos x="T8" y="T9"/>
              </a:cxn>
              <a:cxn ang="0">
                <a:pos x="T10" y="T11"/>
              </a:cxn>
            </a:cxnLst>
            <a:rect l="0" t="0" r="r" b="b"/>
            <a:pathLst>
              <a:path w="357" h="110">
                <a:moveTo>
                  <a:pt x="0" y="0"/>
                </a:moveTo>
                <a:lnTo>
                  <a:pt x="45" y="50"/>
                </a:lnTo>
                <a:lnTo>
                  <a:pt x="270" y="110"/>
                </a:lnTo>
                <a:lnTo>
                  <a:pt x="356" y="110"/>
                </a:lnTo>
                <a:lnTo>
                  <a:pt x="357" y="49"/>
                </a:lnTo>
                <a:lnTo>
                  <a:pt x="0" y="0"/>
                </a:lnTo>
                <a:close/>
              </a:path>
            </a:pathLst>
          </a:custGeom>
          <a:solidFill>
            <a:srgbClr val="408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14" name="Freeform 1648">
            <a:extLst>
              <a:ext uri="{FF2B5EF4-FFF2-40B4-BE49-F238E27FC236}">
                <a16:creationId xmlns:a16="http://schemas.microsoft.com/office/drawing/2014/main" id="{CACA544C-D599-4A7B-A565-0D2CF5F1CAD5}"/>
              </a:ext>
            </a:extLst>
          </p:cNvPr>
          <p:cNvSpPr>
            <a:spLocks/>
          </p:cNvSpPr>
          <p:nvPr userDrawn="1"/>
        </p:nvSpPr>
        <p:spPr bwMode="auto">
          <a:xfrm>
            <a:off x="709613" y="6702425"/>
            <a:ext cx="566738" cy="174625"/>
          </a:xfrm>
          <a:custGeom>
            <a:avLst/>
            <a:gdLst>
              <a:gd name="T0" fmla="*/ 0 w 357"/>
              <a:gd name="T1" fmla="*/ 0 h 110"/>
              <a:gd name="T2" fmla="*/ 45 w 357"/>
              <a:gd name="T3" fmla="*/ 50 h 110"/>
              <a:gd name="T4" fmla="*/ 270 w 357"/>
              <a:gd name="T5" fmla="*/ 110 h 110"/>
              <a:gd name="T6" fmla="*/ 356 w 357"/>
              <a:gd name="T7" fmla="*/ 110 h 110"/>
              <a:gd name="T8" fmla="*/ 357 w 357"/>
              <a:gd name="T9" fmla="*/ 49 h 110"/>
              <a:gd name="T10" fmla="*/ 0 w 357"/>
              <a:gd name="T11" fmla="*/ 0 h 110"/>
            </a:gdLst>
            <a:ahLst/>
            <a:cxnLst>
              <a:cxn ang="0">
                <a:pos x="T0" y="T1"/>
              </a:cxn>
              <a:cxn ang="0">
                <a:pos x="T2" y="T3"/>
              </a:cxn>
              <a:cxn ang="0">
                <a:pos x="T4" y="T5"/>
              </a:cxn>
              <a:cxn ang="0">
                <a:pos x="T6" y="T7"/>
              </a:cxn>
              <a:cxn ang="0">
                <a:pos x="T8" y="T9"/>
              </a:cxn>
              <a:cxn ang="0">
                <a:pos x="T10" y="T11"/>
              </a:cxn>
            </a:cxnLst>
            <a:rect l="0" t="0" r="r" b="b"/>
            <a:pathLst>
              <a:path w="357" h="110">
                <a:moveTo>
                  <a:pt x="0" y="0"/>
                </a:moveTo>
                <a:lnTo>
                  <a:pt x="45" y="50"/>
                </a:lnTo>
                <a:lnTo>
                  <a:pt x="270" y="110"/>
                </a:lnTo>
                <a:lnTo>
                  <a:pt x="356" y="110"/>
                </a:lnTo>
                <a:lnTo>
                  <a:pt x="357" y="4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15" name="Freeform 1649">
            <a:extLst>
              <a:ext uri="{FF2B5EF4-FFF2-40B4-BE49-F238E27FC236}">
                <a16:creationId xmlns:a16="http://schemas.microsoft.com/office/drawing/2014/main" id="{B7D7193B-BBD7-424D-B7D8-DCCFE1173360}"/>
              </a:ext>
            </a:extLst>
          </p:cNvPr>
          <p:cNvSpPr>
            <a:spLocks/>
          </p:cNvSpPr>
          <p:nvPr userDrawn="1"/>
        </p:nvSpPr>
        <p:spPr bwMode="auto">
          <a:xfrm>
            <a:off x="615950" y="6697663"/>
            <a:ext cx="73025" cy="60325"/>
          </a:xfrm>
          <a:custGeom>
            <a:avLst/>
            <a:gdLst>
              <a:gd name="T0" fmla="*/ 39 w 46"/>
              <a:gd name="T1" fmla="*/ 0 h 38"/>
              <a:gd name="T2" fmla="*/ 0 w 46"/>
              <a:gd name="T3" fmla="*/ 25 h 38"/>
              <a:gd name="T4" fmla="*/ 46 w 46"/>
              <a:gd name="T5" fmla="*/ 38 h 38"/>
              <a:gd name="T6" fmla="*/ 39 w 46"/>
              <a:gd name="T7" fmla="*/ 0 h 38"/>
            </a:gdLst>
            <a:ahLst/>
            <a:cxnLst>
              <a:cxn ang="0">
                <a:pos x="T0" y="T1"/>
              </a:cxn>
              <a:cxn ang="0">
                <a:pos x="T2" y="T3"/>
              </a:cxn>
              <a:cxn ang="0">
                <a:pos x="T4" y="T5"/>
              </a:cxn>
              <a:cxn ang="0">
                <a:pos x="T6" y="T7"/>
              </a:cxn>
            </a:cxnLst>
            <a:rect l="0" t="0" r="r" b="b"/>
            <a:pathLst>
              <a:path w="46" h="38">
                <a:moveTo>
                  <a:pt x="39" y="0"/>
                </a:moveTo>
                <a:lnTo>
                  <a:pt x="0" y="25"/>
                </a:lnTo>
                <a:lnTo>
                  <a:pt x="46" y="38"/>
                </a:lnTo>
                <a:lnTo>
                  <a:pt x="39" y="0"/>
                </a:lnTo>
                <a:close/>
              </a:path>
            </a:pathLst>
          </a:custGeom>
          <a:solidFill>
            <a:srgbClr val="4185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16" name="Freeform 1650">
            <a:extLst>
              <a:ext uri="{FF2B5EF4-FFF2-40B4-BE49-F238E27FC236}">
                <a16:creationId xmlns:a16="http://schemas.microsoft.com/office/drawing/2014/main" id="{4A7264E5-2A32-4645-8298-C249ECBBB2FB}"/>
              </a:ext>
            </a:extLst>
          </p:cNvPr>
          <p:cNvSpPr>
            <a:spLocks/>
          </p:cNvSpPr>
          <p:nvPr userDrawn="1"/>
        </p:nvSpPr>
        <p:spPr bwMode="auto">
          <a:xfrm>
            <a:off x="615950" y="6697663"/>
            <a:ext cx="73025" cy="60325"/>
          </a:xfrm>
          <a:custGeom>
            <a:avLst/>
            <a:gdLst>
              <a:gd name="T0" fmla="*/ 39 w 46"/>
              <a:gd name="T1" fmla="*/ 0 h 38"/>
              <a:gd name="T2" fmla="*/ 0 w 46"/>
              <a:gd name="T3" fmla="*/ 25 h 38"/>
              <a:gd name="T4" fmla="*/ 46 w 46"/>
              <a:gd name="T5" fmla="*/ 38 h 38"/>
              <a:gd name="T6" fmla="*/ 39 w 46"/>
              <a:gd name="T7" fmla="*/ 0 h 38"/>
            </a:gdLst>
            <a:ahLst/>
            <a:cxnLst>
              <a:cxn ang="0">
                <a:pos x="T0" y="T1"/>
              </a:cxn>
              <a:cxn ang="0">
                <a:pos x="T2" y="T3"/>
              </a:cxn>
              <a:cxn ang="0">
                <a:pos x="T4" y="T5"/>
              </a:cxn>
              <a:cxn ang="0">
                <a:pos x="T6" y="T7"/>
              </a:cxn>
            </a:cxnLst>
            <a:rect l="0" t="0" r="r" b="b"/>
            <a:pathLst>
              <a:path w="46" h="38">
                <a:moveTo>
                  <a:pt x="39" y="0"/>
                </a:moveTo>
                <a:lnTo>
                  <a:pt x="0" y="25"/>
                </a:lnTo>
                <a:lnTo>
                  <a:pt x="46" y="3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17" name="Freeform 1651">
            <a:extLst>
              <a:ext uri="{FF2B5EF4-FFF2-40B4-BE49-F238E27FC236}">
                <a16:creationId xmlns:a16="http://schemas.microsoft.com/office/drawing/2014/main" id="{71D29E9E-3674-48DA-B94F-7F04EC392F4E}"/>
              </a:ext>
            </a:extLst>
          </p:cNvPr>
          <p:cNvSpPr>
            <a:spLocks/>
          </p:cNvSpPr>
          <p:nvPr userDrawn="1"/>
        </p:nvSpPr>
        <p:spPr bwMode="auto">
          <a:xfrm>
            <a:off x="519113" y="6684963"/>
            <a:ext cx="158750" cy="52388"/>
          </a:xfrm>
          <a:custGeom>
            <a:avLst/>
            <a:gdLst>
              <a:gd name="T0" fmla="*/ 65 w 100"/>
              <a:gd name="T1" fmla="*/ 0 h 33"/>
              <a:gd name="T2" fmla="*/ 0 w 100"/>
              <a:gd name="T3" fmla="*/ 17 h 33"/>
              <a:gd name="T4" fmla="*/ 61 w 100"/>
              <a:gd name="T5" fmla="*/ 33 h 33"/>
              <a:gd name="T6" fmla="*/ 100 w 100"/>
              <a:gd name="T7" fmla="*/ 8 h 33"/>
              <a:gd name="T8" fmla="*/ 65 w 100"/>
              <a:gd name="T9" fmla="*/ 0 h 33"/>
            </a:gdLst>
            <a:ahLst/>
            <a:cxnLst>
              <a:cxn ang="0">
                <a:pos x="T0" y="T1"/>
              </a:cxn>
              <a:cxn ang="0">
                <a:pos x="T2" y="T3"/>
              </a:cxn>
              <a:cxn ang="0">
                <a:pos x="T4" y="T5"/>
              </a:cxn>
              <a:cxn ang="0">
                <a:pos x="T6" y="T7"/>
              </a:cxn>
              <a:cxn ang="0">
                <a:pos x="T8" y="T9"/>
              </a:cxn>
            </a:cxnLst>
            <a:rect l="0" t="0" r="r" b="b"/>
            <a:pathLst>
              <a:path w="100" h="33">
                <a:moveTo>
                  <a:pt x="65" y="0"/>
                </a:moveTo>
                <a:lnTo>
                  <a:pt x="0" y="17"/>
                </a:lnTo>
                <a:lnTo>
                  <a:pt x="61" y="33"/>
                </a:lnTo>
                <a:lnTo>
                  <a:pt x="100" y="8"/>
                </a:lnTo>
                <a:lnTo>
                  <a:pt x="65" y="0"/>
                </a:lnTo>
                <a:close/>
              </a:path>
            </a:pathLst>
          </a:custGeom>
          <a:solidFill>
            <a:srgbClr val="488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18" name="Freeform 1652">
            <a:extLst>
              <a:ext uri="{FF2B5EF4-FFF2-40B4-BE49-F238E27FC236}">
                <a16:creationId xmlns:a16="http://schemas.microsoft.com/office/drawing/2014/main" id="{68B72892-84D9-4265-9BE9-026EE14EA474}"/>
              </a:ext>
            </a:extLst>
          </p:cNvPr>
          <p:cNvSpPr>
            <a:spLocks/>
          </p:cNvSpPr>
          <p:nvPr userDrawn="1"/>
        </p:nvSpPr>
        <p:spPr bwMode="auto">
          <a:xfrm>
            <a:off x="519113" y="6684963"/>
            <a:ext cx="158750" cy="52388"/>
          </a:xfrm>
          <a:custGeom>
            <a:avLst/>
            <a:gdLst>
              <a:gd name="T0" fmla="*/ 65 w 100"/>
              <a:gd name="T1" fmla="*/ 0 h 33"/>
              <a:gd name="T2" fmla="*/ 0 w 100"/>
              <a:gd name="T3" fmla="*/ 17 h 33"/>
              <a:gd name="T4" fmla="*/ 61 w 100"/>
              <a:gd name="T5" fmla="*/ 33 h 33"/>
              <a:gd name="T6" fmla="*/ 100 w 100"/>
              <a:gd name="T7" fmla="*/ 8 h 33"/>
              <a:gd name="T8" fmla="*/ 65 w 100"/>
              <a:gd name="T9" fmla="*/ 0 h 33"/>
            </a:gdLst>
            <a:ahLst/>
            <a:cxnLst>
              <a:cxn ang="0">
                <a:pos x="T0" y="T1"/>
              </a:cxn>
              <a:cxn ang="0">
                <a:pos x="T2" y="T3"/>
              </a:cxn>
              <a:cxn ang="0">
                <a:pos x="T4" y="T5"/>
              </a:cxn>
              <a:cxn ang="0">
                <a:pos x="T6" y="T7"/>
              </a:cxn>
              <a:cxn ang="0">
                <a:pos x="T8" y="T9"/>
              </a:cxn>
            </a:cxnLst>
            <a:rect l="0" t="0" r="r" b="b"/>
            <a:pathLst>
              <a:path w="100" h="33">
                <a:moveTo>
                  <a:pt x="65" y="0"/>
                </a:moveTo>
                <a:lnTo>
                  <a:pt x="0" y="17"/>
                </a:lnTo>
                <a:lnTo>
                  <a:pt x="61" y="33"/>
                </a:lnTo>
                <a:lnTo>
                  <a:pt x="100" y="8"/>
                </a:lnTo>
                <a:lnTo>
                  <a:pt x="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19" name="Freeform 1653">
            <a:extLst>
              <a:ext uri="{FF2B5EF4-FFF2-40B4-BE49-F238E27FC236}">
                <a16:creationId xmlns:a16="http://schemas.microsoft.com/office/drawing/2014/main" id="{A6265904-5B19-433A-B321-E09AE1AE5419}"/>
              </a:ext>
            </a:extLst>
          </p:cNvPr>
          <p:cNvSpPr>
            <a:spLocks/>
          </p:cNvSpPr>
          <p:nvPr userDrawn="1"/>
        </p:nvSpPr>
        <p:spPr bwMode="auto">
          <a:xfrm>
            <a:off x="403225" y="6837363"/>
            <a:ext cx="60325" cy="39688"/>
          </a:xfrm>
          <a:custGeom>
            <a:avLst/>
            <a:gdLst>
              <a:gd name="T0" fmla="*/ 38 w 38"/>
              <a:gd name="T1" fmla="*/ 0 h 25"/>
              <a:gd name="T2" fmla="*/ 0 w 38"/>
              <a:gd name="T3" fmla="*/ 25 h 25"/>
              <a:gd name="T4" fmla="*/ 27 w 38"/>
              <a:gd name="T5" fmla="*/ 25 h 25"/>
              <a:gd name="T6" fmla="*/ 38 w 38"/>
              <a:gd name="T7" fmla="*/ 0 h 25"/>
            </a:gdLst>
            <a:ahLst/>
            <a:cxnLst>
              <a:cxn ang="0">
                <a:pos x="T0" y="T1"/>
              </a:cxn>
              <a:cxn ang="0">
                <a:pos x="T2" y="T3"/>
              </a:cxn>
              <a:cxn ang="0">
                <a:pos x="T4" y="T5"/>
              </a:cxn>
              <a:cxn ang="0">
                <a:pos x="T6" y="T7"/>
              </a:cxn>
            </a:cxnLst>
            <a:rect l="0" t="0" r="r" b="b"/>
            <a:pathLst>
              <a:path w="38" h="25">
                <a:moveTo>
                  <a:pt x="38" y="0"/>
                </a:moveTo>
                <a:lnTo>
                  <a:pt x="0" y="25"/>
                </a:lnTo>
                <a:lnTo>
                  <a:pt x="27" y="25"/>
                </a:lnTo>
                <a:lnTo>
                  <a:pt x="38" y="0"/>
                </a:lnTo>
                <a:close/>
              </a:path>
            </a:pathLst>
          </a:custGeom>
          <a:solidFill>
            <a:srgbClr val="63A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20" name="Freeform 1654">
            <a:extLst>
              <a:ext uri="{FF2B5EF4-FFF2-40B4-BE49-F238E27FC236}">
                <a16:creationId xmlns:a16="http://schemas.microsoft.com/office/drawing/2014/main" id="{47ADE29B-7A66-4172-A991-09F3CDD62F29}"/>
              </a:ext>
            </a:extLst>
          </p:cNvPr>
          <p:cNvSpPr>
            <a:spLocks/>
          </p:cNvSpPr>
          <p:nvPr userDrawn="1"/>
        </p:nvSpPr>
        <p:spPr bwMode="auto">
          <a:xfrm>
            <a:off x="403225" y="6837363"/>
            <a:ext cx="60325" cy="39688"/>
          </a:xfrm>
          <a:custGeom>
            <a:avLst/>
            <a:gdLst>
              <a:gd name="T0" fmla="*/ 38 w 38"/>
              <a:gd name="T1" fmla="*/ 0 h 25"/>
              <a:gd name="T2" fmla="*/ 0 w 38"/>
              <a:gd name="T3" fmla="*/ 25 h 25"/>
              <a:gd name="T4" fmla="*/ 27 w 38"/>
              <a:gd name="T5" fmla="*/ 25 h 25"/>
              <a:gd name="T6" fmla="*/ 38 w 38"/>
              <a:gd name="T7" fmla="*/ 0 h 25"/>
            </a:gdLst>
            <a:ahLst/>
            <a:cxnLst>
              <a:cxn ang="0">
                <a:pos x="T0" y="T1"/>
              </a:cxn>
              <a:cxn ang="0">
                <a:pos x="T2" y="T3"/>
              </a:cxn>
              <a:cxn ang="0">
                <a:pos x="T4" y="T5"/>
              </a:cxn>
              <a:cxn ang="0">
                <a:pos x="T6" y="T7"/>
              </a:cxn>
            </a:cxnLst>
            <a:rect l="0" t="0" r="r" b="b"/>
            <a:pathLst>
              <a:path w="38" h="25">
                <a:moveTo>
                  <a:pt x="38" y="0"/>
                </a:moveTo>
                <a:lnTo>
                  <a:pt x="0" y="25"/>
                </a:lnTo>
                <a:lnTo>
                  <a:pt x="27" y="25"/>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21" name="Freeform 1655">
            <a:extLst>
              <a:ext uri="{FF2B5EF4-FFF2-40B4-BE49-F238E27FC236}">
                <a16:creationId xmlns:a16="http://schemas.microsoft.com/office/drawing/2014/main" id="{EF0A9B5D-7291-4AF8-A376-17D7A2425598}"/>
              </a:ext>
            </a:extLst>
          </p:cNvPr>
          <p:cNvSpPr>
            <a:spLocks/>
          </p:cNvSpPr>
          <p:nvPr userDrawn="1"/>
        </p:nvSpPr>
        <p:spPr bwMode="auto">
          <a:xfrm>
            <a:off x="1588" y="6543675"/>
            <a:ext cx="192088" cy="150813"/>
          </a:xfrm>
          <a:custGeom>
            <a:avLst/>
            <a:gdLst>
              <a:gd name="T0" fmla="*/ 0 w 121"/>
              <a:gd name="T1" fmla="*/ 0 h 95"/>
              <a:gd name="T2" fmla="*/ 0 w 121"/>
              <a:gd name="T3" fmla="*/ 95 h 95"/>
              <a:gd name="T4" fmla="*/ 121 w 121"/>
              <a:gd name="T5" fmla="*/ 39 h 95"/>
              <a:gd name="T6" fmla="*/ 0 w 121"/>
              <a:gd name="T7" fmla="*/ 0 h 95"/>
            </a:gdLst>
            <a:ahLst/>
            <a:cxnLst>
              <a:cxn ang="0">
                <a:pos x="T0" y="T1"/>
              </a:cxn>
              <a:cxn ang="0">
                <a:pos x="T2" y="T3"/>
              </a:cxn>
              <a:cxn ang="0">
                <a:pos x="T4" y="T5"/>
              </a:cxn>
              <a:cxn ang="0">
                <a:pos x="T6" y="T7"/>
              </a:cxn>
            </a:cxnLst>
            <a:rect l="0" t="0" r="r" b="b"/>
            <a:pathLst>
              <a:path w="121" h="95">
                <a:moveTo>
                  <a:pt x="0" y="0"/>
                </a:moveTo>
                <a:lnTo>
                  <a:pt x="0" y="95"/>
                </a:lnTo>
                <a:lnTo>
                  <a:pt x="121" y="39"/>
                </a:lnTo>
                <a:lnTo>
                  <a:pt x="0" y="0"/>
                </a:lnTo>
                <a:close/>
              </a:path>
            </a:pathLst>
          </a:custGeom>
          <a:solidFill>
            <a:srgbClr val="7FB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22" name="Freeform 1656">
            <a:extLst>
              <a:ext uri="{FF2B5EF4-FFF2-40B4-BE49-F238E27FC236}">
                <a16:creationId xmlns:a16="http://schemas.microsoft.com/office/drawing/2014/main" id="{BC78CE8C-6C22-4BF5-84D8-9AAD7EC53262}"/>
              </a:ext>
            </a:extLst>
          </p:cNvPr>
          <p:cNvSpPr>
            <a:spLocks/>
          </p:cNvSpPr>
          <p:nvPr userDrawn="1"/>
        </p:nvSpPr>
        <p:spPr bwMode="auto">
          <a:xfrm>
            <a:off x="1588" y="6543675"/>
            <a:ext cx="192088" cy="150813"/>
          </a:xfrm>
          <a:custGeom>
            <a:avLst/>
            <a:gdLst>
              <a:gd name="T0" fmla="*/ 0 w 121"/>
              <a:gd name="T1" fmla="*/ 0 h 95"/>
              <a:gd name="T2" fmla="*/ 0 w 121"/>
              <a:gd name="T3" fmla="*/ 95 h 95"/>
              <a:gd name="T4" fmla="*/ 121 w 121"/>
              <a:gd name="T5" fmla="*/ 39 h 95"/>
              <a:gd name="T6" fmla="*/ 0 w 121"/>
              <a:gd name="T7" fmla="*/ 0 h 95"/>
            </a:gdLst>
            <a:ahLst/>
            <a:cxnLst>
              <a:cxn ang="0">
                <a:pos x="T0" y="T1"/>
              </a:cxn>
              <a:cxn ang="0">
                <a:pos x="T2" y="T3"/>
              </a:cxn>
              <a:cxn ang="0">
                <a:pos x="T4" y="T5"/>
              </a:cxn>
              <a:cxn ang="0">
                <a:pos x="T6" y="T7"/>
              </a:cxn>
            </a:cxnLst>
            <a:rect l="0" t="0" r="r" b="b"/>
            <a:pathLst>
              <a:path w="121" h="95">
                <a:moveTo>
                  <a:pt x="0" y="0"/>
                </a:moveTo>
                <a:lnTo>
                  <a:pt x="0" y="95"/>
                </a:lnTo>
                <a:lnTo>
                  <a:pt x="121" y="3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23" name="Freeform 1657">
            <a:extLst>
              <a:ext uri="{FF2B5EF4-FFF2-40B4-BE49-F238E27FC236}">
                <a16:creationId xmlns:a16="http://schemas.microsoft.com/office/drawing/2014/main" id="{CAFDF192-377A-4146-B166-24898B1A7556}"/>
              </a:ext>
            </a:extLst>
          </p:cNvPr>
          <p:cNvSpPr>
            <a:spLocks/>
          </p:cNvSpPr>
          <p:nvPr userDrawn="1"/>
        </p:nvSpPr>
        <p:spPr bwMode="auto">
          <a:xfrm>
            <a:off x="1588" y="6605588"/>
            <a:ext cx="477838" cy="271463"/>
          </a:xfrm>
          <a:custGeom>
            <a:avLst/>
            <a:gdLst>
              <a:gd name="T0" fmla="*/ 121 w 301"/>
              <a:gd name="T1" fmla="*/ 0 h 171"/>
              <a:gd name="T2" fmla="*/ 0 w 301"/>
              <a:gd name="T3" fmla="*/ 56 h 171"/>
              <a:gd name="T4" fmla="*/ 0 w 301"/>
              <a:gd name="T5" fmla="*/ 171 h 171"/>
              <a:gd name="T6" fmla="*/ 253 w 301"/>
              <a:gd name="T7" fmla="*/ 171 h 171"/>
              <a:gd name="T8" fmla="*/ 291 w 301"/>
              <a:gd name="T9" fmla="*/ 146 h 171"/>
              <a:gd name="T10" fmla="*/ 294 w 301"/>
              <a:gd name="T11" fmla="*/ 141 h 171"/>
              <a:gd name="T12" fmla="*/ 301 w 301"/>
              <a:gd name="T13" fmla="*/ 59 h 171"/>
              <a:gd name="T14" fmla="*/ 121 w 301"/>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171">
                <a:moveTo>
                  <a:pt x="121" y="0"/>
                </a:moveTo>
                <a:lnTo>
                  <a:pt x="0" y="56"/>
                </a:lnTo>
                <a:lnTo>
                  <a:pt x="0" y="171"/>
                </a:lnTo>
                <a:lnTo>
                  <a:pt x="253" y="171"/>
                </a:lnTo>
                <a:lnTo>
                  <a:pt x="291" y="146"/>
                </a:lnTo>
                <a:lnTo>
                  <a:pt x="294" y="141"/>
                </a:lnTo>
                <a:lnTo>
                  <a:pt x="301" y="59"/>
                </a:lnTo>
                <a:lnTo>
                  <a:pt x="121" y="0"/>
                </a:lnTo>
                <a:close/>
              </a:path>
            </a:pathLst>
          </a:custGeom>
          <a:solidFill>
            <a:srgbClr val="78AD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24" name="Freeform 1658">
            <a:extLst>
              <a:ext uri="{FF2B5EF4-FFF2-40B4-BE49-F238E27FC236}">
                <a16:creationId xmlns:a16="http://schemas.microsoft.com/office/drawing/2014/main" id="{69B36CD3-0E17-4FF2-BE46-9F69EC79C6D7}"/>
              </a:ext>
            </a:extLst>
          </p:cNvPr>
          <p:cNvSpPr>
            <a:spLocks/>
          </p:cNvSpPr>
          <p:nvPr userDrawn="1"/>
        </p:nvSpPr>
        <p:spPr bwMode="auto">
          <a:xfrm>
            <a:off x="1588" y="6605588"/>
            <a:ext cx="477838" cy="271463"/>
          </a:xfrm>
          <a:custGeom>
            <a:avLst/>
            <a:gdLst>
              <a:gd name="T0" fmla="*/ 121 w 301"/>
              <a:gd name="T1" fmla="*/ 0 h 171"/>
              <a:gd name="T2" fmla="*/ 0 w 301"/>
              <a:gd name="T3" fmla="*/ 56 h 171"/>
              <a:gd name="T4" fmla="*/ 0 w 301"/>
              <a:gd name="T5" fmla="*/ 171 h 171"/>
              <a:gd name="T6" fmla="*/ 253 w 301"/>
              <a:gd name="T7" fmla="*/ 171 h 171"/>
              <a:gd name="T8" fmla="*/ 291 w 301"/>
              <a:gd name="T9" fmla="*/ 146 h 171"/>
              <a:gd name="T10" fmla="*/ 294 w 301"/>
              <a:gd name="T11" fmla="*/ 141 h 171"/>
              <a:gd name="T12" fmla="*/ 301 w 301"/>
              <a:gd name="T13" fmla="*/ 59 h 171"/>
              <a:gd name="T14" fmla="*/ 121 w 301"/>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171">
                <a:moveTo>
                  <a:pt x="121" y="0"/>
                </a:moveTo>
                <a:lnTo>
                  <a:pt x="0" y="56"/>
                </a:lnTo>
                <a:lnTo>
                  <a:pt x="0" y="171"/>
                </a:lnTo>
                <a:lnTo>
                  <a:pt x="253" y="171"/>
                </a:lnTo>
                <a:lnTo>
                  <a:pt x="291" y="146"/>
                </a:lnTo>
                <a:lnTo>
                  <a:pt x="294" y="141"/>
                </a:lnTo>
                <a:lnTo>
                  <a:pt x="301" y="59"/>
                </a:lnTo>
                <a:lnTo>
                  <a:pt x="1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25" name="Freeform 1659">
            <a:extLst>
              <a:ext uri="{FF2B5EF4-FFF2-40B4-BE49-F238E27FC236}">
                <a16:creationId xmlns:a16="http://schemas.microsoft.com/office/drawing/2014/main" id="{C58BC485-83AF-4648-921B-1D1CA69AC8C5}"/>
              </a:ext>
            </a:extLst>
          </p:cNvPr>
          <p:cNvSpPr>
            <a:spLocks/>
          </p:cNvSpPr>
          <p:nvPr userDrawn="1"/>
        </p:nvSpPr>
        <p:spPr bwMode="auto">
          <a:xfrm>
            <a:off x="468313" y="6699250"/>
            <a:ext cx="50800" cy="130175"/>
          </a:xfrm>
          <a:custGeom>
            <a:avLst/>
            <a:gdLst>
              <a:gd name="T0" fmla="*/ 7 w 32"/>
              <a:gd name="T1" fmla="*/ 0 h 82"/>
              <a:gd name="T2" fmla="*/ 0 w 32"/>
              <a:gd name="T3" fmla="*/ 82 h 82"/>
              <a:gd name="T4" fmla="*/ 32 w 32"/>
              <a:gd name="T5" fmla="*/ 8 h 82"/>
              <a:gd name="T6" fmla="*/ 7 w 32"/>
              <a:gd name="T7" fmla="*/ 0 h 82"/>
            </a:gdLst>
            <a:ahLst/>
            <a:cxnLst>
              <a:cxn ang="0">
                <a:pos x="T0" y="T1"/>
              </a:cxn>
              <a:cxn ang="0">
                <a:pos x="T2" y="T3"/>
              </a:cxn>
              <a:cxn ang="0">
                <a:pos x="T4" y="T5"/>
              </a:cxn>
              <a:cxn ang="0">
                <a:pos x="T6" y="T7"/>
              </a:cxn>
            </a:cxnLst>
            <a:rect l="0" t="0" r="r" b="b"/>
            <a:pathLst>
              <a:path w="32" h="82">
                <a:moveTo>
                  <a:pt x="7" y="0"/>
                </a:moveTo>
                <a:lnTo>
                  <a:pt x="0" y="82"/>
                </a:lnTo>
                <a:lnTo>
                  <a:pt x="32" y="8"/>
                </a:lnTo>
                <a:lnTo>
                  <a:pt x="7" y="0"/>
                </a:lnTo>
                <a:close/>
              </a:path>
            </a:pathLst>
          </a:custGeom>
          <a:solidFill>
            <a:srgbClr val="488C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26" name="Freeform 1660">
            <a:extLst>
              <a:ext uri="{FF2B5EF4-FFF2-40B4-BE49-F238E27FC236}">
                <a16:creationId xmlns:a16="http://schemas.microsoft.com/office/drawing/2014/main" id="{BFCC7A9E-F909-465B-A996-B3EA70C61C49}"/>
              </a:ext>
            </a:extLst>
          </p:cNvPr>
          <p:cNvSpPr>
            <a:spLocks/>
          </p:cNvSpPr>
          <p:nvPr userDrawn="1"/>
        </p:nvSpPr>
        <p:spPr bwMode="auto">
          <a:xfrm>
            <a:off x="468313" y="6699250"/>
            <a:ext cx="50800" cy="130175"/>
          </a:xfrm>
          <a:custGeom>
            <a:avLst/>
            <a:gdLst>
              <a:gd name="T0" fmla="*/ 7 w 32"/>
              <a:gd name="T1" fmla="*/ 0 h 82"/>
              <a:gd name="T2" fmla="*/ 0 w 32"/>
              <a:gd name="T3" fmla="*/ 82 h 82"/>
              <a:gd name="T4" fmla="*/ 32 w 32"/>
              <a:gd name="T5" fmla="*/ 8 h 82"/>
              <a:gd name="T6" fmla="*/ 7 w 32"/>
              <a:gd name="T7" fmla="*/ 0 h 82"/>
            </a:gdLst>
            <a:ahLst/>
            <a:cxnLst>
              <a:cxn ang="0">
                <a:pos x="T0" y="T1"/>
              </a:cxn>
              <a:cxn ang="0">
                <a:pos x="T2" y="T3"/>
              </a:cxn>
              <a:cxn ang="0">
                <a:pos x="T4" y="T5"/>
              </a:cxn>
              <a:cxn ang="0">
                <a:pos x="T6" y="T7"/>
              </a:cxn>
            </a:cxnLst>
            <a:rect l="0" t="0" r="r" b="b"/>
            <a:pathLst>
              <a:path w="32" h="82">
                <a:moveTo>
                  <a:pt x="7" y="0"/>
                </a:moveTo>
                <a:lnTo>
                  <a:pt x="0" y="82"/>
                </a:lnTo>
                <a:lnTo>
                  <a:pt x="32" y="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01" name="副标题 2"/>
          <p:cNvSpPr>
            <a:spLocks noGrp="1"/>
          </p:cNvSpPr>
          <p:nvPr userDrawn="1">
            <p:ph type="subTitle" idx="1"/>
          </p:nvPr>
        </p:nvSpPr>
        <p:spPr>
          <a:xfrm>
            <a:off x="2051050" y="1843088"/>
            <a:ext cx="7855511" cy="558799"/>
          </a:xfrm>
        </p:spPr>
        <p:txBody>
          <a:bodyPr anchor="ctr">
            <a:normAutofit/>
          </a:bodyPr>
          <a:lstStyle>
            <a:lvl1pPr marL="0" indent="0" algn="ctr">
              <a:buNone/>
              <a:defRPr sz="20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9802" name="标题 1"/>
          <p:cNvSpPr>
            <a:spLocks noGrp="1"/>
          </p:cNvSpPr>
          <p:nvPr userDrawn="1">
            <p:ph type="ctrTitle"/>
          </p:nvPr>
        </p:nvSpPr>
        <p:spPr>
          <a:xfrm>
            <a:off x="2051050" y="1144497"/>
            <a:ext cx="7855511" cy="698591"/>
          </a:xfrm>
        </p:spPr>
        <p:txBody>
          <a:bodyPr anchor="ctr">
            <a:normAutofit/>
          </a:bodyPr>
          <a:lstStyle>
            <a:lvl1pPr algn="ctr">
              <a:defRPr sz="4000">
                <a:solidFill>
                  <a:schemeClr val="tx1"/>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2051050" y="3606396"/>
            <a:ext cx="7855511" cy="296271"/>
          </a:xfrm>
        </p:spPr>
        <p:txBody>
          <a:bodyPr vert="horz" anchor="ctr">
            <a:noAutofit/>
          </a:bodyPr>
          <a:lstStyle>
            <a:lvl1pPr marL="0" indent="0" algn="ctr">
              <a:buNone/>
              <a:defRPr sz="15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2051050" y="3902667"/>
            <a:ext cx="7855511" cy="296271"/>
          </a:xfrm>
        </p:spPr>
        <p:txBody>
          <a:bodyPr vert="horz" anchor="ctr">
            <a:noAutofit/>
          </a:bodyPr>
          <a:lstStyle>
            <a:lvl1pPr marL="0" indent="0" algn="ctr">
              <a:buNone/>
              <a:defRPr sz="15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Date</a:t>
            </a:r>
            <a:endParaRPr lang="zh-CN" altLang="en-US" dirty="0"/>
          </a:p>
        </p:txBody>
      </p: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spTree>
      <p:nvGrpSpPr>
        <p:cNvPr id="1" name=""/>
        <p:cNvGrpSpPr/>
        <p:nvPr/>
      </p:nvGrpSpPr>
      <p:grpSpPr>
        <a:xfrm>
          <a:off x="0" y="0"/>
          <a:ext cx="0" cy="0"/>
          <a:chOff x="0" y="0"/>
          <a:chExt cx="0" cy="0"/>
        </a:xfrm>
      </p:grpSpPr>
      <p:sp>
        <p:nvSpPr>
          <p:cNvPr id="20" name="标题 1"/>
          <p:cNvSpPr>
            <a:spLocks noGrp="1"/>
          </p:cNvSpPr>
          <p:nvPr userDrawn="1">
            <p:ph type="title"/>
          </p:nvPr>
        </p:nvSpPr>
        <p:spPr>
          <a:xfrm>
            <a:off x="3479800" y="1806348"/>
            <a:ext cx="5419185" cy="895350"/>
          </a:xfrm>
        </p:spPr>
        <p:txBody>
          <a:bodyPr anchor="b">
            <a:normAutofit/>
          </a:bodyPr>
          <a:lstStyle>
            <a:lvl1pPr algn="l">
              <a:defRPr sz="2400" b="1">
                <a:solidFill>
                  <a:schemeClr val="tx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3480916" y="2701698"/>
            <a:ext cx="5419185" cy="1015623"/>
          </a:xfrm>
        </p:spPr>
        <p:txBody>
          <a:bodyPr anchor="t">
            <a:normAutofit/>
          </a:bodyPr>
          <a:lstStyle>
            <a:lvl1pPr marL="0" indent="0" algn="l">
              <a:buNone/>
              <a:defRPr sz="11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
        <p:nvSpPr>
          <p:cNvPr id="154" name="Freeform 5">
            <a:extLst>
              <a:ext uri="{FF2B5EF4-FFF2-40B4-BE49-F238E27FC236}">
                <a16:creationId xmlns:a16="http://schemas.microsoft.com/office/drawing/2014/main" id="{73F5C8F4-8FC7-4992-ABBF-E70EB0993DE7}"/>
              </a:ext>
            </a:extLst>
          </p:cNvPr>
          <p:cNvSpPr>
            <a:spLocks/>
          </p:cNvSpPr>
          <p:nvPr userDrawn="1"/>
        </p:nvSpPr>
        <p:spPr bwMode="auto">
          <a:xfrm>
            <a:off x="8753475" y="2971574"/>
            <a:ext cx="350838" cy="423863"/>
          </a:xfrm>
          <a:custGeom>
            <a:avLst/>
            <a:gdLst>
              <a:gd name="T0" fmla="*/ 31 w 221"/>
              <a:gd name="T1" fmla="*/ 0 h 267"/>
              <a:gd name="T2" fmla="*/ 0 w 221"/>
              <a:gd name="T3" fmla="*/ 198 h 267"/>
              <a:gd name="T4" fmla="*/ 221 w 221"/>
              <a:gd name="T5" fmla="*/ 267 h 267"/>
              <a:gd name="T6" fmla="*/ 31 w 221"/>
              <a:gd name="T7" fmla="*/ 0 h 267"/>
            </a:gdLst>
            <a:ahLst/>
            <a:cxnLst>
              <a:cxn ang="0">
                <a:pos x="T0" y="T1"/>
              </a:cxn>
              <a:cxn ang="0">
                <a:pos x="T2" y="T3"/>
              </a:cxn>
              <a:cxn ang="0">
                <a:pos x="T4" y="T5"/>
              </a:cxn>
              <a:cxn ang="0">
                <a:pos x="T6" y="T7"/>
              </a:cxn>
            </a:cxnLst>
            <a:rect l="0" t="0" r="r" b="b"/>
            <a:pathLst>
              <a:path w="221" h="267">
                <a:moveTo>
                  <a:pt x="31" y="0"/>
                </a:moveTo>
                <a:lnTo>
                  <a:pt x="0" y="198"/>
                </a:lnTo>
                <a:lnTo>
                  <a:pt x="221" y="267"/>
                </a:lnTo>
                <a:lnTo>
                  <a:pt x="31" y="0"/>
                </a:lnTo>
                <a:close/>
              </a:path>
            </a:pathLst>
          </a:custGeom>
          <a:solidFill>
            <a:srgbClr val="E1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6">
            <a:extLst>
              <a:ext uri="{FF2B5EF4-FFF2-40B4-BE49-F238E27FC236}">
                <a16:creationId xmlns:a16="http://schemas.microsoft.com/office/drawing/2014/main" id="{6398A687-049B-43ED-9622-932436D29DF5}"/>
              </a:ext>
            </a:extLst>
          </p:cNvPr>
          <p:cNvSpPr>
            <a:spLocks/>
          </p:cNvSpPr>
          <p:nvPr userDrawn="1"/>
        </p:nvSpPr>
        <p:spPr bwMode="auto">
          <a:xfrm>
            <a:off x="8753475" y="2971574"/>
            <a:ext cx="350838" cy="423863"/>
          </a:xfrm>
          <a:custGeom>
            <a:avLst/>
            <a:gdLst>
              <a:gd name="T0" fmla="*/ 31 w 221"/>
              <a:gd name="T1" fmla="*/ 0 h 267"/>
              <a:gd name="T2" fmla="*/ 0 w 221"/>
              <a:gd name="T3" fmla="*/ 198 h 267"/>
              <a:gd name="T4" fmla="*/ 221 w 221"/>
              <a:gd name="T5" fmla="*/ 267 h 267"/>
              <a:gd name="T6" fmla="*/ 31 w 221"/>
              <a:gd name="T7" fmla="*/ 0 h 267"/>
            </a:gdLst>
            <a:ahLst/>
            <a:cxnLst>
              <a:cxn ang="0">
                <a:pos x="T0" y="T1"/>
              </a:cxn>
              <a:cxn ang="0">
                <a:pos x="T2" y="T3"/>
              </a:cxn>
              <a:cxn ang="0">
                <a:pos x="T4" y="T5"/>
              </a:cxn>
              <a:cxn ang="0">
                <a:pos x="T6" y="T7"/>
              </a:cxn>
            </a:cxnLst>
            <a:rect l="0" t="0" r="r" b="b"/>
            <a:pathLst>
              <a:path w="221" h="267">
                <a:moveTo>
                  <a:pt x="31" y="0"/>
                </a:moveTo>
                <a:lnTo>
                  <a:pt x="0" y="198"/>
                </a:lnTo>
                <a:lnTo>
                  <a:pt x="221" y="267"/>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7">
            <a:extLst>
              <a:ext uri="{FF2B5EF4-FFF2-40B4-BE49-F238E27FC236}">
                <a16:creationId xmlns:a16="http://schemas.microsoft.com/office/drawing/2014/main" id="{EA4A0F61-7832-4EA4-A543-892BE66D0B28}"/>
              </a:ext>
            </a:extLst>
          </p:cNvPr>
          <p:cNvSpPr>
            <a:spLocks/>
          </p:cNvSpPr>
          <p:nvPr userDrawn="1"/>
        </p:nvSpPr>
        <p:spPr bwMode="auto">
          <a:xfrm>
            <a:off x="1444625" y="2638199"/>
            <a:ext cx="619125" cy="544513"/>
          </a:xfrm>
          <a:custGeom>
            <a:avLst/>
            <a:gdLst>
              <a:gd name="T0" fmla="*/ 390 w 390"/>
              <a:gd name="T1" fmla="*/ 0 h 343"/>
              <a:gd name="T2" fmla="*/ 0 w 390"/>
              <a:gd name="T3" fmla="*/ 175 h 343"/>
              <a:gd name="T4" fmla="*/ 194 w 390"/>
              <a:gd name="T5" fmla="*/ 343 h 343"/>
              <a:gd name="T6" fmla="*/ 390 w 390"/>
              <a:gd name="T7" fmla="*/ 0 h 343"/>
            </a:gdLst>
            <a:ahLst/>
            <a:cxnLst>
              <a:cxn ang="0">
                <a:pos x="T0" y="T1"/>
              </a:cxn>
              <a:cxn ang="0">
                <a:pos x="T2" y="T3"/>
              </a:cxn>
              <a:cxn ang="0">
                <a:pos x="T4" y="T5"/>
              </a:cxn>
              <a:cxn ang="0">
                <a:pos x="T6" y="T7"/>
              </a:cxn>
            </a:cxnLst>
            <a:rect l="0" t="0" r="r" b="b"/>
            <a:pathLst>
              <a:path w="390" h="343">
                <a:moveTo>
                  <a:pt x="390" y="0"/>
                </a:moveTo>
                <a:lnTo>
                  <a:pt x="0" y="175"/>
                </a:lnTo>
                <a:lnTo>
                  <a:pt x="194" y="343"/>
                </a:lnTo>
                <a:lnTo>
                  <a:pt x="390" y="0"/>
                </a:lnTo>
                <a:close/>
              </a:path>
            </a:pathLst>
          </a:custGeom>
          <a:solidFill>
            <a:srgbClr val="F5FC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8">
            <a:extLst>
              <a:ext uri="{FF2B5EF4-FFF2-40B4-BE49-F238E27FC236}">
                <a16:creationId xmlns:a16="http://schemas.microsoft.com/office/drawing/2014/main" id="{6DC5D36A-AA8E-4367-9353-E49857713782}"/>
              </a:ext>
            </a:extLst>
          </p:cNvPr>
          <p:cNvSpPr>
            <a:spLocks/>
          </p:cNvSpPr>
          <p:nvPr userDrawn="1"/>
        </p:nvSpPr>
        <p:spPr bwMode="auto">
          <a:xfrm>
            <a:off x="1444625" y="2638199"/>
            <a:ext cx="619125" cy="544513"/>
          </a:xfrm>
          <a:custGeom>
            <a:avLst/>
            <a:gdLst>
              <a:gd name="T0" fmla="*/ 390 w 390"/>
              <a:gd name="T1" fmla="*/ 0 h 343"/>
              <a:gd name="T2" fmla="*/ 0 w 390"/>
              <a:gd name="T3" fmla="*/ 175 h 343"/>
              <a:gd name="T4" fmla="*/ 194 w 390"/>
              <a:gd name="T5" fmla="*/ 343 h 343"/>
              <a:gd name="T6" fmla="*/ 390 w 390"/>
              <a:gd name="T7" fmla="*/ 0 h 343"/>
            </a:gdLst>
            <a:ahLst/>
            <a:cxnLst>
              <a:cxn ang="0">
                <a:pos x="T0" y="T1"/>
              </a:cxn>
              <a:cxn ang="0">
                <a:pos x="T2" y="T3"/>
              </a:cxn>
              <a:cxn ang="0">
                <a:pos x="T4" y="T5"/>
              </a:cxn>
              <a:cxn ang="0">
                <a:pos x="T6" y="T7"/>
              </a:cxn>
            </a:cxnLst>
            <a:rect l="0" t="0" r="r" b="b"/>
            <a:pathLst>
              <a:path w="390" h="343">
                <a:moveTo>
                  <a:pt x="390" y="0"/>
                </a:moveTo>
                <a:lnTo>
                  <a:pt x="0" y="175"/>
                </a:lnTo>
                <a:lnTo>
                  <a:pt x="194" y="343"/>
                </a:lnTo>
                <a:lnTo>
                  <a:pt x="3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9">
            <a:extLst>
              <a:ext uri="{FF2B5EF4-FFF2-40B4-BE49-F238E27FC236}">
                <a16:creationId xmlns:a16="http://schemas.microsoft.com/office/drawing/2014/main" id="{B4070471-388B-468D-A948-3764A6DB7CAD}"/>
              </a:ext>
            </a:extLst>
          </p:cNvPr>
          <p:cNvSpPr>
            <a:spLocks/>
          </p:cNvSpPr>
          <p:nvPr userDrawn="1"/>
        </p:nvSpPr>
        <p:spPr bwMode="auto">
          <a:xfrm>
            <a:off x="7396162" y="3501799"/>
            <a:ext cx="619125" cy="542925"/>
          </a:xfrm>
          <a:custGeom>
            <a:avLst/>
            <a:gdLst>
              <a:gd name="T0" fmla="*/ 390 w 390"/>
              <a:gd name="T1" fmla="*/ 0 h 342"/>
              <a:gd name="T2" fmla="*/ 0 w 390"/>
              <a:gd name="T3" fmla="*/ 174 h 342"/>
              <a:gd name="T4" fmla="*/ 194 w 390"/>
              <a:gd name="T5" fmla="*/ 342 h 342"/>
              <a:gd name="T6" fmla="*/ 390 w 390"/>
              <a:gd name="T7" fmla="*/ 0 h 342"/>
            </a:gdLst>
            <a:ahLst/>
            <a:cxnLst>
              <a:cxn ang="0">
                <a:pos x="T0" y="T1"/>
              </a:cxn>
              <a:cxn ang="0">
                <a:pos x="T2" y="T3"/>
              </a:cxn>
              <a:cxn ang="0">
                <a:pos x="T4" y="T5"/>
              </a:cxn>
              <a:cxn ang="0">
                <a:pos x="T6" y="T7"/>
              </a:cxn>
            </a:cxnLst>
            <a:rect l="0" t="0" r="r" b="b"/>
            <a:pathLst>
              <a:path w="390" h="342">
                <a:moveTo>
                  <a:pt x="390" y="0"/>
                </a:moveTo>
                <a:lnTo>
                  <a:pt x="0" y="174"/>
                </a:lnTo>
                <a:lnTo>
                  <a:pt x="194" y="342"/>
                </a:lnTo>
                <a:lnTo>
                  <a:pt x="390" y="0"/>
                </a:lnTo>
                <a:close/>
              </a:path>
            </a:pathLst>
          </a:custGeom>
          <a:solidFill>
            <a:srgbClr val="F5FC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0">
            <a:extLst>
              <a:ext uri="{FF2B5EF4-FFF2-40B4-BE49-F238E27FC236}">
                <a16:creationId xmlns:a16="http://schemas.microsoft.com/office/drawing/2014/main" id="{7BF24A62-E456-4938-887D-058118632CB9}"/>
              </a:ext>
            </a:extLst>
          </p:cNvPr>
          <p:cNvSpPr>
            <a:spLocks/>
          </p:cNvSpPr>
          <p:nvPr userDrawn="1"/>
        </p:nvSpPr>
        <p:spPr bwMode="auto">
          <a:xfrm>
            <a:off x="7396162" y="3501799"/>
            <a:ext cx="619125" cy="542925"/>
          </a:xfrm>
          <a:custGeom>
            <a:avLst/>
            <a:gdLst>
              <a:gd name="T0" fmla="*/ 390 w 390"/>
              <a:gd name="T1" fmla="*/ 0 h 342"/>
              <a:gd name="T2" fmla="*/ 0 w 390"/>
              <a:gd name="T3" fmla="*/ 174 h 342"/>
              <a:gd name="T4" fmla="*/ 194 w 390"/>
              <a:gd name="T5" fmla="*/ 342 h 342"/>
              <a:gd name="T6" fmla="*/ 390 w 390"/>
              <a:gd name="T7" fmla="*/ 0 h 342"/>
            </a:gdLst>
            <a:ahLst/>
            <a:cxnLst>
              <a:cxn ang="0">
                <a:pos x="T0" y="T1"/>
              </a:cxn>
              <a:cxn ang="0">
                <a:pos x="T2" y="T3"/>
              </a:cxn>
              <a:cxn ang="0">
                <a:pos x="T4" y="T5"/>
              </a:cxn>
              <a:cxn ang="0">
                <a:pos x="T6" y="T7"/>
              </a:cxn>
            </a:cxnLst>
            <a:rect l="0" t="0" r="r" b="b"/>
            <a:pathLst>
              <a:path w="390" h="342">
                <a:moveTo>
                  <a:pt x="390" y="0"/>
                </a:moveTo>
                <a:lnTo>
                  <a:pt x="0" y="174"/>
                </a:lnTo>
                <a:lnTo>
                  <a:pt x="194" y="342"/>
                </a:lnTo>
                <a:lnTo>
                  <a:pt x="3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1">
            <a:extLst>
              <a:ext uri="{FF2B5EF4-FFF2-40B4-BE49-F238E27FC236}">
                <a16:creationId xmlns:a16="http://schemas.microsoft.com/office/drawing/2014/main" id="{048DA2D8-DE52-4536-9988-D8F7F106A7BF}"/>
              </a:ext>
            </a:extLst>
          </p:cNvPr>
          <p:cNvSpPr>
            <a:spLocks/>
          </p:cNvSpPr>
          <p:nvPr userDrawn="1"/>
        </p:nvSpPr>
        <p:spPr bwMode="auto">
          <a:xfrm>
            <a:off x="1019175" y="5121049"/>
            <a:ext cx="620713" cy="555625"/>
          </a:xfrm>
          <a:custGeom>
            <a:avLst/>
            <a:gdLst>
              <a:gd name="T0" fmla="*/ 35 w 391"/>
              <a:gd name="T1" fmla="*/ 0 h 350"/>
              <a:gd name="T2" fmla="*/ 0 w 391"/>
              <a:gd name="T3" fmla="*/ 350 h 350"/>
              <a:gd name="T4" fmla="*/ 391 w 391"/>
              <a:gd name="T5" fmla="*/ 175 h 350"/>
              <a:gd name="T6" fmla="*/ 35 w 391"/>
              <a:gd name="T7" fmla="*/ 0 h 350"/>
            </a:gdLst>
            <a:ahLst/>
            <a:cxnLst>
              <a:cxn ang="0">
                <a:pos x="T0" y="T1"/>
              </a:cxn>
              <a:cxn ang="0">
                <a:pos x="T2" y="T3"/>
              </a:cxn>
              <a:cxn ang="0">
                <a:pos x="T4" y="T5"/>
              </a:cxn>
              <a:cxn ang="0">
                <a:pos x="T6" y="T7"/>
              </a:cxn>
            </a:cxnLst>
            <a:rect l="0" t="0" r="r" b="b"/>
            <a:pathLst>
              <a:path w="391" h="350">
                <a:moveTo>
                  <a:pt x="35" y="0"/>
                </a:moveTo>
                <a:lnTo>
                  <a:pt x="0" y="350"/>
                </a:lnTo>
                <a:lnTo>
                  <a:pt x="391" y="175"/>
                </a:lnTo>
                <a:lnTo>
                  <a:pt x="35" y="0"/>
                </a:lnTo>
                <a:close/>
              </a:path>
            </a:pathLst>
          </a:custGeom>
          <a:solidFill>
            <a:srgbClr val="F7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2">
            <a:extLst>
              <a:ext uri="{FF2B5EF4-FFF2-40B4-BE49-F238E27FC236}">
                <a16:creationId xmlns:a16="http://schemas.microsoft.com/office/drawing/2014/main" id="{A5D324F6-DB64-474A-8094-0A59E7B3C3ED}"/>
              </a:ext>
            </a:extLst>
          </p:cNvPr>
          <p:cNvSpPr>
            <a:spLocks/>
          </p:cNvSpPr>
          <p:nvPr userDrawn="1"/>
        </p:nvSpPr>
        <p:spPr bwMode="auto">
          <a:xfrm>
            <a:off x="1019175" y="5121049"/>
            <a:ext cx="620713" cy="555625"/>
          </a:xfrm>
          <a:custGeom>
            <a:avLst/>
            <a:gdLst>
              <a:gd name="T0" fmla="*/ 35 w 391"/>
              <a:gd name="T1" fmla="*/ 0 h 350"/>
              <a:gd name="T2" fmla="*/ 0 w 391"/>
              <a:gd name="T3" fmla="*/ 350 h 350"/>
              <a:gd name="T4" fmla="*/ 391 w 391"/>
              <a:gd name="T5" fmla="*/ 175 h 350"/>
              <a:gd name="T6" fmla="*/ 35 w 391"/>
              <a:gd name="T7" fmla="*/ 0 h 350"/>
            </a:gdLst>
            <a:ahLst/>
            <a:cxnLst>
              <a:cxn ang="0">
                <a:pos x="T0" y="T1"/>
              </a:cxn>
              <a:cxn ang="0">
                <a:pos x="T2" y="T3"/>
              </a:cxn>
              <a:cxn ang="0">
                <a:pos x="T4" y="T5"/>
              </a:cxn>
              <a:cxn ang="0">
                <a:pos x="T6" y="T7"/>
              </a:cxn>
            </a:cxnLst>
            <a:rect l="0" t="0" r="r" b="b"/>
            <a:pathLst>
              <a:path w="391" h="350">
                <a:moveTo>
                  <a:pt x="35" y="0"/>
                </a:moveTo>
                <a:lnTo>
                  <a:pt x="0" y="350"/>
                </a:lnTo>
                <a:lnTo>
                  <a:pt x="391" y="175"/>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3">
            <a:extLst>
              <a:ext uri="{FF2B5EF4-FFF2-40B4-BE49-F238E27FC236}">
                <a16:creationId xmlns:a16="http://schemas.microsoft.com/office/drawing/2014/main" id="{514BD4BD-0E88-4232-A9A3-2E2FEB81C66B}"/>
              </a:ext>
            </a:extLst>
          </p:cNvPr>
          <p:cNvSpPr>
            <a:spLocks/>
          </p:cNvSpPr>
          <p:nvPr userDrawn="1"/>
        </p:nvSpPr>
        <p:spPr bwMode="auto">
          <a:xfrm>
            <a:off x="9144000" y="5863999"/>
            <a:ext cx="300038" cy="557213"/>
          </a:xfrm>
          <a:custGeom>
            <a:avLst/>
            <a:gdLst>
              <a:gd name="T0" fmla="*/ 189 w 189"/>
              <a:gd name="T1" fmla="*/ 0 h 351"/>
              <a:gd name="T2" fmla="*/ 0 w 189"/>
              <a:gd name="T3" fmla="*/ 176 h 351"/>
              <a:gd name="T4" fmla="*/ 154 w 189"/>
              <a:gd name="T5" fmla="*/ 351 h 351"/>
              <a:gd name="T6" fmla="*/ 189 w 189"/>
              <a:gd name="T7" fmla="*/ 0 h 351"/>
            </a:gdLst>
            <a:ahLst/>
            <a:cxnLst>
              <a:cxn ang="0">
                <a:pos x="T0" y="T1"/>
              </a:cxn>
              <a:cxn ang="0">
                <a:pos x="T2" y="T3"/>
              </a:cxn>
              <a:cxn ang="0">
                <a:pos x="T4" y="T5"/>
              </a:cxn>
              <a:cxn ang="0">
                <a:pos x="T6" y="T7"/>
              </a:cxn>
            </a:cxnLst>
            <a:rect l="0" t="0" r="r" b="b"/>
            <a:pathLst>
              <a:path w="189" h="351">
                <a:moveTo>
                  <a:pt x="189" y="0"/>
                </a:moveTo>
                <a:lnTo>
                  <a:pt x="0" y="176"/>
                </a:lnTo>
                <a:lnTo>
                  <a:pt x="154" y="351"/>
                </a:lnTo>
                <a:lnTo>
                  <a:pt x="189" y="0"/>
                </a:lnTo>
                <a:close/>
              </a:path>
            </a:pathLst>
          </a:custGeom>
          <a:solidFill>
            <a:srgbClr val="E1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4">
            <a:extLst>
              <a:ext uri="{FF2B5EF4-FFF2-40B4-BE49-F238E27FC236}">
                <a16:creationId xmlns:a16="http://schemas.microsoft.com/office/drawing/2014/main" id="{24D831F7-90EB-4A1B-889C-DE1ED51FDCCF}"/>
              </a:ext>
            </a:extLst>
          </p:cNvPr>
          <p:cNvSpPr>
            <a:spLocks/>
          </p:cNvSpPr>
          <p:nvPr userDrawn="1"/>
        </p:nvSpPr>
        <p:spPr bwMode="auto">
          <a:xfrm>
            <a:off x="9144000" y="5863999"/>
            <a:ext cx="300038" cy="557213"/>
          </a:xfrm>
          <a:custGeom>
            <a:avLst/>
            <a:gdLst>
              <a:gd name="T0" fmla="*/ 189 w 189"/>
              <a:gd name="T1" fmla="*/ 0 h 351"/>
              <a:gd name="T2" fmla="*/ 0 w 189"/>
              <a:gd name="T3" fmla="*/ 176 h 351"/>
              <a:gd name="T4" fmla="*/ 154 w 189"/>
              <a:gd name="T5" fmla="*/ 351 h 351"/>
              <a:gd name="T6" fmla="*/ 189 w 189"/>
              <a:gd name="T7" fmla="*/ 0 h 351"/>
            </a:gdLst>
            <a:ahLst/>
            <a:cxnLst>
              <a:cxn ang="0">
                <a:pos x="T0" y="T1"/>
              </a:cxn>
              <a:cxn ang="0">
                <a:pos x="T2" y="T3"/>
              </a:cxn>
              <a:cxn ang="0">
                <a:pos x="T4" y="T5"/>
              </a:cxn>
              <a:cxn ang="0">
                <a:pos x="T6" y="T7"/>
              </a:cxn>
            </a:cxnLst>
            <a:rect l="0" t="0" r="r" b="b"/>
            <a:pathLst>
              <a:path w="189" h="351">
                <a:moveTo>
                  <a:pt x="189" y="0"/>
                </a:moveTo>
                <a:lnTo>
                  <a:pt x="0" y="176"/>
                </a:lnTo>
                <a:lnTo>
                  <a:pt x="154" y="351"/>
                </a:lnTo>
                <a:lnTo>
                  <a:pt x="1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5">
            <a:extLst>
              <a:ext uri="{FF2B5EF4-FFF2-40B4-BE49-F238E27FC236}">
                <a16:creationId xmlns:a16="http://schemas.microsoft.com/office/drawing/2014/main" id="{3DF60A11-E2AC-4A94-997C-FD999AE44BE7}"/>
              </a:ext>
            </a:extLst>
          </p:cNvPr>
          <p:cNvSpPr>
            <a:spLocks/>
          </p:cNvSpPr>
          <p:nvPr userDrawn="1"/>
        </p:nvSpPr>
        <p:spPr bwMode="auto">
          <a:xfrm>
            <a:off x="3973512" y="3101749"/>
            <a:ext cx="601663" cy="277813"/>
          </a:xfrm>
          <a:custGeom>
            <a:avLst/>
            <a:gdLst>
              <a:gd name="T0" fmla="*/ 225 w 379"/>
              <a:gd name="T1" fmla="*/ 0 h 175"/>
              <a:gd name="T2" fmla="*/ 0 w 379"/>
              <a:gd name="T3" fmla="*/ 76 h 175"/>
              <a:gd name="T4" fmla="*/ 379 w 379"/>
              <a:gd name="T5" fmla="*/ 175 h 175"/>
              <a:gd name="T6" fmla="*/ 225 w 379"/>
              <a:gd name="T7" fmla="*/ 0 h 175"/>
            </a:gdLst>
            <a:ahLst/>
            <a:cxnLst>
              <a:cxn ang="0">
                <a:pos x="T0" y="T1"/>
              </a:cxn>
              <a:cxn ang="0">
                <a:pos x="T2" y="T3"/>
              </a:cxn>
              <a:cxn ang="0">
                <a:pos x="T4" y="T5"/>
              </a:cxn>
              <a:cxn ang="0">
                <a:pos x="T6" y="T7"/>
              </a:cxn>
            </a:cxnLst>
            <a:rect l="0" t="0" r="r" b="b"/>
            <a:pathLst>
              <a:path w="379" h="175">
                <a:moveTo>
                  <a:pt x="225" y="0"/>
                </a:moveTo>
                <a:lnTo>
                  <a:pt x="0" y="76"/>
                </a:lnTo>
                <a:lnTo>
                  <a:pt x="379" y="175"/>
                </a:lnTo>
                <a:lnTo>
                  <a:pt x="225" y="0"/>
                </a:lnTo>
                <a:close/>
              </a:path>
            </a:pathLst>
          </a:custGeom>
          <a:solidFill>
            <a:srgbClr val="E1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6">
            <a:extLst>
              <a:ext uri="{FF2B5EF4-FFF2-40B4-BE49-F238E27FC236}">
                <a16:creationId xmlns:a16="http://schemas.microsoft.com/office/drawing/2014/main" id="{AB6C9E4F-133D-47A9-BDF8-11AFF8849F46}"/>
              </a:ext>
            </a:extLst>
          </p:cNvPr>
          <p:cNvSpPr>
            <a:spLocks/>
          </p:cNvSpPr>
          <p:nvPr userDrawn="1"/>
        </p:nvSpPr>
        <p:spPr bwMode="auto">
          <a:xfrm>
            <a:off x="3973512" y="3101749"/>
            <a:ext cx="601663" cy="277813"/>
          </a:xfrm>
          <a:custGeom>
            <a:avLst/>
            <a:gdLst>
              <a:gd name="T0" fmla="*/ 225 w 379"/>
              <a:gd name="T1" fmla="*/ 0 h 175"/>
              <a:gd name="T2" fmla="*/ 0 w 379"/>
              <a:gd name="T3" fmla="*/ 76 h 175"/>
              <a:gd name="T4" fmla="*/ 379 w 379"/>
              <a:gd name="T5" fmla="*/ 175 h 175"/>
              <a:gd name="T6" fmla="*/ 225 w 379"/>
              <a:gd name="T7" fmla="*/ 0 h 175"/>
            </a:gdLst>
            <a:ahLst/>
            <a:cxnLst>
              <a:cxn ang="0">
                <a:pos x="T0" y="T1"/>
              </a:cxn>
              <a:cxn ang="0">
                <a:pos x="T2" y="T3"/>
              </a:cxn>
              <a:cxn ang="0">
                <a:pos x="T4" y="T5"/>
              </a:cxn>
              <a:cxn ang="0">
                <a:pos x="T6" y="T7"/>
              </a:cxn>
            </a:cxnLst>
            <a:rect l="0" t="0" r="r" b="b"/>
            <a:pathLst>
              <a:path w="379" h="175">
                <a:moveTo>
                  <a:pt x="225" y="0"/>
                </a:moveTo>
                <a:lnTo>
                  <a:pt x="0" y="76"/>
                </a:lnTo>
                <a:lnTo>
                  <a:pt x="379" y="175"/>
                </a:lnTo>
                <a:lnTo>
                  <a:pt x="2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7">
            <a:extLst>
              <a:ext uri="{FF2B5EF4-FFF2-40B4-BE49-F238E27FC236}">
                <a16:creationId xmlns:a16="http://schemas.microsoft.com/office/drawing/2014/main" id="{C3DA902E-A1EC-44B9-8AD0-0605E68B4541}"/>
              </a:ext>
            </a:extLst>
          </p:cNvPr>
          <p:cNvSpPr>
            <a:spLocks/>
          </p:cNvSpPr>
          <p:nvPr userDrawn="1"/>
        </p:nvSpPr>
        <p:spPr bwMode="auto">
          <a:xfrm>
            <a:off x="4865687" y="4698774"/>
            <a:ext cx="627063" cy="476250"/>
          </a:xfrm>
          <a:custGeom>
            <a:avLst/>
            <a:gdLst>
              <a:gd name="T0" fmla="*/ 0 w 395"/>
              <a:gd name="T1" fmla="*/ 0 h 300"/>
              <a:gd name="T2" fmla="*/ 104 w 395"/>
              <a:gd name="T3" fmla="*/ 300 h 300"/>
              <a:gd name="T4" fmla="*/ 395 w 395"/>
              <a:gd name="T5" fmla="*/ 56 h 300"/>
              <a:gd name="T6" fmla="*/ 0 w 395"/>
              <a:gd name="T7" fmla="*/ 0 h 300"/>
            </a:gdLst>
            <a:ahLst/>
            <a:cxnLst>
              <a:cxn ang="0">
                <a:pos x="T0" y="T1"/>
              </a:cxn>
              <a:cxn ang="0">
                <a:pos x="T2" y="T3"/>
              </a:cxn>
              <a:cxn ang="0">
                <a:pos x="T4" y="T5"/>
              </a:cxn>
              <a:cxn ang="0">
                <a:pos x="T6" y="T7"/>
              </a:cxn>
            </a:cxnLst>
            <a:rect l="0" t="0" r="r" b="b"/>
            <a:pathLst>
              <a:path w="395" h="300">
                <a:moveTo>
                  <a:pt x="0" y="0"/>
                </a:moveTo>
                <a:lnTo>
                  <a:pt x="104" y="300"/>
                </a:lnTo>
                <a:lnTo>
                  <a:pt x="395" y="56"/>
                </a:lnTo>
                <a:lnTo>
                  <a:pt x="0" y="0"/>
                </a:lnTo>
                <a:close/>
              </a:path>
            </a:pathLst>
          </a:custGeom>
          <a:solidFill>
            <a:srgbClr val="E7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8">
            <a:extLst>
              <a:ext uri="{FF2B5EF4-FFF2-40B4-BE49-F238E27FC236}">
                <a16:creationId xmlns:a16="http://schemas.microsoft.com/office/drawing/2014/main" id="{457C676F-C0BB-4E2C-A31A-1E73302EF7FB}"/>
              </a:ext>
            </a:extLst>
          </p:cNvPr>
          <p:cNvSpPr>
            <a:spLocks/>
          </p:cNvSpPr>
          <p:nvPr userDrawn="1"/>
        </p:nvSpPr>
        <p:spPr bwMode="auto">
          <a:xfrm>
            <a:off x="4865687" y="4698774"/>
            <a:ext cx="627063" cy="476250"/>
          </a:xfrm>
          <a:custGeom>
            <a:avLst/>
            <a:gdLst>
              <a:gd name="T0" fmla="*/ 0 w 395"/>
              <a:gd name="T1" fmla="*/ 0 h 300"/>
              <a:gd name="T2" fmla="*/ 104 w 395"/>
              <a:gd name="T3" fmla="*/ 300 h 300"/>
              <a:gd name="T4" fmla="*/ 395 w 395"/>
              <a:gd name="T5" fmla="*/ 56 h 300"/>
              <a:gd name="T6" fmla="*/ 0 w 395"/>
              <a:gd name="T7" fmla="*/ 0 h 300"/>
            </a:gdLst>
            <a:ahLst/>
            <a:cxnLst>
              <a:cxn ang="0">
                <a:pos x="T0" y="T1"/>
              </a:cxn>
              <a:cxn ang="0">
                <a:pos x="T2" y="T3"/>
              </a:cxn>
              <a:cxn ang="0">
                <a:pos x="T4" y="T5"/>
              </a:cxn>
              <a:cxn ang="0">
                <a:pos x="T6" y="T7"/>
              </a:cxn>
            </a:cxnLst>
            <a:rect l="0" t="0" r="r" b="b"/>
            <a:pathLst>
              <a:path w="395" h="300">
                <a:moveTo>
                  <a:pt x="0" y="0"/>
                </a:moveTo>
                <a:lnTo>
                  <a:pt x="104" y="300"/>
                </a:lnTo>
                <a:lnTo>
                  <a:pt x="395" y="5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9">
            <a:extLst>
              <a:ext uri="{FF2B5EF4-FFF2-40B4-BE49-F238E27FC236}">
                <a16:creationId xmlns:a16="http://schemas.microsoft.com/office/drawing/2014/main" id="{ED5A0EEF-64BA-4960-9292-6CFA63D8E491}"/>
              </a:ext>
            </a:extLst>
          </p:cNvPr>
          <p:cNvSpPr>
            <a:spLocks/>
          </p:cNvSpPr>
          <p:nvPr userDrawn="1"/>
        </p:nvSpPr>
        <p:spPr bwMode="auto">
          <a:xfrm>
            <a:off x="5738812" y="3614512"/>
            <a:ext cx="630238" cy="474663"/>
          </a:xfrm>
          <a:custGeom>
            <a:avLst/>
            <a:gdLst>
              <a:gd name="T0" fmla="*/ 0 w 397"/>
              <a:gd name="T1" fmla="*/ 0 h 299"/>
              <a:gd name="T2" fmla="*/ 106 w 397"/>
              <a:gd name="T3" fmla="*/ 299 h 299"/>
              <a:gd name="T4" fmla="*/ 397 w 397"/>
              <a:gd name="T5" fmla="*/ 56 h 299"/>
              <a:gd name="T6" fmla="*/ 0 w 397"/>
              <a:gd name="T7" fmla="*/ 0 h 299"/>
            </a:gdLst>
            <a:ahLst/>
            <a:cxnLst>
              <a:cxn ang="0">
                <a:pos x="T0" y="T1"/>
              </a:cxn>
              <a:cxn ang="0">
                <a:pos x="T2" y="T3"/>
              </a:cxn>
              <a:cxn ang="0">
                <a:pos x="T4" y="T5"/>
              </a:cxn>
              <a:cxn ang="0">
                <a:pos x="T6" y="T7"/>
              </a:cxn>
            </a:cxnLst>
            <a:rect l="0" t="0" r="r" b="b"/>
            <a:pathLst>
              <a:path w="397" h="299">
                <a:moveTo>
                  <a:pt x="0" y="0"/>
                </a:moveTo>
                <a:lnTo>
                  <a:pt x="106" y="299"/>
                </a:lnTo>
                <a:lnTo>
                  <a:pt x="397" y="56"/>
                </a:lnTo>
                <a:lnTo>
                  <a:pt x="0" y="0"/>
                </a:lnTo>
                <a:close/>
              </a:path>
            </a:pathLst>
          </a:custGeom>
          <a:solidFill>
            <a:srgbClr val="E7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20">
            <a:extLst>
              <a:ext uri="{FF2B5EF4-FFF2-40B4-BE49-F238E27FC236}">
                <a16:creationId xmlns:a16="http://schemas.microsoft.com/office/drawing/2014/main" id="{10054621-5255-4FD4-ACB3-3A4FBDF63D8A}"/>
              </a:ext>
            </a:extLst>
          </p:cNvPr>
          <p:cNvSpPr>
            <a:spLocks/>
          </p:cNvSpPr>
          <p:nvPr userDrawn="1"/>
        </p:nvSpPr>
        <p:spPr bwMode="auto">
          <a:xfrm>
            <a:off x="5738812" y="3614512"/>
            <a:ext cx="630238" cy="474663"/>
          </a:xfrm>
          <a:custGeom>
            <a:avLst/>
            <a:gdLst>
              <a:gd name="T0" fmla="*/ 0 w 397"/>
              <a:gd name="T1" fmla="*/ 0 h 299"/>
              <a:gd name="T2" fmla="*/ 106 w 397"/>
              <a:gd name="T3" fmla="*/ 299 h 299"/>
              <a:gd name="T4" fmla="*/ 397 w 397"/>
              <a:gd name="T5" fmla="*/ 56 h 299"/>
              <a:gd name="T6" fmla="*/ 0 w 397"/>
              <a:gd name="T7" fmla="*/ 0 h 299"/>
            </a:gdLst>
            <a:ahLst/>
            <a:cxnLst>
              <a:cxn ang="0">
                <a:pos x="T0" y="T1"/>
              </a:cxn>
              <a:cxn ang="0">
                <a:pos x="T2" y="T3"/>
              </a:cxn>
              <a:cxn ang="0">
                <a:pos x="T4" y="T5"/>
              </a:cxn>
              <a:cxn ang="0">
                <a:pos x="T6" y="T7"/>
              </a:cxn>
            </a:cxnLst>
            <a:rect l="0" t="0" r="r" b="b"/>
            <a:pathLst>
              <a:path w="397" h="299">
                <a:moveTo>
                  <a:pt x="0" y="0"/>
                </a:moveTo>
                <a:lnTo>
                  <a:pt x="106" y="299"/>
                </a:lnTo>
                <a:lnTo>
                  <a:pt x="397" y="5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21">
            <a:extLst>
              <a:ext uri="{FF2B5EF4-FFF2-40B4-BE49-F238E27FC236}">
                <a16:creationId xmlns:a16="http://schemas.microsoft.com/office/drawing/2014/main" id="{3E613A21-C802-4384-B34F-A4BB106F2831}"/>
              </a:ext>
            </a:extLst>
          </p:cNvPr>
          <p:cNvSpPr>
            <a:spLocks/>
          </p:cNvSpPr>
          <p:nvPr userDrawn="1"/>
        </p:nvSpPr>
        <p:spPr bwMode="auto">
          <a:xfrm>
            <a:off x="9405937" y="5140099"/>
            <a:ext cx="644525" cy="517525"/>
          </a:xfrm>
          <a:custGeom>
            <a:avLst/>
            <a:gdLst>
              <a:gd name="T0" fmla="*/ 406 w 406"/>
              <a:gd name="T1" fmla="*/ 0 h 326"/>
              <a:gd name="T2" fmla="*/ 0 w 406"/>
              <a:gd name="T3" fmla="*/ 258 h 326"/>
              <a:gd name="T4" fmla="*/ 269 w 406"/>
              <a:gd name="T5" fmla="*/ 326 h 326"/>
              <a:gd name="T6" fmla="*/ 406 w 406"/>
              <a:gd name="T7" fmla="*/ 0 h 326"/>
            </a:gdLst>
            <a:ahLst/>
            <a:cxnLst>
              <a:cxn ang="0">
                <a:pos x="T0" y="T1"/>
              </a:cxn>
              <a:cxn ang="0">
                <a:pos x="T2" y="T3"/>
              </a:cxn>
              <a:cxn ang="0">
                <a:pos x="T4" y="T5"/>
              </a:cxn>
              <a:cxn ang="0">
                <a:pos x="T6" y="T7"/>
              </a:cxn>
            </a:cxnLst>
            <a:rect l="0" t="0" r="r" b="b"/>
            <a:pathLst>
              <a:path w="406" h="326">
                <a:moveTo>
                  <a:pt x="406" y="0"/>
                </a:moveTo>
                <a:lnTo>
                  <a:pt x="0" y="258"/>
                </a:lnTo>
                <a:lnTo>
                  <a:pt x="269" y="326"/>
                </a:lnTo>
                <a:lnTo>
                  <a:pt x="406" y="0"/>
                </a:lnTo>
                <a:close/>
              </a:path>
            </a:pathLst>
          </a:custGeom>
          <a:solidFill>
            <a:srgbClr val="EC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22">
            <a:extLst>
              <a:ext uri="{FF2B5EF4-FFF2-40B4-BE49-F238E27FC236}">
                <a16:creationId xmlns:a16="http://schemas.microsoft.com/office/drawing/2014/main" id="{A46A597B-A7B7-433A-9EA9-3A0879D003D7}"/>
              </a:ext>
            </a:extLst>
          </p:cNvPr>
          <p:cNvSpPr>
            <a:spLocks/>
          </p:cNvSpPr>
          <p:nvPr userDrawn="1"/>
        </p:nvSpPr>
        <p:spPr bwMode="auto">
          <a:xfrm>
            <a:off x="9405937" y="5140099"/>
            <a:ext cx="644525" cy="517525"/>
          </a:xfrm>
          <a:custGeom>
            <a:avLst/>
            <a:gdLst>
              <a:gd name="T0" fmla="*/ 406 w 406"/>
              <a:gd name="T1" fmla="*/ 0 h 326"/>
              <a:gd name="T2" fmla="*/ 0 w 406"/>
              <a:gd name="T3" fmla="*/ 258 h 326"/>
              <a:gd name="T4" fmla="*/ 269 w 406"/>
              <a:gd name="T5" fmla="*/ 326 h 326"/>
              <a:gd name="T6" fmla="*/ 406 w 406"/>
              <a:gd name="T7" fmla="*/ 0 h 326"/>
            </a:gdLst>
            <a:ahLst/>
            <a:cxnLst>
              <a:cxn ang="0">
                <a:pos x="T0" y="T1"/>
              </a:cxn>
              <a:cxn ang="0">
                <a:pos x="T2" y="T3"/>
              </a:cxn>
              <a:cxn ang="0">
                <a:pos x="T4" y="T5"/>
              </a:cxn>
              <a:cxn ang="0">
                <a:pos x="T6" y="T7"/>
              </a:cxn>
            </a:cxnLst>
            <a:rect l="0" t="0" r="r" b="b"/>
            <a:pathLst>
              <a:path w="406" h="326">
                <a:moveTo>
                  <a:pt x="406" y="0"/>
                </a:moveTo>
                <a:lnTo>
                  <a:pt x="0" y="258"/>
                </a:lnTo>
                <a:lnTo>
                  <a:pt x="269" y="326"/>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23">
            <a:extLst>
              <a:ext uri="{FF2B5EF4-FFF2-40B4-BE49-F238E27FC236}">
                <a16:creationId xmlns:a16="http://schemas.microsoft.com/office/drawing/2014/main" id="{DC8A81AC-D16C-4522-96CA-058E212AA967}"/>
              </a:ext>
            </a:extLst>
          </p:cNvPr>
          <p:cNvSpPr>
            <a:spLocks/>
          </p:cNvSpPr>
          <p:nvPr userDrawn="1"/>
        </p:nvSpPr>
        <p:spPr bwMode="auto">
          <a:xfrm>
            <a:off x="7532687" y="4495574"/>
            <a:ext cx="2519363" cy="1725613"/>
          </a:xfrm>
          <a:custGeom>
            <a:avLst/>
            <a:gdLst>
              <a:gd name="T0" fmla="*/ 1587 w 1587"/>
              <a:gd name="T1" fmla="*/ 0 h 1087"/>
              <a:gd name="T2" fmla="*/ 209 w 1587"/>
              <a:gd name="T3" fmla="*/ 260 h 1087"/>
              <a:gd name="T4" fmla="*/ 313 w 1587"/>
              <a:gd name="T5" fmla="*/ 709 h 1087"/>
              <a:gd name="T6" fmla="*/ 0 w 1587"/>
              <a:gd name="T7" fmla="*/ 514 h 1087"/>
              <a:gd name="T8" fmla="*/ 0 w 1587"/>
              <a:gd name="T9" fmla="*/ 1087 h 1087"/>
              <a:gd name="T10" fmla="*/ 1587 w 1587"/>
              <a:gd name="T11" fmla="*/ 0 h 1087"/>
            </a:gdLst>
            <a:ahLst/>
            <a:cxnLst>
              <a:cxn ang="0">
                <a:pos x="T0" y="T1"/>
              </a:cxn>
              <a:cxn ang="0">
                <a:pos x="T2" y="T3"/>
              </a:cxn>
              <a:cxn ang="0">
                <a:pos x="T4" y="T5"/>
              </a:cxn>
              <a:cxn ang="0">
                <a:pos x="T6" y="T7"/>
              </a:cxn>
              <a:cxn ang="0">
                <a:pos x="T8" y="T9"/>
              </a:cxn>
              <a:cxn ang="0">
                <a:pos x="T10" y="T11"/>
              </a:cxn>
            </a:cxnLst>
            <a:rect l="0" t="0" r="r" b="b"/>
            <a:pathLst>
              <a:path w="1587" h="1087">
                <a:moveTo>
                  <a:pt x="1587" y="0"/>
                </a:moveTo>
                <a:lnTo>
                  <a:pt x="209" y="260"/>
                </a:lnTo>
                <a:lnTo>
                  <a:pt x="313" y="709"/>
                </a:lnTo>
                <a:lnTo>
                  <a:pt x="0" y="514"/>
                </a:lnTo>
                <a:lnTo>
                  <a:pt x="0" y="1087"/>
                </a:lnTo>
                <a:lnTo>
                  <a:pt x="1587" y="0"/>
                </a:lnTo>
                <a:close/>
              </a:path>
            </a:pathLst>
          </a:custGeom>
          <a:solidFill>
            <a:srgbClr val="D2F2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24">
            <a:extLst>
              <a:ext uri="{FF2B5EF4-FFF2-40B4-BE49-F238E27FC236}">
                <a16:creationId xmlns:a16="http://schemas.microsoft.com/office/drawing/2014/main" id="{F7362210-1113-4CB8-B137-98C009F62E71}"/>
              </a:ext>
            </a:extLst>
          </p:cNvPr>
          <p:cNvSpPr>
            <a:spLocks/>
          </p:cNvSpPr>
          <p:nvPr userDrawn="1"/>
        </p:nvSpPr>
        <p:spPr bwMode="auto">
          <a:xfrm>
            <a:off x="7532687" y="4495574"/>
            <a:ext cx="2519363" cy="1725613"/>
          </a:xfrm>
          <a:custGeom>
            <a:avLst/>
            <a:gdLst>
              <a:gd name="T0" fmla="*/ 1587 w 1587"/>
              <a:gd name="T1" fmla="*/ 0 h 1087"/>
              <a:gd name="T2" fmla="*/ 209 w 1587"/>
              <a:gd name="T3" fmla="*/ 260 h 1087"/>
              <a:gd name="T4" fmla="*/ 313 w 1587"/>
              <a:gd name="T5" fmla="*/ 709 h 1087"/>
              <a:gd name="T6" fmla="*/ 0 w 1587"/>
              <a:gd name="T7" fmla="*/ 514 h 1087"/>
              <a:gd name="T8" fmla="*/ 0 w 1587"/>
              <a:gd name="T9" fmla="*/ 1087 h 1087"/>
              <a:gd name="T10" fmla="*/ 1587 w 1587"/>
              <a:gd name="T11" fmla="*/ 0 h 1087"/>
            </a:gdLst>
            <a:ahLst/>
            <a:cxnLst>
              <a:cxn ang="0">
                <a:pos x="T0" y="T1"/>
              </a:cxn>
              <a:cxn ang="0">
                <a:pos x="T2" y="T3"/>
              </a:cxn>
              <a:cxn ang="0">
                <a:pos x="T4" y="T5"/>
              </a:cxn>
              <a:cxn ang="0">
                <a:pos x="T6" y="T7"/>
              </a:cxn>
              <a:cxn ang="0">
                <a:pos x="T8" y="T9"/>
              </a:cxn>
              <a:cxn ang="0">
                <a:pos x="T10" y="T11"/>
              </a:cxn>
            </a:cxnLst>
            <a:rect l="0" t="0" r="r" b="b"/>
            <a:pathLst>
              <a:path w="1587" h="1087">
                <a:moveTo>
                  <a:pt x="1587" y="0"/>
                </a:moveTo>
                <a:lnTo>
                  <a:pt x="209" y="260"/>
                </a:lnTo>
                <a:lnTo>
                  <a:pt x="313" y="709"/>
                </a:lnTo>
                <a:lnTo>
                  <a:pt x="0" y="514"/>
                </a:lnTo>
                <a:lnTo>
                  <a:pt x="0" y="1087"/>
                </a:lnTo>
                <a:lnTo>
                  <a:pt x="15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25">
            <a:extLst>
              <a:ext uri="{FF2B5EF4-FFF2-40B4-BE49-F238E27FC236}">
                <a16:creationId xmlns:a16="http://schemas.microsoft.com/office/drawing/2014/main" id="{9544D667-1D8D-40B0-BA58-3692BEE092CB}"/>
              </a:ext>
            </a:extLst>
          </p:cNvPr>
          <p:cNvSpPr>
            <a:spLocks/>
          </p:cNvSpPr>
          <p:nvPr userDrawn="1"/>
        </p:nvSpPr>
        <p:spPr bwMode="auto">
          <a:xfrm>
            <a:off x="3790950" y="5322662"/>
            <a:ext cx="549275" cy="352425"/>
          </a:xfrm>
          <a:custGeom>
            <a:avLst/>
            <a:gdLst>
              <a:gd name="T0" fmla="*/ 0 w 346"/>
              <a:gd name="T1" fmla="*/ 0 h 222"/>
              <a:gd name="T2" fmla="*/ 92 w 346"/>
              <a:gd name="T3" fmla="*/ 222 h 222"/>
              <a:gd name="T4" fmla="*/ 346 w 346"/>
              <a:gd name="T5" fmla="*/ 42 h 222"/>
              <a:gd name="T6" fmla="*/ 0 w 346"/>
              <a:gd name="T7" fmla="*/ 0 h 222"/>
            </a:gdLst>
            <a:ahLst/>
            <a:cxnLst>
              <a:cxn ang="0">
                <a:pos x="T0" y="T1"/>
              </a:cxn>
              <a:cxn ang="0">
                <a:pos x="T2" y="T3"/>
              </a:cxn>
              <a:cxn ang="0">
                <a:pos x="T4" y="T5"/>
              </a:cxn>
              <a:cxn ang="0">
                <a:pos x="T6" y="T7"/>
              </a:cxn>
            </a:cxnLst>
            <a:rect l="0" t="0" r="r" b="b"/>
            <a:pathLst>
              <a:path w="346" h="222">
                <a:moveTo>
                  <a:pt x="0" y="0"/>
                </a:moveTo>
                <a:lnTo>
                  <a:pt x="92" y="222"/>
                </a:lnTo>
                <a:lnTo>
                  <a:pt x="346" y="42"/>
                </a:lnTo>
                <a:lnTo>
                  <a:pt x="0" y="0"/>
                </a:lnTo>
                <a:close/>
              </a:path>
            </a:pathLst>
          </a:custGeom>
          <a:solidFill>
            <a:srgbClr val="BFE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26">
            <a:extLst>
              <a:ext uri="{FF2B5EF4-FFF2-40B4-BE49-F238E27FC236}">
                <a16:creationId xmlns:a16="http://schemas.microsoft.com/office/drawing/2014/main" id="{469FB5C6-6161-454E-B46D-A0D7AF846939}"/>
              </a:ext>
            </a:extLst>
          </p:cNvPr>
          <p:cNvSpPr>
            <a:spLocks/>
          </p:cNvSpPr>
          <p:nvPr userDrawn="1"/>
        </p:nvSpPr>
        <p:spPr bwMode="auto">
          <a:xfrm>
            <a:off x="3790950" y="5322662"/>
            <a:ext cx="549275" cy="352425"/>
          </a:xfrm>
          <a:custGeom>
            <a:avLst/>
            <a:gdLst>
              <a:gd name="T0" fmla="*/ 0 w 346"/>
              <a:gd name="T1" fmla="*/ 0 h 222"/>
              <a:gd name="T2" fmla="*/ 92 w 346"/>
              <a:gd name="T3" fmla="*/ 222 h 222"/>
              <a:gd name="T4" fmla="*/ 346 w 346"/>
              <a:gd name="T5" fmla="*/ 42 h 222"/>
              <a:gd name="T6" fmla="*/ 0 w 346"/>
              <a:gd name="T7" fmla="*/ 0 h 222"/>
            </a:gdLst>
            <a:ahLst/>
            <a:cxnLst>
              <a:cxn ang="0">
                <a:pos x="T0" y="T1"/>
              </a:cxn>
              <a:cxn ang="0">
                <a:pos x="T2" y="T3"/>
              </a:cxn>
              <a:cxn ang="0">
                <a:pos x="T4" y="T5"/>
              </a:cxn>
              <a:cxn ang="0">
                <a:pos x="T6" y="T7"/>
              </a:cxn>
            </a:cxnLst>
            <a:rect l="0" t="0" r="r" b="b"/>
            <a:pathLst>
              <a:path w="346" h="222">
                <a:moveTo>
                  <a:pt x="0" y="0"/>
                </a:moveTo>
                <a:lnTo>
                  <a:pt x="92" y="222"/>
                </a:lnTo>
                <a:lnTo>
                  <a:pt x="346" y="4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27">
            <a:extLst>
              <a:ext uri="{FF2B5EF4-FFF2-40B4-BE49-F238E27FC236}">
                <a16:creationId xmlns:a16="http://schemas.microsoft.com/office/drawing/2014/main" id="{5B8709B3-4EEA-4455-BE6F-EC522E5EB898}"/>
              </a:ext>
            </a:extLst>
          </p:cNvPr>
          <p:cNvSpPr>
            <a:spLocks/>
          </p:cNvSpPr>
          <p:nvPr userDrawn="1"/>
        </p:nvSpPr>
        <p:spPr bwMode="auto">
          <a:xfrm>
            <a:off x="1254125" y="5641749"/>
            <a:ext cx="549275" cy="350838"/>
          </a:xfrm>
          <a:custGeom>
            <a:avLst/>
            <a:gdLst>
              <a:gd name="T0" fmla="*/ 0 w 346"/>
              <a:gd name="T1" fmla="*/ 0 h 221"/>
              <a:gd name="T2" fmla="*/ 91 w 346"/>
              <a:gd name="T3" fmla="*/ 221 h 221"/>
              <a:gd name="T4" fmla="*/ 346 w 346"/>
              <a:gd name="T5" fmla="*/ 41 h 221"/>
              <a:gd name="T6" fmla="*/ 0 w 346"/>
              <a:gd name="T7" fmla="*/ 0 h 221"/>
            </a:gdLst>
            <a:ahLst/>
            <a:cxnLst>
              <a:cxn ang="0">
                <a:pos x="T0" y="T1"/>
              </a:cxn>
              <a:cxn ang="0">
                <a:pos x="T2" y="T3"/>
              </a:cxn>
              <a:cxn ang="0">
                <a:pos x="T4" y="T5"/>
              </a:cxn>
              <a:cxn ang="0">
                <a:pos x="T6" y="T7"/>
              </a:cxn>
            </a:cxnLst>
            <a:rect l="0" t="0" r="r" b="b"/>
            <a:pathLst>
              <a:path w="346" h="221">
                <a:moveTo>
                  <a:pt x="0" y="0"/>
                </a:moveTo>
                <a:lnTo>
                  <a:pt x="91" y="221"/>
                </a:lnTo>
                <a:lnTo>
                  <a:pt x="346" y="41"/>
                </a:lnTo>
                <a:lnTo>
                  <a:pt x="0" y="0"/>
                </a:lnTo>
                <a:close/>
              </a:path>
            </a:pathLst>
          </a:custGeom>
          <a:solidFill>
            <a:srgbClr val="BFE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28">
            <a:extLst>
              <a:ext uri="{FF2B5EF4-FFF2-40B4-BE49-F238E27FC236}">
                <a16:creationId xmlns:a16="http://schemas.microsoft.com/office/drawing/2014/main" id="{F68415BB-7B66-4D79-B607-F27563A94928}"/>
              </a:ext>
            </a:extLst>
          </p:cNvPr>
          <p:cNvSpPr>
            <a:spLocks/>
          </p:cNvSpPr>
          <p:nvPr userDrawn="1"/>
        </p:nvSpPr>
        <p:spPr bwMode="auto">
          <a:xfrm>
            <a:off x="1254125" y="5641749"/>
            <a:ext cx="549275" cy="350838"/>
          </a:xfrm>
          <a:custGeom>
            <a:avLst/>
            <a:gdLst>
              <a:gd name="T0" fmla="*/ 0 w 346"/>
              <a:gd name="T1" fmla="*/ 0 h 221"/>
              <a:gd name="T2" fmla="*/ 91 w 346"/>
              <a:gd name="T3" fmla="*/ 221 h 221"/>
              <a:gd name="T4" fmla="*/ 346 w 346"/>
              <a:gd name="T5" fmla="*/ 41 h 221"/>
              <a:gd name="T6" fmla="*/ 0 w 346"/>
              <a:gd name="T7" fmla="*/ 0 h 221"/>
            </a:gdLst>
            <a:ahLst/>
            <a:cxnLst>
              <a:cxn ang="0">
                <a:pos x="T0" y="T1"/>
              </a:cxn>
              <a:cxn ang="0">
                <a:pos x="T2" y="T3"/>
              </a:cxn>
              <a:cxn ang="0">
                <a:pos x="T4" y="T5"/>
              </a:cxn>
              <a:cxn ang="0">
                <a:pos x="T6" y="T7"/>
              </a:cxn>
            </a:cxnLst>
            <a:rect l="0" t="0" r="r" b="b"/>
            <a:pathLst>
              <a:path w="346" h="221">
                <a:moveTo>
                  <a:pt x="0" y="0"/>
                </a:moveTo>
                <a:lnTo>
                  <a:pt x="91" y="221"/>
                </a:lnTo>
                <a:lnTo>
                  <a:pt x="346" y="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29">
            <a:extLst>
              <a:ext uri="{FF2B5EF4-FFF2-40B4-BE49-F238E27FC236}">
                <a16:creationId xmlns:a16="http://schemas.microsoft.com/office/drawing/2014/main" id="{A357D4E3-D2A9-45EE-AF17-1AF12EA29245}"/>
              </a:ext>
            </a:extLst>
          </p:cNvPr>
          <p:cNvSpPr>
            <a:spLocks/>
          </p:cNvSpPr>
          <p:nvPr userDrawn="1"/>
        </p:nvSpPr>
        <p:spPr bwMode="auto">
          <a:xfrm>
            <a:off x="385762" y="3851049"/>
            <a:ext cx="492125" cy="635000"/>
          </a:xfrm>
          <a:custGeom>
            <a:avLst/>
            <a:gdLst>
              <a:gd name="T0" fmla="*/ 154 w 310"/>
              <a:gd name="T1" fmla="*/ 0 h 400"/>
              <a:gd name="T2" fmla="*/ 0 w 310"/>
              <a:gd name="T3" fmla="*/ 400 h 400"/>
              <a:gd name="T4" fmla="*/ 310 w 310"/>
              <a:gd name="T5" fmla="*/ 326 h 400"/>
              <a:gd name="T6" fmla="*/ 154 w 310"/>
              <a:gd name="T7" fmla="*/ 0 h 400"/>
            </a:gdLst>
            <a:ahLst/>
            <a:cxnLst>
              <a:cxn ang="0">
                <a:pos x="T0" y="T1"/>
              </a:cxn>
              <a:cxn ang="0">
                <a:pos x="T2" y="T3"/>
              </a:cxn>
              <a:cxn ang="0">
                <a:pos x="T4" y="T5"/>
              </a:cxn>
              <a:cxn ang="0">
                <a:pos x="T6" y="T7"/>
              </a:cxn>
            </a:cxnLst>
            <a:rect l="0" t="0" r="r" b="b"/>
            <a:pathLst>
              <a:path w="310" h="400">
                <a:moveTo>
                  <a:pt x="154" y="0"/>
                </a:moveTo>
                <a:lnTo>
                  <a:pt x="0" y="400"/>
                </a:lnTo>
                <a:lnTo>
                  <a:pt x="310" y="326"/>
                </a:lnTo>
                <a:lnTo>
                  <a:pt x="154" y="0"/>
                </a:lnTo>
                <a:close/>
              </a:path>
            </a:pathLst>
          </a:custGeom>
          <a:solidFill>
            <a:srgbClr val="DF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30">
            <a:extLst>
              <a:ext uri="{FF2B5EF4-FFF2-40B4-BE49-F238E27FC236}">
                <a16:creationId xmlns:a16="http://schemas.microsoft.com/office/drawing/2014/main" id="{3F586122-0F98-4FF5-8D23-2F0AEFA5E27C}"/>
              </a:ext>
            </a:extLst>
          </p:cNvPr>
          <p:cNvSpPr>
            <a:spLocks/>
          </p:cNvSpPr>
          <p:nvPr userDrawn="1"/>
        </p:nvSpPr>
        <p:spPr bwMode="auto">
          <a:xfrm>
            <a:off x="385762" y="3851049"/>
            <a:ext cx="492125" cy="635000"/>
          </a:xfrm>
          <a:custGeom>
            <a:avLst/>
            <a:gdLst>
              <a:gd name="T0" fmla="*/ 154 w 310"/>
              <a:gd name="T1" fmla="*/ 0 h 400"/>
              <a:gd name="T2" fmla="*/ 0 w 310"/>
              <a:gd name="T3" fmla="*/ 400 h 400"/>
              <a:gd name="T4" fmla="*/ 310 w 310"/>
              <a:gd name="T5" fmla="*/ 326 h 400"/>
              <a:gd name="T6" fmla="*/ 154 w 310"/>
              <a:gd name="T7" fmla="*/ 0 h 400"/>
            </a:gdLst>
            <a:ahLst/>
            <a:cxnLst>
              <a:cxn ang="0">
                <a:pos x="T0" y="T1"/>
              </a:cxn>
              <a:cxn ang="0">
                <a:pos x="T2" y="T3"/>
              </a:cxn>
              <a:cxn ang="0">
                <a:pos x="T4" y="T5"/>
              </a:cxn>
              <a:cxn ang="0">
                <a:pos x="T6" y="T7"/>
              </a:cxn>
            </a:cxnLst>
            <a:rect l="0" t="0" r="r" b="b"/>
            <a:pathLst>
              <a:path w="310" h="400">
                <a:moveTo>
                  <a:pt x="154" y="0"/>
                </a:moveTo>
                <a:lnTo>
                  <a:pt x="0" y="400"/>
                </a:lnTo>
                <a:lnTo>
                  <a:pt x="310" y="326"/>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31">
            <a:extLst>
              <a:ext uri="{FF2B5EF4-FFF2-40B4-BE49-F238E27FC236}">
                <a16:creationId xmlns:a16="http://schemas.microsoft.com/office/drawing/2014/main" id="{F5125DEE-8C6B-432E-96A4-D11B8DB99598}"/>
              </a:ext>
            </a:extLst>
          </p:cNvPr>
          <p:cNvSpPr>
            <a:spLocks/>
          </p:cNvSpPr>
          <p:nvPr userDrawn="1"/>
        </p:nvSpPr>
        <p:spPr bwMode="auto">
          <a:xfrm>
            <a:off x="3190875" y="5181374"/>
            <a:ext cx="493713" cy="636588"/>
          </a:xfrm>
          <a:custGeom>
            <a:avLst/>
            <a:gdLst>
              <a:gd name="T0" fmla="*/ 154 w 311"/>
              <a:gd name="T1" fmla="*/ 0 h 401"/>
              <a:gd name="T2" fmla="*/ 0 w 311"/>
              <a:gd name="T3" fmla="*/ 401 h 401"/>
              <a:gd name="T4" fmla="*/ 311 w 311"/>
              <a:gd name="T5" fmla="*/ 326 h 401"/>
              <a:gd name="T6" fmla="*/ 154 w 311"/>
              <a:gd name="T7" fmla="*/ 0 h 401"/>
            </a:gdLst>
            <a:ahLst/>
            <a:cxnLst>
              <a:cxn ang="0">
                <a:pos x="T0" y="T1"/>
              </a:cxn>
              <a:cxn ang="0">
                <a:pos x="T2" y="T3"/>
              </a:cxn>
              <a:cxn ang="0">
                <a:pos x="T4" y="T5"/>
              </a:cxn>
              <a:cxn ang="0">
                <a:pos x="T6" y="T7"/>
              </a:cxn>
            </a:cxnLst>
            <a:rect l="0" t="0" r="r" b="b"/>
            <a:pathLst>
              <a:path w="311" h="401">
                <a:moveTo>
                  <a:pt x="154" y="0"/>
                </a:moveTo>
                <a:lnTo>
                  <a:pt x="0" y="401"/>
                </a:lnTo>
                <a:lnTo>
                  <a:pt x="311" y="326"/>
                </a:lnTo>
                <a:lnTo>
                  <a:pt x="154" y="0"/>
                </a:lnTo>
                <a:close/>
              </a:path>
            </a:pathLst>
          </a:custGeom>
          <a:solidFill>
            <a:srgbClr val="DF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32">
            <a:extLst>
              <a:ext uri="{FF2B5EF4-FFF2-40B4-BE49-F238E27FC236}">
                <a16:creationId xmlns:a16="http://schemas.microsoft.com/office/drawing/2014/main" id="{74B83DEB-BB71-4B73-B9E2-C8793755E92C}"/>
              </a:ext>
            </a:extLst>
          </p:cNvPr>
          <p:cNvSpPr>
            <a:spLocks/>
          </p:cNvSpPr>
          <p:nvPr userDrawn="1"/>
        </p:nvSpPr>
        <p:spPr bwMode="auto">
          <a:xfrm>
            <a:off x="3190875" y="5181374"/>
            <a:ext cx="493713" cy="636588"/>
          </a:xfrm>
          <a:custGeom>
            <a:avLst/>
            <a:gdLst>
              <a:gd name="T0" fmla="*/ 154 w 311"/>
              <a:gd name="T1" fmla="*/ 0 h 401"/>
              <a:gd name="T2" fmla="*/ 0 w 311"/>
              <a:gd name="T3" fmla="*/ 401 h 401"/>
              <a:gd name="T4" fmla="*/ 311 w 311"/>
              <a:gd name="T5" fmla="*/ 326 h 401"/>
              <a:gd name="T6" fmla="*/ 154 w 311"/>
              <a:gd name="T7" fmla="*/ 0 h 401"/>
            </a:gdLst>
            <a:ahLst/>
            <a:cxnLst>
              <a:cxn ang="0">
                <a:pos x="T0" y="T1"/>
              </a:cxn>
              <a:cxn ang="0">
                <a:pos x="T2" y="T3"/>
              </a:cxn>
              <a:cxn ang="0">
                <a:pos x="T4" y="T5"/>
              </a:cxn>
              <a:cxn ang="0">
                <a:pos x="T6" y="T7"/>
              </a:cxn>
            </a:cxnLst>
            <a:rect l="0" t="0" r="r" b="b"/>
            <a:pathLst>
              <a:path w="311" h="401">
                <a:moveTo>
                  <a:pt x="154" y="0"/>
                </a:moveTo>
                <a:lnTo>
                  <a:pt x="0" y="401"/>
                </a:lnTo>
                <a:lnTo>
                  <a:pt x="311" y="326"/>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33">
            <a:extLst>
              <a:ext uri="{FF2B5EF4-FFF2-40B4-BE49-F238E27FC236}">
                <a16:creationId xmlns:a16="http://schemas.microsoft.com/office/drawing/2014/main" id="{E6656915-E79D-46ED-ACE8-0135D0FFDC02}"/>
              </a:ext>
            </a:extLst>
          </p:cNvPr>
          <p:cNvSpPr>
            <a:spLocks/>
          </p:cNvSpPr>
          <p:nvPr userDrawn="1"/>
        </p:nvSpPr>
        <p:spPr bwMode="auto">
          <a:xfrm>
            <a:off x="1030287" y="3406549"/>
            <a:ext cx="1219200" cy="1708150"/>
          </a:xfrm>
          <a:custGeom>
            <a:avLst/>
            <a:gdLst>
              <a:gd name="T0" fmla="*/ 768 w 768"/>
              <a:gd name="T1" fmla="*/ 0 h 1076"/>
              <a:gd name="T2" fmla="*/ 0 w 768"/>
              <a:gd name="T3" fmla="*/ 573 h 1076"/>
              <a:gd name="T4" fmla="*/ 614 w 768"/>
              <a:gd name="T5" fmla="*/ 1076 h 1076"/>
              <a:gd name="T6" fmla="*/ 768 w 768"/>
              <a:gd name="T7" fmla="*/ 0 h 1076"/>
            </a:gdLst>
            <a:ahLst/>
            <a:cxnLst>
              <a:cxn ang="0">
                <a:pos x="T0" y="T1"/>
              </a:cxn>
              <a:cxn ang="0">
                <a:pos x="T2" y="T3"/>
              </a:cxn>
              <a:cxn ang="0">
                <a:pos x="T4" y="T5"/>
              </a:cxn>
              <a:cxn ang="0">
                <a:pos x="T6" y="T7"/>
              </a:cxn>
            </a:cxnLst>
            <a:rect l="0" t="0" r="r" b="b"/>
            <a:pathLst>
              <a:path w="768" h="1076">
                <a:moveTo>
                  <a:pt x="768" y="0"/>
                </a:moveTo>
                <a:lnTo>
                  <a:pt x="0" y="573"/>
                </a:lnTo>
                <a:lnTo>
                  <a:pt x="614" y="1076"/>
                </a:lnTo>
                <a:lnTo>
                  <a:pt x="768" y="0"/>
                </a:lnTo>
                <a:close/>
              </a:path>
            </a:pathLst>
          </a:custGeom>
          <a:solidFill>
            <a:srgbClr val="E0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34">
            <a:extLst>
              <a:ext uri="{FF2B5EF4-FFF2-40B4-BE49-F238E27FC236}">
                <a16:creationId xmlns:a16="http://schemas.microsoft.com/office/drawing/2014/main" id="{C3CC9189-DEFB-4328-8702-C868F35C756E}"/>
              </a:ext>
            </a:extLst>
          </p:cNvPr>
          <p:cNvSpPr>
            <a:spLocks/>
          </p:cNvSpPr>
          <p:nvPr userDrawn="1"/>
        </p:nvSpPr>
        <p:spPr bwMode="auto">
          <a:xfrm>
            <a:off x="1030287" y="3406549"/>
            <a:ext cx="1219200" cy="1708150"/>
          </a:xfrm>
          <a:custGeom>
            <a:avLst/>
            <a:gdLst>
              <a:gd name="T0" fmla="*/ 768 w 768"/>
              <a:gd name="T1" fmla="*/ 0 h 1076"/>
              <a:gd name="T2" fmla="*/ 0 w 768"/>
              <a:gd name="T3" fmla="*/ 573 h 1076"/>
              <a:gd name="T4" fmla="*/ 614 w 768"/>
              <a:gd name="T5" fmla="*/ 1076 h 1076"/>
              <a:gd name="T6" fmla="*/ 768 w 768"/>
              <a:gd name="T7" fmla="*/ 0 h 1076"/>
            </a:gdLst>
            <a:ahLst/>
            <a:cxnLst>
              <a:cxn ang="0">
                <a:pos x="T0" y="T1"/>
              </a:cxn>
              <a:cxn ang="0">
                <a:pos x="T2" y="T3"/>
              </a:cxn>
              <a:cxn ang="0">
                <a:pos x="T4" y="T5"/>
              </a:cxn>
              <a:cxn ang="0">
                <a:pos x="T6" y="T7"/>
              </a:cxn>
            </a:cxnLst>
            <a:rect l="0" t="0" r="r" b="b"/>
            <a:pathLst>
              <a:path w="768" h="1076">
                <a:moveTo>
                  <a:pt x="768" y="0"/>
                </a:moveTo>
                <a:lnTo>
                  <a:pt x="0" y="573"/>
                </a:lnTo>
                <a:lnTo>
                  <a:pt x="614" y="1076"/>
                </a:lnTo>
                <a:lnTo>
                  <a:pt x="7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35">
            <a:extLst>
              <a:ext uri="{FF2B5EF4-FFF2-40B4-BE49-F238E27FC236}">
                <a16:creationId xmlns:a16="http://schemas.microsoft.com/office/drawing/2014/main" id="{AAE95934-FCEE-4C2D-9049-5885C1A2B1E8}"/>
              </a:ext>
            </a:extLst>
          </p:cNvPr>
          <p:cNvSpPr>
            <a:spLocks/>
          </p:cNvSpPr>
          <p:nvPr userDrawn="1"/>
        </p:nvSpPr>
        <p:spPr bwMode="auto">
          <a:xfrm>
            <a:off x="6559550" y="4144737"/>
            <a:ext cx="1304925" cy="1166813"/>
          </a:xfrm>
          <a:custGeom>
            <a:avLst/>
            <a:gdLst>
              <a:gd name="T0" fmla="*/ 711 w 822"/>
              <a:gd name="T1" fmla="*/ 0 h 735"/>
              <a:gd name="T2" fmla="*/ 0 w 822"/>
              <a:gd name="T3" fmla="*/ 353 h 735"/>
              <a:gd name="T4" fmla="*/ 613 w 822"/>
              <a:gd name="T5" fmla="*/ 735 h 735"/>
              <a:gd name="T6" fmla="*/ 613 w 822"/>
              <a:gd name="T7" fmla="*/ 520 h 735"/>
              <a:gd name="T8" fmla="*/ 822 w 822"/>
              <a:gd name="T9" fmla="*/ 481 h 735"/>
              <a:gd name="T10" fmla="*/ 711 w 822"/>
              <a:gd name="T11" fmla="*/ 0 h 735"/>
            </a:gdLst>
            <a:ahLst/>
            <a:cxnLst>
              <a:cxn ang="0">
                <a:pos x="T0" y="T1"/>
              </a:cxn>
              <a:cxn ang="0">
                <a:pos x="T2" y="T3"/>
              </a:cxn>
              <a:cxn ang="0">
                <a:pos x="T4" y="T5"/>
              </a:cxn>
              <a:cxn ang="0">
                <a:pos x="T6" y="T7"/>
              </a:cxn>
              <a:cxn ang="0">
                <a:pos x="T8" y="T9"/>
              </a:cxn>
              <a:cxn ang="0">
                <a:pos x="T10" y="T11"/>
              </a:cxn>
            </a:cxnLst>
            <a:rect l="0" t="0" r="r" b="b"/>
            <a:pathLst>
              <a:path w="822" h="735">
                <a:moveTo>
                  <a:pt x="711" y="0"/>
                </a:moveTo>
                <a:lnTo>
                  <a:pt x="0" y="353"/>
                </a:lnTo>
                <a:lnTo>
                  <a:pt x="613" y="735"/>
                </a:lnTo>
                <a:lnTo>
                  <a:pt x="613" y="520"/>
                </a:lnTo>
                <a:lnTo>
                  <a:pt x="822" y="481"/>
                </a:lnTo>
                <a:lnTo>
                  <a:pt x="711" y="0"/>
                </a:lnTo>
                <a:close/>
              </a:path>
            </a:pathLst>
          </a:custGeom>
          <a:solidFill>
            <a:srgbClr val="E0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36">
            <a:extLst>
              <a:ext uri="{FF2B5EF4-FFF2-40B4-BE49-F238E27FC236}">
                <a16:creationId xmlns:a16="http://schemas.microsoft.com/office/drawing/2014/main" id="{C1962F7A-EDAE-49BC-B18F-B0E440692D2E}"/>
              </a:ext>
            </a:extLst>
          </p:cNvPr>
          <p:cNvSpPr>
            <a:spLocks/>
          </p:cNvSpPr>
          <p:nvPr userDrawn="1"/>
        </p:nvSpPr>
        <p:spPr bwMode="auto">
          <a:xfrm>
            <a:off x="6559550" y="4144737"/>
            <a:ext cx="1304925" cy="1166813"/>
          </a:xfrm>
          <a:custGeom>
            <a:avLst/>
            <a:gdLst>
              <a:gd name="T0" fmla="*/ 711 w 822"/>
              <a:gd name="T1" fmla="*/ 0 h 735"/>
              <a:gd name="T2" fmla="*/ 0 w 822"/>
              <a:gd name="T3" fmla="*/ 353 h 735"/>
              <a:gd name="T4" fmla="*/ 613 w 822"/>
              <a:gd name="T5" fmla="*/ 735 h 735"/>
              <a:gd name="T6" fmla="*/ 613 w 822"/>
              <a:gd name="T7" fmla="*/ 520 h 735"/>
              <a:gd name="T8" fmla="*/ 822 w 822"/>
              <a:gd name="T9" fmla="*/ 481 h 735"/>
              <a:gd name="T10" fmla="*/ 711 w 822"/>
              <a:gd name="T11" fmla="*/ 0 h 735"/>
            </a:gdLst>
            <a:ahLst/>
            <a:cxnLst>
              <a:cxn ang="0">
                <a:pos x="T0" y="T1"/>
              </a:cxn>
              <a:cxn ang="0">
                <a:pos x="T2" y="T3"/>
              </a:cxn>
              <a:cxn ang="0">
                <a:pos x="T4" y="T5"/>
              </a:cxn>
              <a:cxn ang="0">
                <a:pos x="T6" y="T7"/>
              </a:cxn>
              <a:cxn ang="0">
                <a:pos x="T8" y="T9"/>
              </a:cxn>
              <a:cxn ang="0">
                <a:pos x="T10" y="T11"/>
              </a:cxn>
            </a:cxnLst>
            <a:rect l="0" t="0" r="r" b="b"/>
            <a:pathLst>
              <a:path w="822" h="735">
                <a:moveTo>
                  <a:pt x="711" y="0"/>
                </a:moveTo>
                <a:lnTo>
                  <a:pt x="0" y="353"/>
                </a:lnTo>
                <a:lnTo>
                  <a:pt x="613" y="735"/>
                </a:lnTo>
                <a:lnTo>
                  <a:pt x="613" y="520"/>
                </a:lnTo>
                <a:lnTo>
                  <a:pt x="822" y="481"/>
                </a:lnTo>
                <a:lnTo>
                  <a:pt x="7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37">
            <a:extLst>
              <a:ext uri="{FF2B5EF4-FFF2-40B4-BE49-F238E27FC236}">
                <a16:creationId xmlns:a16="http://schemas.microsoft.com/office/drawing/2014/main" id="{2795A649-9966-4ED4-897B-D1B32267245C}"/>
              </a:ext>
            </a:extLst>
          </p:cNvPr>
          <p:cNvSpPr>
            <a:spLocks/>
          </p:cNvSpPr>
          <p:nvPr userDrawn="1"/>
        </p:nvSpPr>
        <p:spPr bwMode="auto">
          <a:xfrm>
            <a:off x="7532687" y="4908324"/>
            <a:ext cx="496888" cy="712788"/>
          </a:xfrm>
          <a:custGeom>
            <a:avLst/>
            <a:gdLst>
              <a:gd name="T0" fmla="*/ 209 w 313"/>
              <a:gd name="T1" fmla="*/ 0 h 449"/>
              <a:gd name="T2" fmla="*/ 0 w 313"/>
              <a:gd name="T3" fmla="*/ 39 h 449"/>
              <a:gd name="T4" fmla="*/ 0 w 313"/>
              <a:gd name="T5" fmla="*/ 254 h 449"/>
              <a:gd name="T6" fmla="*/ 313 w 313"/>
              <a:gd name="T7" fmla="*/ 449 h 449"/>
              <a:gd name="T8" fmla="*/ 209 w 313"/>
              <a:gd name="T9" fmla="*/ 0 h 449"/>
            </a:gdLst>
            <a:ahLst/>
            <a:cxnLst>
              <a:cxn ang="0">
                <a:pos x="T0" y="T1"/>
              </a:cxn>
              <a:cxn ang="0">
                <a:pos x="T2" y="T3"/>
              </a:cxn>
              <a:cxn ang="0">
                <a:pos x="T4" y="T5"/>
              </a:cxn>
              <a:cxn ang="0">
                <a:pos x="T6" y="T7"/>
              </a:cxn>
              <a:cxn ang="0">
                <a:pos x="T8" y="T9"/>
              </a:cxn>
            </a:cxnLst>
            <a:rect l="0" t="0" r="r" b="b"/>
            <a:pathLst>
              <a:path w="313" h="449">
                <a:moveTo>
                  <a:pt x="209" y="0"/>
                </a:moveTo>
                <a:lnTo>
                  <a:pt x="0" y="39"/>
                </a:lnTo>
                <a:lnTo>
                  <a:pt x="0" y="254"/>
                </a:lnTo>
                <a:lnTo>
                  <a:pt x="313" y="449"/>
                </a:lnTo>
                <a:lnTo>
                  <a:pt x="209" y="0"/>
                </a:lnTo>
                <a:close/>
              </a:path>
            </a:pathLst>
          </a:custGeom>
          <a:solidFill>
            <a:srgbClr val="B9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38">
            <a:extLst>
              <a:ext uri="{FF2B5EF4-FFF2-40B4-BE49-F238E27FC236}">
                <a16:creationId xmlns:a16="http://schemas.microsoft.com/office/drawing/2014/main" id="{E4613297-ACED-4BAC-9907-358D18892A1B}"/>
              </a:ext>
            </a:extLst>
          </p:cNvPr>
          <p:cNvSpPr>
            <a:spLocks/>
          </p:cNvSpPr>
          <p:nvPr userDrawn="1"/>
        </p:nvSpPr>
        <p:spPr bwMode="auto">
          <a:xfrm>
            <a:off x="7532687" y="4908324"/>
            <a:ext cx="496888" cy="712788"/>
          </a:xfrm>
          <a:custGeom>
            <a:avLst/>
            <a:gdLst>
              <a:gd name="T0" fmla="*/ 209 w 313"/>
              <a:gd name="T1" fmla="*/ 0 h 449"/>
              <a:gd name="T2" fmla="*/ 0 w 313"/>
              <a:gd name="T3" fmla="*/ 39 h 449"/>
              <a:gd name="T4" fmla="*/ 0 w 313"/>
              <a:gd name="T5" fmla="*/ 254 h 449"/>
              <a:gd name="T6" fmla="*/ 313 w 313"/>
              <a:gd name="T7" fmla="*/ 449 h 449"/>
              <a:gd name="T8" fmla="*/ 209 w 313"/>
              <a:gd name="T9" fmla="*/ 0 h 449"/>
            </a:gdLst>
            <a:ahLst/>
            <a:cxnLst>
              <a:cxn ang="0">
                <a:pos x="T0" y="T1"/>
              </a:cxn>
              <a:cxn ang="0">
                <a:pos x="T2" y="T3"/>
              </a:cxn>
              <a:cxn ang="0">
                <a:pos x="T4" y="T5"/>
              </a:cxn>
              <a:cxn ang="0">
                <a:pos x="T6" y="T7"/>
              </a:cxn>
              <a:cxn ang="0">
                <a:pos x="T8" y="T9"/>
              </a:cxn>
            </a:cxnLst>
            <a:rect l="0" t="0" r="r" b="b"/>
            <a:pathLst>
              <a:path w="313" h="449">
                <a:moveTo>
                  <a:pt x="209" y="0"/>
                </a:moveTo>
                <a:lnTo>
                  <a:pt x="0" y="39"/>
                </a:lnTo>
                <a:lnTo>
                  <a:pt x="0" y="254"/>
                </a:lnTo>
                <a:lnTo>
                  <a:pt x="313" y="449"/>
                </a:lnTo>
                <a:lnTo>
                  <a:pt x="2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39">
            <a:extLst>
              <a:ext uri="{FF2B5EF4-FFF2-40B4-BE49-F238E27FC236}">
                <a16:creationId xmlns:a16="http://schemas.microsoft.com/office/drawing/2014/main" id="{21DCF72F-9720-43EA-9120-E6EAC412BE6C}"/>
              </a:ext>
            </a:extLst>
          </p:cNvPr>
          <p:cNvSpPr>
            <a:spLocks/>
          </p:cNvSpPr>
          <p:nvPr userDrawn="1"/>
        </p:nvSpPr>
        <p:spPr bwMode="auto">
          <a:xfrm>
            <a:off x="1965325" y="4260624"/>
            <a:ext cx="703263" cy="2460625"/>
          </a:xfrm>
          <a:custGeom>
            <a:avLst/>
            <a:gdLst>
              <a:gd name="T0" fmla="*/ 443 w 443"/>
              <a:gd name="T1" fmla="*/ 0 h 1550"/>
              <a:gd name="T2" fmla="*/ 0 w 443"/>
              <a:gd name="T3" fmla="*/ 1385 h 1550"/>
              <a:gd name="T4" fmla="*/ 190 w 443"/>
              <a:gd name="T5" fmla="*/ 1502 h 1550"/>
              <a:gd name="T6" fmla="*/ 349 w 443"/>
              <a:gd name="T7" fmla="*/ 1550 h 1550"/>
              <a:gd name="T8" fmla="*/ 383 w 443"/>
              <a:gd name="T9" fmla="*/ 1534 h 1550"/>
              <a:gd name="T10" fmla="*/ 443 w 443"/>
              <a:gd name="T11" fmla="*/ 0 h 1550"/>
            </a:gdLst>
            <a:ahLst/>
            <a:cxnLst>
              <a:cxn ang="0">
                <a:pos x="T0" y="T1"/>
              </a:cxn>
              <a:cxn ang="0">
                <a:pos x="T2" y="T3"/>
              </a:cxn>
              <a:cxn ang="0">
                <a:pos x="T4" y="T5"/>
              </a:cxn>
              <a:cxn ang="0">
                <a:pos x="T6" y="T7"/>
              </a:cxn>
              <a:cxn ang="0">
                <a:pos x="T8" y="T9"/>
              </a:cxn>
              <a:cxn ang="0">
                <a:pos x="T10" y="T11"/>
              </a:cxn>
            </a:cxnLst>
            <a:rect l="0" t="0" r="r" b="b"/>
            <a:pathLst>
              <a:path w="443" h="1550">
                <a:moveTo>
                  <a:pt x="443" y="0"/>
                </a:moveTo>
                <a:lnTo>
                  <a:pt x="0" y="1385"/>
                </a:lnTo>
                <a:lnTo>
                  <a:pt x="190" y="1502"/>
                </a:lnTo>
                <a:lnTo>
                  <a:pt x="349" y="1550"/>
                </a:lnTo>
                <a:lnTo>
                  <a:pt x="383" y="1534"/>
                </a:lnTo>
                <a:lnTo>
                  <a:pt x="443" y="0"/>
                </a:lnTo>
                <a:close/>
              </a:path>
            </a:pathLst>
          </a:custGeom>
          <a:solidFill>
            <a:srgbClr val="7ED8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40">
            <a:extLst>
              <a:ext uri="{FF2B5EF4-FFF2-40B4-BE49-F238E27FC236}">
                <a16:creationId xmlns:a16="http://schemas.microsoft.com/office/drawing/2014/main" id="{F4622BC4-619B-4169-9A10-5FB58195F636}"/>
              </a:ext>
            </a:extLst>
          </p:cNvPr>
          <p:cNvSpPr>
            <a:spLocks/>
          </p:cNvSpPr>
          <p:nvPr userDrawn="1"/>
        </p:nvSpPr>
        <p:spPr bwMode="auto">
          <a:xfrm>
            <a:off x="1965325" y="4260624"/>
            <a:ext cx="703263" cy="2460625"/>
          </a:xfrm>
          <a:custGeom>
            <a:avLst/>
            <a:gdLst>
              <a:gd name="T0" fmla="*/ 443 w 443"/>
              <a:gd name="T1" fmla="*/ 0 h 1550"/>
              <a:gd name="T2" fmla="*/ 0 w 443"/>
              <a:gd name="T3" fmla="*/ 1385 h 1550"/>
              <a:gd name="T4" fmla="*/ 190 w 443"/>
              <a:gd name="T5" fmla="*/ 1502 h 1550"/>
              <a:gd name="T6" fmla="*/ 349 w 443"/>
              <a:gd name="T7" fmla="*/ 1550 h 1550"/>
              <a:gd name="T8" fmla="*/ 383 w 443"/>
              <a:gd name="T9" fmla="*/ 1534 h 1550"/>
              <a:gd name="T10" fmla="*/ 443 w 443"/>
              <a:gd name="T11" fmla="*/ 0 h 1550"/>
            </a:gdLst>
            <a:ahLst/>
            <a:cxnLst>
              <a:cxn ang="0">
                <a:pos x="T0" y="T1"/>
              </a:cxn>
              <a:cxn ang="0">
                <a:pos x="T2" y="T3"/>
              </a:cxn>
              <a:cxn ang="0">
                <a:pos x="T4" y="T5"/>
              </a:cxn>
              <a:cxn ang="0">
                <a:pos x="T6" y="T7"/>
              </a:cxn>
              <a:cxn ang="0">
                <a:pos x="T8" y="T9"/>
              </a:cxn>
              <a:cxn ang="0">
                <a:pos x="T10" y="T11"/>
              </a:cxn>
            </a:cxnLst>
            <a:rect l="0" t="0" r="r" b="b"/>
            <a:pathLst>
              <a:path w="443" h="1550">
                <a:moveTo>
                  <a:pt x="443" y="0"/>
                </a:moveTo>
                <a:lnTo>
                  <a:pt x="0" y="1385"/>
                </a:lnTo>
                <a:lnTo>
                  <a:pt x="190" y="1502"/>
                </a:lnTo>
                <a:lnTo>
                  <a:pt x="349" y="1550"/>
                </a:lnTo>
                <a:lnTo>
                  <a:pt x="383" y="1534"/>
                </a:lnTo>
                <a:lnTo>
                  <a:pt x="4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41">
            <a:extLst>
              <a:ext uri="{FF2B5EF4-FFF2-40B4-BE49-F238E27FC236}">
                <a16:creationId xmlns:a16="http://schemas.microsoft.com/office/drawing/2014/main" id="{79CC270A-F72B-457D-A174-2850A812B434}"/>
              </a:ext>
            </a:extLst>
          </p:cNvPr>
          <p:cNvSpPr>
            <a:spLocks/>
          </p:cNvSpPr>
          <p:nvPr userDrawn="1"/>
        </p:nvSpPr>
        <p:spPr bwMode="auto">
          <a:xfrm>
            <a:off x="2266950" y="6645049"/>
            <a:ext cx="252413" cy="111125"/>
          </a:xfrm>
          <a:custGeom>
            <a:avLst/>
            <a:gdLst>
              <a:gd name="T0" fmla="*/ 0 w 159"/>
              <a:gd name="T1" fmla="*/ 0 h 70"/>
              <a:gd name="T2" fmla="*/ 114 w 159"/>
              <a:gd name="T3" fmla="*/ 70 h 70"/>
              <a:gd name="T4" fmla="*/ 159 w 159"/>
              <a:gd name="T5" fmla="*/ 48 h 70"/>
              <a:gd name="T6" fmla="*/ 0 w 159"/>
              <a:gd name="T7" fmla="*/ 0 h 70"/>
            </a:gdLst>
            <a:ahLst/>
            <a:cxnLst>
              <a:cxn ang="0">
                <a:pos x="T0" y="T1"/>
              </a:cxn>
              <a:cxn ang="0">
                <a:pos x="T2" y="T3"/>
              </a:cxn>
              <a:cxn ang="0">
                <a:pos x="T4" y="T5"/>
              </a:cxn>
              <a:cxn ang="0">
                <a:pos x="T6" y="T7"/>
              </a:cxn>
            </a:cxnLst>
            <a:rect l="0" t="0" r="r" b="b"/>
            <a:pathLst>
              <a:path w="159" h="70">
                <a:moveTo>
                  <a:pt x="0" y="0"/>
                </a:moveTo>
                <a:lnTo>
                  <a:pt x="114" y="70"/>
                </a:lnTo>
                <a:lnTo>
                  <a:pt x="159" y="48"/>
                </a:lnTo>
                <a:lnTo>
                  <a:pt x="0" y="0"/>
                </a:lnTo>
                <a:close/>
              </a:path>
            </a:pathLst>
          </a:custGeom>
          <a:solidFill>
            <a:srgbClr val="89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42">
            <a:extLst>
              <a:ext uri="{FF2B5EF4-FFF2-40B4-BE49-F238E27FC236}">
                <a16:creationId xmlns:a16="http://schemas.microsoft.com/office/drawing/2014/main" id="{E7817200-44FB-4AFC-A770-00E18B7DF597}"/>
              </a:ext>
            </a:extLst>
          </p:cNvPr>
          <p:cNvSpPr>
            <a:spLocks/>
          </p:cNvSpPr>
          <p:nvPr userDrawn="1"/>
        </p:nvSpPr>
        <p:spPr bwMode="auto">
          <a:xfrm>
            <a:off x="2266950" y="6645049"/>
            <a:ext cx="252413" cy="111125"/>
          </a:xfrm>
          <a:custGeom>
            <a:avLst/>
            <a:gdLst>
              <a:gd name="T0" fmla="*/ 0 w 159"/>
              <a:gd name="T1" fmla="*/ 0 h 70"/>
              <a:gd name="T2" fmla="*/ 114 w 159"/>
              <a:gd name="T3" fmla="*/ 70 h 70"/>
              <a:gd name="T4" fmla="*/ 159 w 159"/>
              <a:gd name="T5" fmla="*/ 48 h 70"/>
              <a:gd name="T6" fmla="*/ 0 w 159"/>
              <a:gd name="T7" fmla="*/ 0 h 70"/>
            </a:gdLst>
            <a:ahLst/>
            <a:cxnLst>
              <a:cxn ang="0">
                <a:pos x="T0" y="T1"/>
              </a:cxn>
              <a:cxn ang="0">
                <a:pos x="T2" y="T3"/>
              </a:cxn>
              <a:cxn ang="0">
                <a:pos x="T4" y="T5"/>
              </a:cxn>
              <a:cxn ang="0">
                <a:pos x="T6" y="T7"/>
              </a:cxn>
            </a:cxnLst>
            <a:rect l="0" t="0" r="r" b="b"/>
            <a:pathLst>
              <a:path w="159" h="70">
                <a:moveTo>
                  <a:pt x="0" y="0"/>
                </a:moveTo>
                <a:lnTo>
                  <a:pt x="114" y="70"/>
                </a:lnTo>
                <a:lnTo>
                  <a:pt x="159"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43">
            <a:extLst>
              <a:ext uri="{FF2B5EF4-FFF2-40B4-BE49-F238E27FC236}">
                <a16:creationId xmlns:a16="http://schemas.microsoft.com/office/drawing/2014/main" id="{D5BC6BCF-0FD3-499F-A8FA-28E0076C343A}"/>
              </a:ext>
            </a:extLst>
          </p:cNvPr>
          <p:cNvSpPr>
            <a:spLocks noEditPoints="1"/>
          </p:cNvSpPr>
          <p:nvPr userDrawn="1"/>
        </p:nvSpPr>
        <p:spPr bwMode="auto">
          <a:xfrm>
            <a:off x="525462" y="5621112"/>
            <a:ext cx="1146175" cy="895350"/>
          </a:xfrm>
          <a:custGeom>
            <a:avLst/>
            <a:gdLst>
              <a:gd name="T0" fmla="*/ 296 w 722"/>
              <a:gd name="T1" fmla="*/ 194 h 564"/>
              <a:gd name="T2" fmla="*/ 613 w 722"/>
              <a:gd name="T3" fmla="*/ 564 h 564"/>
              <a:gd name="T4" fmla="*/ 722 w 722"/>
              <a:gd name="T5" fmla="*/ 473 h 564"/>
              <a:gd name="T6" fmla="*/ 296 w 722"/>
              <a:gd name="T7" fmla="*/ 194 h 564"/>
              <a:gd name="T8" fmla="*/ 0 w 722"/>
              <a:gd name="T9" fmla="*/ 0 h 564"/>
              <a:gd name="T10" fmla="*/ 0 w 722"/>
              <a:gd name="T11" fmla="*/ 0 h 564"/>
              <a:gd name="T12" fmla="*/ 93 w 722"/>
              <a:gd name="T13" fmla="*/ 111 h 564"/>
              <a:gd name="T14" fmla="*/ 131 w 722"/>
              <a:gd name="T15" fmla="*/ 87 h 564"/>
              <a:gd name="T16" fmla="*/ 0 w 722"/>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564">
                <a:moveTo>
                  <a:pt x="296" y="194"/>
                </a:moveTo>
                <a:lnTo>
                  <a:pt x="613" y="564"/>
                </a:lnTo>
                <a:lnTo>
                  <a:pt x="722" y="473"/>
                </a:lnTo>
                <a:lnTo>
                  <a:pt x="296" y="194"/>
                </a:lnTo>
                <a:close/>
                <a:moveTo>
                  <a:pt x="0" y="0"/>
                </a:moveTo>
                <a:lnTo>
                  <a:pt x="0" y="0"/>
                </a:lnTo>
                <a:lnTo>
                  <a:pt x="93" y="111"/>
                </a:lnTo>
                <a:lnTo>
                  <a:pt x="131" y="87"/>
                </a:lnTo>
                <a:lnTo>
                  <a:pt x="0" y="0"/>
                </a:lnTo>
                <a:close/>
              </a:path>
            </a:pathLst>
          </a:custGeom>
          <a:solidFill>
            <a:srgbClr val="75D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44">
            <a:extLst>
              <a:ext uri="{FF2B5EF4-FFF2-40B4-BE49-F238E27FC236}">
                <a16:creationId xmlns:a16="http://schemas.microsoft.com/office/drawing/2014/main" id="{3B43AC56-E72F-4023-9854-32DD9E9EB39F}"/>
              </a:ext>
            </a:extLst>
          </p:cNvPr>
          <p:cNvSpPr>
            <a:spLocks noEditPoints="1"/>
          </p:cNvSpPr>
          <p:nvPr userDrawn="1"/>
        </p:nvSpPr>
        <p:spPr bwMode="auto">
          <a:xfrm>
            <a:off x="525462" y="5621112"/>
            <a:ext cx="1146175" cy="895350"/>
          </a:xfrm>
          <a:custGeom>
            <a:avLst/>
            <a:gdLst>
              <a:gd name="T0" fmla="*/ 296 w 722"/>
              <a:gd name="T1" fmla="*/ 194 h 564"/>
              <a:gd name="T2" fmla="*/ 613 w 722"/>
              <a:gd name="T3" fmla="*/ 564 h 564"/>
              <a:gd name="T4" fmla="*/ 722 w 722"/>
              <a:gd name="T5" fmla="*/ 473 h 564"/>
              <a:gd name="T6" fmla="*/ 296 w 722"/>
              <a:gd name="T7" fmla="*/ 194 h 564"/>
              <a:gd name="T8" fmla="*/ 0 w 722"/>
              <a:gd name="T9" fmla="*/ 0 h 564"/>
              <a:gd name="T10" fmla="*/ 0 w 722"/>
              <a:gd name="T11" fmla="*/ 0 h 564"/>
              <a:gd name="T12" fmla="*/ 93 w 722"/>
              <a:gd name="T13" fmla="*/ 111 h 564"/>
              <a:gd name="T14" fmla="*/ 131 w 722"/>
              <a:gd name="T15" fmla="*/ 87 h 564"/>
              <a:gd name="T16" fmla="*/ 0 w 722"/>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564">
                <a:moveTo>
                  <a:pt x="296" y="194"/>
                </a:moveTo>
                <a:lnTo>
                  <a:pt x="613" y="564"/>
                </a:lnTo>
                <a:lnTo>
                  <a:pt x="722" y="473"/>
                </a:lnTo>
                <a:lnTo>
                  <a:pt x="296" y="194"/>
                </a:lnTo>
                <a:moveTo>
                  <a:pt x="0" y="0"/>
                </a:moveTo>
                <a:lnTo>
                  <a:pt x="0" y="0"/>
                </a:lnTo>
                <a:lnTo>
                  <a:pt x="93" y="111"/>
                </a:lnTo>
                <a:lnTo>
                  <a:pt x="131" y="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45">
            <a:extLst>
              <a:ext uri="{FF2B5EF4-FFF2-40B4-BE49-F238E27FC236}">
                <a16:creationId xmlns:a16="http://schemas.microsoft.com/office/drawing/2014/main" id="{93D55B70-F105-4D16-8E6E-020807457BD2}"/>
              </a:ext>
            </a:extLst>
          </p:cNvPr>
          <p:cNvSpPr>
            <a:spLocks/>
          </p:cNvSpPr>
          <p:nvPr userDrawn="1"/>
        </p:nvSpPr>
        <p:spPr bwMode="auto">
          <a:xfrm>
            <a:off x="525462" y="5621112"/>
            <a:ext cx="147638" cy="258763"/>
          </a:xfrm>
          <a:custGeom>
            <a:avLst/>
            <a:gdLst>
              <a:gd name="T0" fmla="*/ 0 w 93"/>
              <a:gd name="T1" fmla="*/ 0 h 163"/>
              <a:gd name="T2" fmla="*/ 14 w 93"/>
              <a:gd name="T3" fmla="*/ 163 h 163"/>
              <a:gd name="T4" fmla="*/ 93 w 93"/>
              <a:gd name="T5" fmla="*/ 111 h 163"/>
              <a:gd name="T6" fmla="*/ 0 w 93"/>
              <a:gd name="T7" fmla="*/ 0 h 163"/>
            </a:gdLst>
            <a:ahLst/>
            <a:cxnLst>
              <a:cxn ang="0">
                <a:pos x="T0" y="T1"/>
              </a:cxn>
              <a:cxn ang="0">
                <a:pos x="T2" y="T3"/>
              </a:cxn>
              <a:cxn ang="0">
                <a:pos x="T4" y="T5"/>
              </a:cxn>
              <a:cxn ang="0">
                <a:pos x="T6" y="T7"/>
              </a:cxn>
            </a:cxnLst>
            <a:rect l="0" t="0" r="r" b="b"/>
            <a:pathLst>
              <a:path w="93" h="163">
                <a:moveTo>
                  <a:pt x="0" y="0"/>
                </a:moveTo>
                <a:lnTo>
                  <a:pt x="14" y="163"/>
                </a:lnTo>
                <a:lnTo>
                  <a:pt x="93" y="111"/>
                </a:lnTo>
                <a:lnTo>
                  <a:pt x="0" y="0"/>
                </a:lnTo>
                <a:close/>
              </a:path>
            </a:pathLst>
          </a:custGeom>
          <a:solidFill>
            <a:srgbClr val="89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46">
            <a:extLst>
              <a:ext uri="{FF2B5EF4-FFF2-40B4-BE49-F238E27FC236}">
                <a16:creationId xmlns:a16="http://schemas.microsoft.com/office/drawing/2014/main" id="{B96022C0-79A6-46CC-8104-7CC05E3A0AAC}"/>
              </a:ext>
            </a:extLst>
          </p:cNvPr>
          <p:cNvSpPr>
            <a:spLocks/>
          </p:cNvSpPr>
          <p:nvPr userDrawn="1"/>
        </p:nvSpPr>
        <p:spPr bwMode="auto">
          <a:xfrm>
            <a:off x="525462" y="5621112"/>
            <a:ext cx="147638" cy="258763"/>
          </a:xfrm>
          <a:custGeom>
            <a:avLst/>
            <a:gdLst>
              <a:gd name="T0" fmla="*/ 0 w 93"/>
              <a:gd name="T1" fmla="*/ 0 h 163"/>
              <a:gd name="T2" fmla="*/ 14 w 93"/>
              <a:gd name="T3" fmla="*/ 163 h 163"/>
              <a:gd name="T4" fmla="*/ 93 w 93"/>
              <a:gd name="T5" fmla="*/ 111 h 163"/>
              <a:gd name="T6" fmla="*/ 0 w 93"/>
              <a:gd name="T7" fmla="*/ 0 h 163"/>
            </a:gdLst>
            <a:ahLst/>
            <a:cxnLst>
              <a:cxn ang="0">
                <a:pos x="T0" y="T1"/>
              </a:cxn>
              <a:cxn ang="0">
                <a:pos x="T2" y="T3"/>
              </a:cxn>
              <a:cxn ang="0">
                <a:pos x="T4" y="T5"/>
              </a:cxn>
              <a:cxn ang="0">
                <a:pos x="T6" y="T7"/>
              </a:cxn>
            </a:cxnLst>
            <a:rect l="0" t="0" r="r" b="b"/>
            <a:pathLst>
              <a:path w="93" h="163">
                <a:moveTo>
                  <a:pt x="0" y="0"/>
                </a:moveTo>
                <a:lnTo>
                  <a:pt x="14" y="163"/>
                </a:lnTo>
                <a:lnTo>
                  <a:pt x="93" y="1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47">
            <a:extLst>
              <a:ext uri="{FF2B5EF4-FFF2-40B4-BE49-F238E27FC236}">
                <a16:creationId xmlns:a16="http://schemas.microsoft.com/office/drawing/2014/main" id="{9F6C8762-1ADF-49B7-A5DA-A456702428D3}"/>
              </a:ext>
            </a:extLst>
          </p:cNvPr>
          <p:cNvSpPr>
            <a:spLocks/>
          </p:cNvSpPr>
          <p:nvPr userDrawn="1"/>
        </p:nvSpPr>
        <p:spPr bwMode="auto">
          <a:xfrm>
            <a:off x="2573337" y="4260624"/>
            <a:ext cx="619125" cy="2435225"/>
          </a:xfrm>
          <a:custGeom>
            <a:avLst/>
            <a:gdLst>
              <a:gd name="T0" fmla="*/ 60 w 390"/>
              <a:gd name="T1" fmla="*/ 0 h 1534"/>
              <a:gd name="T2" fmla="*/ 60 w 390"/>
              <a:gd name="T3" fmla="*/ 0 h 1534"/>
              <a:gd name="T4" fmla="*/ 0 w 390"/>
              <a:gd name="T5" fmla="*/ 1534 h 1534"/>
              <a:gd name="T6" fmla="*/ 293 w 390"/>
              <a:gd name="T7" fmla="*/ 1391 h 1534"/>
              <a:gd name="T8" fmla="*/ 390 w 390"/>
              <a:gd name="T9" fmla="*/ 1050 h 1534"/>
              <a:gd name="T10" fmla="*/ 60 w 390"/>
              <a:gd name="T11" fmla="*/ 0 h 1534"/>
            </a:gdLst>
            <a:ahLst/>
            <a:cxnLst>
              <a:cxn ang="0">
                <a:pos x="T0" y="T1"/>
              </a:cxn>
              <a:cxn ang="0">
                <a:pos x="T2" y="T3"/>
              </a:cxn>
              <a:cxn ang="0">
                <a:pos x="T4" y="T5"/>
              </a:cxn>
              <a:cxn ang="0">
                <a:pos x="T6" y="T7"/>
              </a:cxn>
              <a:cxn ang="0">
                <a:pos x="T8" y="T9"/>
              </a:cxn>
              <a:cxn ang="0">
                <a:pos x="T10" y="T11"/>
              </a:cxn>
            </a:cxnLst>
            <a:rect l="0" t="0" r="r" b="b"/>
            <a:pathLst>
              <a:path w="390" h="1534">
                <a:moveTo>
                  <a:pt x="60" y="0"/>
                </a:moveTo>
                <a:lnTo>
                  <a:pt x="60" y="0"/>
                </a:lnTo>
                <a:lnTo>
                  <a:pt x="0" y="1534"/>
                </a:lnTo>
                <a:lnTo>
                  <a:pt x="293" y="1391"/>
                </a:lnTo>
                <a:lnTo>
                  <a:pt x="390" y="1050"/>
                </a:lnTo>
                <a:lnTo>
                  <a:pt x="60" y="0"/>
                </a:lnTo>
                <a:close/>
              </a:path>
            </a:pathLst>
          </a:custGeom>
          <a:solidFill>
            <a:srgbClr val="8FDE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48">
            <a:extLst>
              <a:ext uri="{FF2B5EF4-FFF2-40B4-BE49-F238E27FC236}">
                <a16:creationId xmlns:a16="http://schemas.microsoft.com/office/drawing/2014/main" id="{5540AE6D-AB12-4F52-9538-55440FE3105C}"/>
              </a:ext>
            </a:extLst>
          </p:cNvPr>
          <p:cNvSpPr>
            <a:spLocks/>
          </p:cNvSpPr>
          <p:nvPr userDrawn="1"/>
        </p:nvSpPr>
        <p:spPr bwMode="auto">
          <a:xfrm>
            <a:off x="2573337" y="4260624"/>
            <a:ext cx="619125" cy="2435225"/>
          </a:xfrm>
          <a:custGeom>
            <a:avLst/>
            <a:gdLst>
              <a:gd name="T0" fmla="*/ 60 w 390"/>
              <a:gd name="T1" fmla="*/ 0 h 1534"/>
              <a:gd name="T2" fmla="*/ 60 w 390"/>
              <a:gd name="T3" fmla="*/ 0 h 1534"/>
              <a:gd name="T4" fmla="*/ 0 w 390"/>
              <a:gd name="T5" fmla="*/ 1534 h 1534"/>
              <a:gd name="T6" fmla="*/ 293 w 390"/>
              <a:gd name="T7" fmla="*/ 1391 h 1534"/>
              <a:gd name="T8" fmla="*/ 390 w 390"/>
              <a:gd name="T9" fmla="*/ 1050 h 1534"/>
              <a:gd name="T10" fmla="*/ 60 w 390"/>
              <a:gd name="T11" fmla="*/ 0 h 1534"/>
            </a:gdLst>
            <a:ahLst/>
            <a:cxnLst>
              <a:cxn ang="0">
                <a:pos x="T0" y="T1"/>
              </a:cxn>
              <a:cxn ang="0">
                <a:pos x="T2" y="T3"/>
              </a:cxn>
              <a:cxn ang="0">
                <a:pos x="T4" y="T5"/>
              </a:cxn>
              <a:cxn ang="0">
                <a:pos x="T6" y="T7"/>
              </a:cxn>
              <a:cxn ang="0">
                <a:pos x="T8" y="T9"/>
              </a:cxn>
              <a:cxn ang="0">
                <a:pos x="T10" y="T11"/>
              </a:cxn>
            </a:cxnLst>
            <a:rect l="0" t="0" r="r" b="b"/>
            <a:pathLst>
              <a:path w="390" h="1534">
                <a:moveTo>
                  <a:pt x="60" y="0"/>
                </a:moveTo>
                <a:lnTo>
                  <a:pt x="60" y="0"/>
                </a:lnTo>
                <a:lnTo>
                  <a:pt x="0" y="1534"/>
                </a:lnTo>
                <a:lnTo>
                  <a:pt x="293" y="1391"/>
                </a:lnTo>
                <a:lnTo>
                  <a:pt x="390" y="105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49">
            <a:extLst>
              <a:ext uri="{FF2B5EF4-FFF2-40B4-BE49-F238E27FC236}">
                <a16:creationId xmlns:a16="http://schemas.microsoft.com/office/drawing/2014/main" id="{6705CD28-F1C7-4076-88A0-EB0554F393B4}"/>
              </a:ext>
            </a:extLst>
          </p:cNvPr>
          <p:cNvSpPr>
            <a:spLocks/>
          </p:cNvSpPr>
          <p:nvPr userDrawn="1"/>
        </p:nvSpPr>
        <p:spPr bwMode="auto">
          <a:xfrm>
            <a:off x="3702050" y="5624287"/>
            <a:ext cx="1093788" cy="895350"/>
          </a:xfrm>
          <a:custGeom>
            <a:avLst/>
            <a:gdLst>
              <a:gd name="T0" fmla="*/ 689 w 689"/>
              <a:gd name="T1" fmla="*/ 0 h 564"/>
              <a:gd name="T2" fmla="*/ 0 w 689"/>
              <a:gd name="T3" fmla="*/ 451 h 564"/>
              <a:gd name="T4" fmla="*/ 213 w 689"/>
              <a:gd name="T5" fmla="*/ 564 h 564"/>
              <a:gd name="T6" fmla="*/ 689 w 689"/>
              <a:gd name="T7" fmla="*/ 0 h 564"/>
            </a:gdLst>
            <a:ahLst/>
            <a:cxnLst>
              <a:cxn ang="0">
                <a:pos x="T0" y="T1"/>
              </a:cxn>
              <a:cxn ang="0">
                <a:pos x="T2" y="T3"/>
              </a:cxn>
              <a:cxn ang="0">
                <a:pos x="T4" y="T5"/>
              </a:cxn>
              <a:cxn ang="0">
                <a:pos x="T6" y="T7"/>
              </a:cxn>
            </a:cxnLst>
            <a:rect l="0" t="0" r="r" b="b"/>
            <a:pathLst>
              <a:path w="689" h="564">
                <a:moveTo>
                  <a:pt x="689" y="0"/>
                </a:moveTo>
                <a:lnTo>
                  <a:pt x="0" y="451"/>
                </a:lnTo>
                <a:lnTo>
                  <a:pt x="213" y="564"/>
                </a:lnTo>
                <a:lnTo>
                  <a:pt x="689" y="0"/>
                </a:lnTo>
                <a:close/>
              </a:path>
            </a:pathLst>
          </a:custGeom>
          <a:solidFill>
            <a:srgbClr val="81D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50">
            <a:extLst>
              <a:ext uri="{FF2B5EF4-FFF2-40B4-BE49-F238E27FC236}">
                <a16:creationId xmlns:a16="http://schemas.microsoft.com/office/drawing/2014/main" id="{CE93D085-E20B-44A9-A731-61D4790B8D24}"/>
              </a:ext>
            </a:extLst>
          </p:cNvPr>
          <p:cNvSpPr>
            <a:spLocks/>
          </p:cNvSpPr>
          <p:nvPr userDrawn="1"/>
        </p:nvSpPr>
        <p:spPr bwMode="auto">
          <a:xfrm>
            <a:off x="3702050" y="5624287"/>
            <a:ext cx="1093788" cy="895350"/>
          </a:xfrm>
          <a:custGeom>
            <a:avLst/>
            <a:gdLst>
              <a:gd name="T0" fmla="*/ 689 w 689"/>
              <a:gd name="T1" fmla="*/ 0 h 564"/>
              <a:gd name="T2" fmla="*/ 0 w 689"/>
              <a:gd name="T3" fmla="*/ 451 h 564"/>
              <a:gd name="T4" fmla="*/ 213 w 689"/>
              <a:gd name="T5" fmla="*/ 564 h 564"/>
              <a:gd name="T6" fmla="*/ 689 w 689"/>
              <a:gd name="T7" fmla="*/ 0 h 564"/>
            </a:gdLst>
            <a:ahLst/>
            <a:cxnLst>
              <a:cxn ang="0">
                <a:pos x="T0" y="T1"/>
              </a:cxn>
              <a:cxn ang="0">
                <a:pos x="T2" y="T3"/>
              </a:cxn>
              <a:cxn ang="0">
                <a:pos x="T4" y="T5"/>
              </a:cxn>
              <a:cxn ang="0">
                <a:pos x="T6" y="T7"/>
              </a:cxn>
            </a:cxnLst>
            <a:rect l="0" t="0" r="r" b="b"/>
            <a:pathLst>
              <a:path w="689" h="564">
                <a:moveTo>
                  <a:pt x="689" y="0"/>
                </a:moveTo>
                <a:lnTo>
                  <a:pt x="0" y="451"/>
                </a:lnTo>
                <a:lnTo>
                  <a:pt x="213" y="564"/>
                </a:lnTo>
                <a:lnTo>
                  <a:pt x="6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51">
            <a:extLst>
              <a:ext uri="{FF2B5EF4-FFF2-40B4-BE49-F238E27FC236}">
                <a16:creationId xmlns:a16="http://schemas.microsoft.com/office/drawing/2014/main" id="{8AE5D46F-743F-417A-A485-7E6EC40FE3D3}"/>
              </a:ext>
            </a:extLst>
          </p:cNvPr>
          <p:cNvSpPr>
            <a:spLocks/>
          </p:cNvSpPr>
          <p:nvPr userDrawn="1"/>
        </p:nvSpPr>
        <p:spPr bwMode="auto">
          <a:xfrm>
            <a:off x="4040187" y="5624287"/>
            <a:ext cx="755650" cy="1050925"/>
          </a:xfrm>
          <a:custGeom>
            <a:avLst/>
            <a:gdLst>
              <a:gd name="T0" fmla="*/ 476 w 476"/>
              <a:gd name="T1" fmla="*/ 0 h 662"/>
              <a:gd name="T2" fmla="*/ 0 w 476"/>
              <a:gd name="T3" fmla="*/ 564 h 662"/>
              <a:gd name="T4" fmla="*/ 109 w 476"/>
              <a:gd name="T5" fmla="*/ 621 h 662"/>
              <a:gd name="T6" fmla="*/ 162 w 476"/>
              <a:gd name="T7" fmla="*/ 613 h 662"/>
              <a:gd name="T8" fmla="*/ 188 w 476"/>
              <a:gd name="T9" fmla="*/ 662 h 662"/>
              <a:gd name="T10" fmla="*/ 162 w 476"/>
              <a:gd name="T11" fmla="*/ 613 h 662"/>
              <a:gd name="T12" fmla="*/ 442 w 476"/>
              <a:gd name="T13" fmla="*/ 409 h 662"/>
              <a:gd name="T14" fmla="*/ 476 w 476"/>
              <a:gd name="T15" fmla="*/ 0 h 6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 h="662">
                <a:moveTo>
                  <a:pt x="476" y="0"/>
                </a:moveTo>
                <a:lnTo>
                  <a:pt x="0" y="564"/>
                </a:lnTo>
                <a:lnTo>
                  <a:pt x="109" y="621"/>
                </a:lnTo>
                <a:lnTo>
                  <a:pt x="162" y="613"/>
                </a:lnTo>
                <a:lnTo>
                  <a:pt x="188" y="662"/>
                </a:lnTo>
                <a:lnTo>
                  <a:pt x="162" y="613"/>
                </a:lnTo>
                <a:lnTo>
                  <a:pt x="442" y="409"/>
                </a:lnTo>
                <a:lnTo>
                  <a:pt x="476" y="0"/>
                </a:lnTo>
                <a:close/>
              </a:path>
            </a:pathLst>
          </a:custGeom>
          <a:solidFill>
            <a:srgbClr val="7ED8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52">
            <a:extLst>
              <a:ext uri="{FF2B5EF4-FFF2-40B4-BE49-F238E27FC236}">
                <a16:creationId xmlns:a16="http://schemas.microsoft.com/office/drawing/2014/main" id="{B5336F86-18EF-4453-9413-6425AB4090E6}"/>
              </a:ext>
            </a:extLst>
          </p:cNvPr>
          <p:cNvSpPr>
            <a:spLocks/>
          </p:cNvSpPr>
          <p:nvPr userDrawn="1"/>
        </p:nvSpPr>
        <p:spPr bwMode="auto">
          <a:xfrm>
            <a:off x="4040187" y="5624287"/>
            <a:ext cx="755650" cy="1050925"/>
          </a:xfrm>
          <a:custGeom>
            <a:avLst/>
            <a:gdLst>
              <a:gd name="T0" fmla="*/ 476 w 476"/>
              <a:gd name="T1" fmla="*/ 0 h 662"/>
              <a:gd name="T2" fmla="*/ 0 w 476"/>
              <a:gd name="T3" fmla="*/ 564 h 662"/>
              <a:gd name="T4" fmla="*/ 109 w 476"/>
              <a:gd name="T5" fmla="*/ 621 h 662"/>
              <a:gd name="T6" fmla="*/ 162 w 476"/>
              <a:gd name="T7" fmla="*/ 613 h 662"/>
              <a:gd name="T8" fmla="*/ 188 w 476"/>
              <a:gd name="T9" fmla="*/ 662 h 662"/>
              <a:gd name="T10" fmla="*/ 162 w 476"/>
              <a:gd name="T11" fmla="*/ 613 h 662"/>
              <a:gd name="T12" fmla="*/ 442 w 476"/>
              <a:gd name="T13" fmla="*/ 409 h 662"/>
              <a:gd name="T14" fmla="*/ 476 w 476"/>
              <a:gd name="T15" fmla="*/ 0 h 6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 h="662">
                <a:moveTo>
                  <a:pt x="476" y="0"/>
                </a:moveTo>
                <a:lnTo>
                  <a:pt x="0" y="564"/>
                </a:lnTo>
                <a:lnTo>
                  <a:pt x="109" y="621"/>
                </a:lnTo>
                <a:lnTo>
                  <a:pt x="162" y="613"/>
                </a:lnTo>
                <a:lnTo>
                  <a:pt x="188" y="662"/>
                </a:lnTo>
                <a:lnTo>
                  <a:pt x="162" y="613"/>
                </a:lnTo>
                <a:lnTo>
                  <a:pt x="442" y="409"/>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53">
            <a:extLst>
              <a:ext uri="{FF2B5EF4-FFF2-40B4-BE49-F238E27FC236}">
                <a16:creationId xmlns:a16="http://schemas.microsoft.com/office/drawing/2014/main" id="{6B24A900-BB50-483B-B7D2-19E19B95A399}"/>
              </a:ext>
            </a:extLst>
          </p:cNvPr>
          <p:cNvSpPr>
            <a:spLocks/>
          </p:cNvSpPr>
          <p:nvPr userDrawn="1"/>
        </p:nvSpPr>
        <p:spPr bwMode="auto">
          <a:xfrm>
            <a:off x="1736725" y="6318024"/>
            <a:ext cx="228600" cy="471488"/>
          </a:xfrm>
          <a:custGeom>
            <a:avLst/>
            <a:gdLst>
              <a:gd name="T0" fmla="*/ 0 w 144"/>
              <a:gd name="T1" fmla="*/ 0 h 297"/>
              <a:gd name="T2" fmla="*/ 27 w 144"/>
              <a:gd name="T3" fmla="*/ 79 h 297"/>
              <a:gd name="T4" fmla="*/ 127 w 144"/>
              <a:gd name="T5" fmla="*/ 144 h 297"/>
              <a:gd name="T6" fmla="*/ 103 w 144"/>
              <a:gd name="T7" fmla="*/ 297 h 297"/>
              <a:gd name="T8" fmla="*/ 127 w 144"/>
              <a:gd name="T9" fmla="*/ 144 h 297"/>
              <a:gd name="T10" fmla="*/ 144 w 144"/>
              <a:gd name="T11" fmla="*/ 89 h 297"/>
              <a:gd name="T12" fmla="*/ 0 w 144"/>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44" h="297">
                <a:moveTo>
                  <a:pt x="0" y="0"/>
                </a:moveTo>
                <a:lnTo>
                  <a:pt x="27" y="79"/>
                </a:lnTo>
                <a:lnTo>
                  <a:pt x="127" y="144"/>
                </a:lnTo>
                <a:lnTo>
                  <a:pt x="103" y="297"/>
                </a:lnTo>
                <a:lnTo>
                  <a:pt x="127" y="144"/>
                </a:lnTo>
                <a:lnTo>
                  <a:pt x="144" y="89"/>
                </a:lnTo>
                <a:lnTo>
                  <a:pt x="0" y="0"/>
                </a:lnTo>
                <a:close/>
              </a:path>
            </a:pathLst>
          </a:custGeom>
          <a:solidFill>
            <a:srgbClr val="75D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54">
            <a:extLst>
              <a:ext uri="{FF2B5EF4-FFF2-40B4-BE49-F238E27FC236}">
                <a16:creationId xmlns:a16="http://schemas.microsoft.com/office/drawing/2014/main" id="{7661A87C-6623-4D5F-A067-1151765D12FA}"/>
              </a:ext>
            </a:extLst>
          </p:cNvPr>
          <p:cNvSpPr>
            <a:spLocks/>
          </p:cNvSpPr>
          <p:nvPr userDrawn="1"/>
        </p:nvSpPr>
        <p:spPr bwMode="auto">
          <a:xfrm>
            <a:off x="1736725" y="6318024"/>
            <a:ext cx="228600" cy="471488"/>
          </a:xfrm>
          <a:custGeom>
            <a:avLst/>
            <a:gdLst>
              <a:gd name="T0" fmla="*/ 0 w 144"/>
              <a:gd name="T1" fmla="*/ 0 h 297"/>
              <a:gd name="T2" fmla="*/ 27 w 144"/>
              <a:gd name="T3" fmla="*/ 79 h 297"/>
              <a:gd name="T4" fmla="*/ 127 w 144"/>
              <a:gd name="T5" fmla="*/ 144 h 297"/>
              <a:gd name="T6" fmla="*/ 103 w 144"/>
              <a:gd name="T7" fmla="*/ 297 h 297"/>
              <a:gd name="T8" fmla="*/ 127 w 144"/>
              <a:gd name="T9" fmla="*/ 144 h 297"/>
              <a:gd name="T10" fmla="*/ 144 w 144"/>
              <a:gd name="T11" fmla="*/ 89 h 297"/>
              <a:gd name="T12" fmla="*/ 0 w 144"/>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44" h="297">
                <a:moveTo>
                  <a:pt x="0" y="0"/>
                </a:moveTo>
                <a:lnTo>
                  <a:pt x="27" y="79"/>
                </a:lnTo>
                <a:lnTo>
                  <a:pt x="127" y="144"/>
                </a:lnTo>
                <a:lnTo>
                  <a:pt x="103" y="297"/>
                </a:lnTo>
                <a:lnTo>
                  <a:pt x="127" y="144"/>
                </a:lnTo>
                <a:lnTo>
                  <a:pt x="144" y="8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55">
            <a:extLst>
              <a:ext uri="{FF2B5EF4-FFF2-40B4-BE49-F238E27FC236}">
                <a16:creationId xmlns:a16="http://schemas.microsoft.com/office/drawing/2014/main" id="{5EFA2F81-C265-4CF1-96F4-B86BA984B4A5}"/>
              </a:ext>
            </a:extLst>
          </p:cNvPr>
          <p:cNvSpPr>
            <a:spLocks/>
          </p:cNvSpPr>
          <p:nvPr userDrawn="1"/>
        </p:nvSpPr>
        <p:spPr bwMode="auto">
          <a:xfrm>
            <a:off x="1938337" y="6459312"/>
            <a:ext cx="328613" cy="185738"/>
          </a:xfrm>
          <a:custGeom>
            <a:avLst/>
            <a:gdLst>
              <a:gd name="T0" fmla="*/ 17 w 207"/>
              <a:gd name="T1" fmla="*/ 0 h 117"/>
              <a:gd name="T2" fmla="*/ 0 w 207"/>
              <a:gd name="T3" fmla="*/ 55 h 117"/>
              <a:gd name="T4" fmla="*/ 207 w 207"/>
              <a:gd name="T5" fmla="*/ 117 h 117"/>
              <a:gd name="T6" fmla="*/ 17 w 207"/>
              <a:gd name="T7" fmla="*/ 0 h 117"/>
            </a:gdLst>
            <a:ahLst/>
            <a:cxnLst>
              <a:cxn ang="0">
                <a:pos x="T0" y="T1"/>
              </a:cxn>
              <a:cxn ang="0">
                <a:pos x="T2" y="T3"/>
              </a:cxn>
              <a:cxn ang="0">
                <a:pos x="T4" y="T5"/>
              </a:cxn>
              <a:cxn ang="0">
                <a:pos x="T6" y="T7"/>
              </a:cxn>
            </a:cxnLst>
            <a:rect l="0" t="0" r="r" b="b"/>
            <a:pathLst>
              <a:path w="207" h="117">
                <a:moveTo>
                  <a:pt x="17" y="0"/>
                </a:moveTo>
                <a:lnTo>
                  <a:pt x="0" y="55"/>
                </a:lnTo>
                <a:lnTo>
                  <a:pt x="207" y="117"/>
                </a:lnTo>
                <a:lnTo>
                  <a:pt x="17" y="0"/>
                </a:lnTo>
                <a:close/>
              </a:path>
            </a:pathLst>
          </a:custGeom>
          <a:solidFill>
            <a:srgbClr val="3AB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56">
            <a:extLst>
              <a:ext uri="{FF2B5EF4-FFF2-40B4-BE49-F238E27FC236}">
                <a16:creationId xmlns:a16="http://schemas.microsoft.com/office/drawing/2014/main" id="{BE79A31E-2D21-4E1A-AFD0-753C7211BB36}"/>
              </a:ext>
            </a:extLst>
          </p:cNvPr>
          <p:cNvSpPr>
            <a:spLocks/>
          </p:cNvSpPr>
          <p:nvPr userDrawn="1"/>
        </p:nvSpPr>
        <p:spPr bwMode="auto">
          <a:xfrm>
            <a:off x="1938337" y="6459312"/>
            <a:ext cx="328613" cy="185738"/>
          </a:xfrm>
          <a:custGeom>
            <a:avLst/>
            <a:gdLst>
              <a:gd name="T0" fmla="*/ 17 w 207"/>
              <a:gd name="T1" fmla="*/ 0 h 117"/>
              <a:gd name="T2" fmla="*/ 0 w 207"/>
              <a:gd name="T3" fmla="*/ 55 h 117"/>
              <a:gd name="T4" fmla="*/ 207 w 207"/>
              <a:gd name="T5" fmla="*/ 117 h 117"/>
              <a:gd name="T6" fmla="*/ 17 w 207"/>
              <a:gd name="T7" fmla="*/ 0 h 117"/>
            </a:gdLst>
            <a:ahLst/>
            <a:cxnLst>
              <a:cxn ang="0">
                <a:pos x="T0" y="T1"/>
              </a:cxn>
              <a:cxn ang="0">
                <a:pos x="T2" y="T3"/>
              </a:cxn>
              <a:cxn ang="0">
                <a:pos x="T4" y="T5"/>
              </a:cxn>
              <a:cxn ang="0">
                <a:pos x="T6" y="T7"/>
              </a:cxn>
            </a:cxnLst>
            <a:rect l="0" t="0" r="r" b="b"/>
            <a:pathLst>
              <a:path w="207" h="117">
                <a:moveTo>
                  <a:pt x="17" y="0"/>
                </a:moveTo>
                <a:lnTo>
                  <a:pt x="0" y="55"/>
                </a:lnTo>
                <a:lnTo>
                  <a:pt x="207" y="117"/>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57">
            <a:extLst>
              <a:ext uri="{FF2B5EF4-FFF2-40B4-BE49-F238E27FC236}">
                <a16:creationId xmlns:a16="http://schemas.microsoft.com/office/drawing/2014/main" id="{7BAE9186-F89E-43FE-837C-4A2C8098F7B1}"/>
              </a:ext>
            </a:extLst>
          </p:cNvPr>
          <p:cNvSpPr>
            <a:spLocks/>
          </p:cNvSpPr>
          <p:nvPr userDrawn="1"/>
        </p:nvSpPr>
        <p:spPr bwMode="auto">
          <a:xfrm>
            <a:off x="1900237" y="6546624"/>
            <a:ext cx="547688" cy="320675"/>
          </a:xfrm>
          <a:custGeom>
            <a:avLst/>
            <a:gdLst>
              <a:gd name="T0" fmla="*/ 24 w 345"/>
              <a:gd name="T1" fmla="*/ 0 h 202"/>
              <a:gd name="T2" fmla="*/ 0 w 345"/>
              <a:gd name="T3" fmla="*/ 153 h 202"/>
              <a:gd name="T4" fmla="*/ 13 w 345"/>
              <a:gd name="T5" fmla="*/ 191 h 202"/>
              <a:gd name="T6" fmla="*/ 159 w 345"/>
              <a:gd name="T7" fmla="*/ 152 h 202"/>
              <a:gd name="T8" fmla="*/ 158 w 345"/>
              <a:gd name="T9" fmla="*/ 202 h 202"/>
              <a:gd name="T10" fmla="*/ 158 w 345"/>
              <a:gd name="T11" fmla="*/ 202 h 202"/>
              <a:gd name="T12" fmla="*/ 159 w 345"/>
              <a:gd name="T13" fmla="*/ 152 h 202"/>
              <a:gd name="T14" fmla="*/ 301 w 345"/>
              <a:gd name="T15" fmla="*/ 192 h 202"/>
              <a:gd name="T16" fmla="*/ 345 w 345"/>
              <a:gd name="T17" fmla="*/ 132 h 202"/>
              <a:gd name="T18" fmla="*/ 231 w 345"/>
              <a:gd name="T19" fmla="*/ 62 h 202"/>
              <a:gd name="T20" fmla="*/ 24 w 345"/>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202">
                <a:moveTo>
                  <a:pt x="24" y="0"/>
                </a:moveTo>
                <a:lnTo>
                  <a:pt x="0" y="153"/>
                </a:lnTo>
                <a:lnTo>
                  <a:pt x="13" y="191"/>
                </a:lnTo>
                <a:lnTo>
                  <a:pt x="159" y="152"/>
                </a:lnTo>
                <a:lnTo>
                  <a:pt x="158" y="202"/>
                </a:lnTo>
                <a:lnTo>
                  <a:pt x="158" y="202"/>
                </a:lnTo>
                <a:lnTo>
                  <a:pt x="159" y="152"/>
                </a:lnTo>
                <a:lnTo>
                  <a:pt x="301" y="192"/>
                </a:lnTo>
                <a:lnTo>
                  <a:pt x="345" y="132"/>
                </a:lnTo>
                <a:lnTo>
                  <a:pt x="231" y="62"/>
                </a:lnTo>
                <a:lnTo>
                  <a:pt x="24" y="0"/>
                </a:lnTo>
                <a:close/>
              </a:path>
            </a:pathLst>
          </a:custGeom>
          <a:solidFill>
            <a:srgbClr val="3FB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58">
            <a:extLst>
              <a:ext uri="{FF2B5EF4-FFF2-40B4-BE49-F238E27FC236}">
                <a16:creationId xmlns:a16="http://schemas.microsoft.com/office/drawing/2014/main" id="{D684F37E-2D51-4BEC-8DA3-FA2836B6EEB7}"/>
              </a:ext>
            </a:extLst>
          </p:cNvPr>
          <p:cNvSpPr>
            <a:spLocks/>
          </p:cNvSpPr>
          <p:nvPr userDrawn="1"/>
        </p:nvSpPr>
        <p:spPr bwMode="auto">
          <a:xfrm>
            <a:off x="1900237" y="6546624"/>
            <a:ext cx="547688" cy="320675"/>
          </a:xfrm>
          <a:custGeom>
            <a:avLst/>
            <a:gdLst>
              <a:gd name="T0" fmla="*/ 24 w 345"/>
              <a:gd name="T1" fmla="*/ 0 h 202"/>
              <a:gd name="T2" fmla="*/ 0 w 345"/>
              <a:gd name="T3" fmla="*/ 153 h 202"/>
              <a:gd name="T4" fmla="*/ 13 w 345"/>
              <a:gd name="T5" fmla="*/ 191 h 202"/>
              <a:gd name="T6" fmla="*/ 159 w 345"/>
              <a:gd name="T7" fmla="*/ 152 h 202"/>
              <a:gd name="T8" fmla="*/ 158 w 345"/>
              <a:gd name="T9" fmla="*/ 202 h 202"/>
              <a:gd name="T10" fmla="*/ 158 w 345"/>
              <a:gd name="T11" fmla="*/ 202 h 202"/>
              <a:gd name="T12" fmla="*/ 159 w 345"/>
              <a:gd name="T13" fmla="*/ 152 h 202"/>
              <a:gd name="T14" fmla="*/ 301 w 345"/>
              <a:gd name="T15" fmla="*/ 192 h 202"/>
              <a:gd name="T16" fmla="*/ 345 w 345"/>
              <a:gd name="T17" fmla="*/ 132 h 202"/>
              <a:gd name="T18" fmla="*/ 231 w 345"/>
              <a:gd name="T19" fmla="*/ 62 h 202"/>
              <a:gd name="T20" fmla="*/ 24 w 345"/>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202">
                <a:moveTo>
                  <a:pt x="24" y="0"/>
                </a:moveTo>
                <a:lnTo>
                  <a:pt x="0" y="153"/>
                </a:lnTo>
                <a:lnTo>
                  <a:pt x="13" y="191"/>
                </a:lnTo>
                <a:lnTo>
                  <a:pt x="159" y="152"/>
                </a:lnTo>
                <a:lnTo>
                  <a:pt x="158" y="202"/>
                </a:lnTo>
                <a:lnTo>
                  <a:pt x="158" y="202"/>
                </a:lnTo>
                <a:lnTo>
                  <a:pt x="159" y="152"/>
                </a:lnTo>
                <a:lnTo>
                  <a:pt x="301" y="192"/>
                </a:lnTo>
                <a:lnTo>
                  <a:pt x="345" y="132"/>
                </a:lnTo>
                <a:lnTo>
                  <a:pt x="231" y="6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59">
            <a:extLst>
              <a:ext uri="{FF2B5EF4-FFF2-40B4-BE49-F238E27FC236}">
                <a16:creationId xmlns:a16="http://schemas.microsoft.com/office/drawing/2014/main" id="{B2B9A620-E62F-48B3-9E0E-4E3911EA4D6F}"/>
              </a:ext>
            </a:extLst>
          </p:cNvPr>
          <p:cNvSpPr>
            <a:spLocks/>
          </p:cNvSpPr>
          <p:nvPr userDrawn="1"/>
        </p:nvSpPr>
        <p:spPr bwMode="auto">
          <a:xfrm>
            <a:off x="1779587" y="6443437"/>
            <a:ext cx="158750" cy="346075"/>
          </a:xfrm>
          <a:custGeom>
            <a:avLst/>
            <a:gdLst>
              <a:gd name="T0" fmla="*/ 0 w 100"/>
              <a:gd name="T1" fmla="*/ 0 h 218"/>
              <a:gd name="T2" fmla="*/ 76 w 100"/>
              <a:gd name="T3" fmla="*/ 218 h 218"/>
              <a:gd name="T4" fmla="*/ 100 w 100"/>
              <a:gd name="T5" fmla="*/ 65 h 218"/>
              <a:gd name="T6" fmla="*/ 0 w 100"/>
              <a:gd name="T7" fmla="*/ 0 h 218"/>
            </a:gdLst>
            <a:ahLst/>
            <a:cxnLst>
              <a:cxn ang="0">
                <a:pos x="T0" y="T1"/>
              </a:cxn>
              <a:cxn ang="0">
                <a:pos x="T2" y="T3"/>
              </a:cxn>
              <a:cxn ang="0">
                <a:pos x="T4" y="T5"/>
              </a:cxn>
              <a:cxn ang="0">
                <a:pos x="T6" y="T7"/>
              </a:cxn>
            </a:cxnLst>
            <a:rect l="0" t="0" r="r" b="b"/>
            <a:pathLst>
              <a:path w="100" h="218">
                <a:moveTo>
                  <a:pt x="0" y="0"/>
                </a:moveTo>
                <a:lnTo>
                  <a:pt x="76" y="218"/>
                </a:lnTo>
                <a:lnTo>
                  <a:pt x="100" y="65"/>
                </a:lnTo>
                <a:lnTo>
                  <a:pt x="0" y="0"/>
                </a:lnTo>
                <a:close/>
              </a:path>
            </a:pathLst>
          </a:custGeom>
          <a:solidFill>
            <a:srgbClr val="36B4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60">
            <a:extLst>
              <a:ext uri="{FF2B5EF4-FFF2-40B4-BE49-F238E27FC236}">
                <a16:creationId xmlns:a16="http://schemas.microsoft.com/office/drawing/2014/main" id="{CB08D622-0844-4613-999E-62B55CCD7FF1}"/>
              </a:ext>
            </a:extLst>
          </p:cNvPr>
          <p:cNvSpPr>
            <a:spLocks/>
          </p:cNvSpPr>
          <p:nvPr userDrawn="1"/>
        </p:nvSpPr>
        <p:spPr bwMode="auto">
          <a:xfrm>
            <a:off x="1779587" y="6443437"/>
            <a:ext cx="158750" cy="346075"/>
          </a:xfrm>
          <a:custGeom>
            <a:avLst/>
            <a:gdLst>
              <a:gd name="T0" fmla="*/ 0 w 100"/>
              <a:gd name="T1" fmla="*/ 0 h 218"/>
              <a:gd name="T2" fmla="*/ 76 w 100"/>
              <a:gd name="T3" fmla="*/ 218 h 218"/>
              <a:gd name="T4" fmla="*/ 100 w 100"/>
              <a:gd name="T5" fmla="*/ 65 h 218"/>
              <a:gd name="T6" fmla="*/ 0 w 100"/>
              <a:gd name="T7" fmla="*/ 0 h 218"/>
            </a:gdLst>
            <a:ahLst/>
            <a:cxnLst>
              <a:cxn ang="0">
                <a:pos x="T0" y="T1"/>
              </a:cxn>
              <a:cxn ang="0">
                <a:pos x="T2" y="T3"/>
              </a:cxn>
              <a:cxn ang="0">
                <a:pos x="T4" y="T5"/>
              </a:cxn>
              <a:cxn ang="0">
                <a:pos x="T6" y="T7"/>
              </a:cxn>
            </a:cxnLst>
            <a:rect l="0" t="0" r="r" b="b"/>
            <a:pathLst>
              <a:path w="100" h="218">
                <a:moveTo>
                  <a:pt x="0" y="0"/>
                </a:moveTo>
                <a:lnTo>
                  <a:pt x="76" y="218"/>
                </a:lnTo>
                <a:lnTo>
                  <a:pt x="100" y="6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61">
            <a:extLst>
              <a:ext uri="{FF2B5EF4-FFF2-40B4-BE49-F238E27FC236}">
                <a16:creationId xmlns:a16="http://schemas.microsoft.com/office/drawing/2014/main" id="{9F2C16B2-C09A-4285-BEC3-30C7B4CE4D16}"/>
              </a:ext>
            </a:extLst>
          </p:cNvPr>
          <p:cNvSpPr>
            <a:spLocks/>
          </p:cNvSpPr>
          <p:nvPr userDrawn="1"/>
        </p:nvSpPr>
        <p:spPr bwMode="auto">
          <a:xfrm>
            <a:off x="2519362" y="6695849"/>
            <a:ext cx="53975" cy="41275"/>
          </a:xfrm>
          <a:custGeom>
            <a:avLst/>
            <a:gdLst>
              <a:gd name="T0" fmla="*/ 34 w 34"/>
              <a:gd name="T1" fmla="*/ 0 h 26"/>
              <a:gd name="T2" fmla="*/ 0 w 34"/>
              <a:gd name="T3" fmla="*/ 16 h 26"/>
              <a:gd name="T4" fmla="*/ 33 w 34"/>
              <a:gd name="T5" fmla="*/ 26 h 26"/>
              <a:gd name="T6" fmla="*/ 34 w 34"/>
              <a:gd name="T7" fmla="*/ 0 h 26"/>
            </a:gdLst>
            <a:ahLst/>
            <a:cxnLst>
              <a:cxn ang="0">
                <a:pos x="T0" y="T1"/>
              </a:cxn>
              <a:cxn ang="0">
                <a:pos x="T2" y="T3"/>
              </a:cxn>
              <a:cxn ang="0">
                <a:pos x="T4" y="T5"/>
              </a:cxn>
              <a:cxn ang="0">
                <a:pos x="T6" y="T7"/>
              </a:cxn>
            </a:cxnLst>
            <a:rect l="0" t="0" r="r" b="b"/>
            <a:pathLst>
              <a:path w="34" h="26">
                <a:moveTo>
                  <a:pt x="34" y="0"/>
                </a:moveTo>
                <a:lnTo>
                  <a:pt x="0" y="16"/>
                </a:lnTo>
                <a:lnTo>
                  <a:pt x="33" y="26"/>
                </a:lnTo>
                <a:lnTo>
                  <a:pt x="34" y="0"/>
                </a:lnTo>
                <a:close/>
              </a:path>
            </a:pathLst>
          </a:custGeom>
          <a:solidFill>
            <a:srgbClr val="4BB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62">
            <a:extLst>
              <a:ext uri="{FF2B5EF4-FFF2-40B4-BE49-F238E27FC236}">
                <a16:creationId xmlns:a16="http://schemas.microsoft.com/office/drawing/2014/main" id="{C207481E-EB5A-40D7-84BA-98A8913860AE}"/>
              </a:ext>
            </a:extLst>
          </p:cNvPr>
          <p:cNvSpPr>
            <a:spLocks/>
          </p:cNvSpPr>
          <p:nvPr userDrawn="1"/>
        </p:nvSpPr>
        <p:spPr bwMode="auto">
          <a:xfrm>
            <a:off x="2519362" y="6695849"/>
            <a:ext cx="53975" cy="41275"/>
          </a:xfrm>
          <a:custGeom>
            <a:avLst/>
            <a:gdLst>
              <a:gd name="T0" fmla="*/ 34 w 34"/>
              <a:gd name="T1" fmla="*/ 0 h 26"/>
              <a:gd name="T2" fmla="*/ 0 w 34"/>
              <a:gd name="T3" fmla="*/ 16 h 26"/>
              <a:gd name="T4" fmla="*/ 33 w 34"/>
              <a:gd name="T5" fmla="*/ 26 h 26"/>
              <a:gd name="T6" fmla="*/ 34 w 34"/>
              <a:gd name="T7" fmla="*/ 0 h 26"/>
            </a:gdLst>
            <a:ahLst/>
            <a:cxnLst>
              <a:cxn ang="0">
                <a:pos x="T0" y="T1"/>
              </a:cxn>
              <a:cxn ang="0">
                <a:pos x="T2" y="T3"/>
              </a:cxn>
              <a:cxn ang="0">
                <a:pos x="T4" y="T5"/>
              </a:cxn>
              <a:cxn ang="0">
                <a:pos x="T6" y="T7"/>
              </a:cxn>
            </a:cxnLst>
            <a:rect l="0" t="0" r="r" b="b"/>
            <a:pathLst>
              <a:path w="34" h="26">
                <a:moveTo>
                  <a:pt x="34" y="0"/>
                </a:moveTo>
                <a:lnTo>
                  <a:pt x="0" y="16"/>
                </a:lnTo>
                <a:lnTo>
                  <a:pt x="33" y="26"/>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63">
            <a:extLst>
              <a:ext uri="{FF2B5EF4-FFF2-40B4-BE49-F238E27FC236}">
                <a16:creationId xmlns:a16="http://schemas.microsoft.com/office/drawing/2014/main" id="{7096D092-0F6F-4A0F-989F-AB9E5999AAF2}"/>
              </a:ext>
            </a:extLst>
          </p:cNvPr>
          <p:cNvSpPr>
            <a:spLocks/>
          </p:cNvSpPr>
          <p:nvPr userDrawn="1"/>
        </p:nvSpPr>
        <p:spPr bwMode="auto">
          <a:xfrm>
            <a:off x="2447925" y="6721249"/>
            <a:ext cx="123825" cy="60325"/>
          </a:xfrm>
          <a:custGeom>
            <a:avLst/>
            <a:gdLst>
              <a:gd name="T0" fmla="*/ 45 w 78"/>
              <a:gd name="T1" fmla="*/ 0 h 38"/>
              <a:gd name="T2" fmla="*/ 0 w 78"/>
              <a:gd name="T3" fmla="*/ 22 h 38"/>
              <a:gd name="T4" fmla="*/ 31 w 78"/>
              <a:gd name="T5" fmla="*/ 38 h 38"/>
              <a:gd name="T6" fmla="*/ 78 w 78"/>
              <a:gd name="T7" fmla="*/ 10 h 38"/>
              <a:gd name="T8" fmla="*/ 45 w 78"/>
              <a:gd name="T9" fmla="*/ 0 h 38"/>
            </a:gdLst>
            <a:ahLst/>
            <a:cxnLst>
              <a:cxn ang="0">
                <a:pos x="T0" y="T1"/>
              </a:cxn>
              <a:cxn ang="0">
                <a:pos x="T2" y="T3"/>
              </a:cxn>
              <a:cxn ang="0">
                <a:pos x="T4" y="T5"/>
              </a:cxn>
              <a:cxn ang="0">
                <a:pos x="T6" y="T7"/>
              </a:cxn>
              <a:cxn ang="0">
                <a:pos x="T8" y="T9"/>
              </a:cxn>
            </a:cxnLst>
            <a:rect l="0" t="0" r="r" b="b"/>
            <a:pathLst>
              <a:path w="78" h="38">
                <a:moveTo>
                  <a:pt x="45" y="0"/>
                </a:moveTo>
                <a:lnTo>
                  <a:pt x="0" y="22"/>
                </a:lnTo>
                <a:lnTo>
                  <a:pt x="31" y="38"/>
                </a:lnTo>
                <a:lnTo>
                  <a:pt x="78" y="10"/>
                </a:lnTo>
                <a:lnTo>
                  <a:pt x="45" y="0"/>
                </a:lnTo>
                <a:close/>
              </a:path>
            </a:pathLst>
          </a:custGeom>
          <a:solidFill>
            <a:srgbClr val="52C1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64">
            <a:extLst>
              <a:ext uri="{FF2B5EF4-FFF2-40B4-BE49-F238E27FC236}">
                <a16:creationId xmlns:a16="http://schemas.microsoft.com/office/drawing/2014/main" id="{00E25AF0-DCF4-4BE0-B1BF-B64D961E0AA6}"/>
              </a:ext>
            </a:extLst>
          </p:cNvPr>
          <p:cNvSpPr>
            <a:spLocks/>
          </p:cNvSpPr>
          <p:nvPr userDrawn="1"/>
        </p:nvSpPr>
        <p:spPr bwMode="auto">
          <a:xfrm>
            <a:off x="2447925" y="6721249"/>
            <a:ext cx="123825" cy="60325"/>
          </a:xfrm>
          <a:custGeom>
            <a:avLst/>
            <a:gdLst>
              <a:gd name="T0" fmla="*/ 45 w 78"/>
              <a:gd name="T1" fmla="*/ 0 h 38"/>
              <a:gd name="T2" fmla="*/ 0 w 78"/>
              <a:gd name="T3" fmla="*/ 22 h 38"/>
              <a:gd name="T4" fmla="*/ 31 w 78"/>
              <a:gd name="T5" fmla="*/ 38 h 38"/>
              <a:gd name="T6" fmla="*/ 78 w 78"/>
              <a:gd name="T7" fmla="*/ 10 h 38"/>
              <a:gd name="T8" fmla="*/ 45 w 78"/>
              <a:gd name="T9" fmla="*/ 0 h 38"/>
            </a:gdLst>
            <a:ahLst/>
            <a:cxnLst>
              <a:cxn ang="0">
                <a:pos x="T0" y="T1"/>
              </a:cxn>
              <a:cxn ang="0">
                <a:pos x="T2" y="T3"/>
              </a:cxn>
              <a:cxn ang="0">
                <a:pos x="T4" y="T5"/>
              </a:cxn>
              <a:cxn ang="0">
                <a:pos x="T6" y="T7"/>
              </a:cxn>
              <a:cxn ang="0">
                <a:pos x="T8" y="T9"/>
              </a:cxn>
            </a:cxnLst>
            <a:rect l="0" t="0" r="r" b="b"/>
            <a:pathLst>
              <a:path w="78" h="38">
                <a:moveTo>
                  <a:pt x="45" y="0"/>
                </a:moveTo>
                <a:lnTo>
                  <a:pt x="0" y="22"/>
                </a:lnTo>
                <a:lnTo>
                  <a:pt x="31" y="38"/>
                </a:lnTo>
                <a:lnTo>
                  <a:pt x="78" y="10"/>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65">
            <a:extLst>
              <a:ext uri="{FF2B5EF4-FFF2-40B4-BE49-F238E27FC236}">
                <a16:creationId xmlns:a16="http://schemas.microsoft.com/office/drawing/2014/main" id="{EBEC470F-E08B-4FB2-88A0-1D9314AC74E3}"/>
              </a:ext>
            </a:extLst>
          </p:cNvPr>
          <p:cNvSpPr>
            <a:spLocks/>
          </p:cNvSpPr>
          <p:nvPr userDrawn="1"/>
        </p:nvSpPr>
        <p:spPr bwMode="auto">
          <a:xfrm>
            <a:off x="2571750" y="6468837"/>
            <a:ext cx="466725" cy="268288"/>
          </a:xfrm>
          <a:custGeom>
            <a:avLst/>
            <a:gdLst>
              <a:gd name="T0" fmla="*/ 294 w 294"/>
              <a:gd name="T1" fmla="*/ 0 h 169"/>
              <a:gd name="T2" fmla="*/ 1 w 294"/>
              <a:gd name="T3" fmla="*/ 143 h 169"/>
              <a:gd name="T4" fmla="*/ 0 w 294"/>
              <a:gd name="T5" fmla="*/ 169 h 169"/>
              <a:gd name="T6" fmla="*/ 263 w 294"/>
              <a:gd name="T7" fmla="*/ 107 h 169"/>
              <a:gd name="T8" fmla="*/ 294 w 294"/>
              <a:gd name="T9" fmla="*/ 0 h 169"/>
            </a:gdLst>
            <a:ahLst/>
            <a:cxnLst>
              <a:cxn ang="0">
                <a:pos x="T0" y="T1"/>
              </a:cxn>
              <a:cxn ang="0">
                <a:pos x="T2" y="T3"/>
              </a:cxn>
              <a:cxn ang="0">
                <a:pos x="T4" y="T5"/>
              </a:cxn>
              <a:cxn ang="0">
                <a:pos x="T6" y="T7"/>
              </a:cxn>
              <a:cxn ang="0">
                <a:pos x="T8" y="T9"/>
              </a:cxn>
            </a:cxnLst>
            <a:rect l="0" t="0" r="r" b="b"/>
            <a:pathLst>
              <a:path w="294" h="169">
                <a:moveTo>
                  <a:pt x="294" y="0"/>
                </a:moveTo>
                <a:lnTo>
                  <a:pt x="1" y="143"/>
                </a:lnTo>
                <a:lnTo>
                  <a:pt x="0" y="169"/>
                </a:lnTo>
                <a:lnTo>
                  <a:pt x="263" y="107"/>
                </a:lnTo>
                <a:lnTo>
                  <a:pt x="294" y="0"/>
                </a:lnTo>
                <a:close/>
              </a:path>
            </a:pathLst>
          </a:custGeom>
          <a:solidFill>
            <a:srgbClr val="55C3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66">
            <a:extLst>
              <a:ext uri="{FF2B5EF4-FFF2-40B4-BE49-F238E27FC236}">
                <a16:creationId xmlns:a16="http://schemas.microsoft.com/office/drawing/2014/main" id="{872177DA-AAC3-4CBB-8926-536B57B60E00}"/>
              </a:ext>
            </a:extLst>
          </p:cNvPr>
          <p:cNvSpPr>
            <a:spLocks/>
          </p:cNvSpPr>
          <p:nvPr userDrawn="1"/>
        </p:nvSpPr>
        <p:spPr bwMode="auto">
          <a:xfrm>
            <a:off x="2571750" y="6468837"/>
            <a:ext cx="466725" cy="268288"/>
          </a:xfrm>
          <a:custGeom>
            <a:avLst/>
            <a:gdLst>
              <a:gd name="T0" fmla="*/ 294 w 294"/>
              <a:gd name="T1" fmla="*/ 0 h 169"/>
              <a:gd name="T2" fmla="*/ 1 w 294"/>
              <a:gd name="T3" fmla="*/ 143 h 169"/>
              <a:gd name="T4" fmla="*/ 0 w 294"/>
              <a:gd name="T5" fmla="*/ 169 h 169"/>
              <a:gd name="T6" fmla="*/ 263 w 294"/>
              <a:gd name="T7" fmla="*/ 107 h 169"/>
              <a:gd name="T8" fmla="*/ 294 w 294"/>
              <a:gd name="T9" fmla="*/ 0 h 169"/>
            </a:gdLst>
            <a:ahLst/>
            <a:cxnLst>
              <a:cxn ang="0">
                <a:pos x="T0" y="T1"/>
              </a:cxn>
              <a:cxn ang="0">
                <a:pos x="T2" y="T3"/>
              </a:cxn>
              <a:cxn ang="0">
                <a:pos x="T4" y="T5"/>
              </a:cxn>
              <a:cxn ang="0">
                <a:pos x="T6" y="T7"/>
              </a:cxn>
              <a:cxn ang="0">
                <a:pos x="T8" y="T9"/>
              </a:cxn>
            </a:cxnLst>
            <a:rect l="0" t="0" r="r" b="b"/>
            <a:pathLst>
              <a:path w="294" h="169">
                <a:moveTo>
                  <a:pt x="294" y="0"/>
                </a:moveTo>
                <a:lnTo>
                  <a:pt x="1" y="143"/>
                </a:lnTo>
                <a:lnTo>
                  <a:pt x="0" y="169"/>
                </a:lnTo>
                <a:lnTo>
                  <a:pt x="263" y="107"/>
                </a:lnTo>
                <a:lnTo>
                  <a:pt x="2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67">
            <a:extLst>
              <a:ext uri="{FF2B5EF4-FFF2-40B4-BE49-F238E27FC236}">
                <a16:creationId xmlns:a16="http://schemas.microsoft.com/office/drawing/2014/main" id="{74C3CEF8-128C-48F1-B952-D097ABBF61F4}"/>
              </a:ext>
            </a:extLst>
          </p:cNvPr>
          <p:cNvSpPr>
            <a:spLocks/>
          </p:cNvSpPr>
          <p:nvPr userDrawn="1"/>
        </p:nvSpPr>
        <p:spPr bwMode="auto">
          <a:xfrm>
            <a:off x="2571750" y="6638699"/>
            <a:ext cx="417513" cy="185738"/>
          </a:xfrm>
          <a:custGeom>
            <a:avLst/>
            <a:gdLst>
              <a:gd name="T0" fmla="*/ 263 w 263"/>
              <a:gd name="T1" fmla="*/ 0 h 117"/>
              <a:gd name="T2" fmla="*/ 0 w 263"/>
              <a:gd name="T3" fmla="*/ 62 h 117"/>
              <a:gd name="T4" fmla="*/ 114 w 263"/>
              <a:gd name="T5" fmla="*/ 117 h 117"/>
              <a:gd name="T6" fmla="*/ 219 w 263"/>
              <a:gd name="T7" fmla="*/ 76 h 117"/>
              <a:gd name="T8" fmla="*/ 236 w 263"/>
              <a:gd name="T9" fmla="*/ 94 h 117"/>
              <a:gd name="T10" fmla="*/ 263 w 263"/>
              <a:gd name="T11" fmla="*/ 0 h 117"/>
            </a:gdLst>
            <a:ahLst/>
            <a:cxnLst>
              <a:cxn ang="0">
                <a:pos x="T0" y="T1"/>
              </a:cxn>
              <a:cxn ang="0">
                <a:pos x="T2" y="T3"/>
              </a:cxn>
              <a:cxn ang="0">
                <a:pos x="T4" y="T5"/>
              </a:cxn>
              <a:cxn ang="0">
                <a:pos x="T6" y="T7"/>
              </a:cxn>
              <a:cxn ang="0">
                <a:pos x="T8" y="T9"/>
              </a:cxn>
              <a:cxn ang="0">
                <a:pos x="T10" y="T11"/>
              </a:cxn>
            </a:cxnLst>
            <a:rect l="0" t="0" r="r" b="b"/>
            <a:pathLst>
              <a:path w="263" h="117">
                <a:moveTo>
                  <a:pt x="263" y="0"/>
                </a:moveTo>
                <a:lnTo>
                  <a:pt x="0" y="62"/>
                </a:lnTo>
                <a:lnTo>
                  <a:pt x="114" y="117"/>
                </a:lnTo>
                <a:lnTo>
                  <a:pt x="219" y="76"/>
                </a:lnTo>
                <a:lnTo>
                  <a:pt x="236" y="94"/>
                </a:lnTo>
                <a:lnTo>
                  <a:pt x="263" y="0"/>
                </a:lnTo>
                <a:close/>
              </a:path>
            </a:pathLst>
          </a:custGeom>
          <a:solidFill>
            <a:srgbClr val="46B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68">
            <a:extLst>
              <a:ext uri="{FF2B5EF4-FFF2-40B4-BE49-F238E27FC236}">
                <a16:creationId xmlns:a16="http://schemas.microsoft.com/office/drawing/2014/main" id="{9A371BDB-89DF-462F-A3B4-3F1977EF75CF}"/>
              </a:ext>
            </a:extLst>
          </p:cNvPr>
          <p:cNvSpPr>
            <a:spLocks/>
          </p:cNvSpPr>
          <p:nvPr userDrawn="1"/>
        </p:nvSpPr>
        <p:spPr bwMode="auto">
          <a:xfrm>
            <a:off x="2571750" y="6638699"/>
            <a:ext cx="417513" cy="185738"/>
          </a:xfrm>
          <a:custGeom>
            <a:avLst/>
            <a:gdLst>
              <a:gd name="T0" fmla="*/ 263 w 263"/>
              <a:gd name="T1" fmla="*/ 0 h 117"/>
              <a:gd name="T2" fmla="*/ 0 w 263"/>
              <a:gd name="T3" fmla="*/ 62 h 117"/>
              <a:gd name="T4" fmla="*/ 114 w 263"/>
              <a:gd name="T5" fmla="*/ 117 h 117"/>
              <a:gd name="T6" fmla="*/ 219 w 263"/>
              <a:gd name="T7" fmla="*/ 76 h 117"/>
              <a:gd name="T8" fmla="*/ 236 w 263"/>
              <a:gd name="T9" fmla="*/ 94 h 117"/>
              <a:gd name="T10" fmla="*/ 263 w 263"/>
              <a:gd name="T11" fmla="*/ 0 h 117"/>
            </a:gdLst>
            <a:ahLst/>
            <a:cxnLst>
              <a:cxn ang="0">
                <a:pos x="T0" y="T1"/>
              </a:cxn>
              <a:cxn ang="0">
                <a:pos x="T2" y="T3"/>
              </a:cxn>
              <a:cxn ang="0">
                <a:pos x="T4" y="T5"/>
              </a:cxn>
              <a:cxn ang="0">
                <a:pos x="T6" y="T7"/>
              </a:cxn>
              <a:cxn ang="0">
                <a:pos x="T8" y="T9"/>
              </a:cxn>
              <a:cxn ang="0">
                <a:pos x="T10" y="T11"/>
              </a:cxn>
            </a:cxnLst>
            <a:rect l="0" t="0" r="r" b="b"/>
            <a:pathLst>
              <a:path w="263" h="117">
                <a:moveTo>
                  <a:pt x="263" y="0"/>
                </a:moveTo>
                <a:lnTo>
                  <a:pt x="0" y="62"/>
                </a:lnTo>
                <a:lnTo>
                  <a:pt x="114" y="117"/>
                </a:lnTo>
                <a:lnTo>
                  <a:pt x="219" y="76"/>
                </a:lnTo>
                <a:lnTo>
                  <a:pt x="236" y="94"/>
                </a:lnTo>
                <a:lnTo>
                  <a:pt x="2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69">
            <a:extLst>
              <a:ext uri="{FF2B5EF4-FFF2-40B4-BE49-F238E27FC236}">
                <a16:creationId xmlns:a16="http://schemas.microsoft.com/office/drawing/2014/main" id="{3B8AC730-2F5D-4E3C-B1B5-3B2205FFD289}"/>
              </a:ext>
            </a:extLst>
          </p:cNvPr>
          <p:cNvSpPr>
            <a:spLocks/>
          </p:cNvSpPr>
          <p:nvPr userDrawn="1"/>
        </p:nvSpPr>
        <p:spPr bwMode="auto">
          <a:xfrm>
            <a:off x="2563812" y="6737124"/>
            <a:ext cx="188913" cy="125413"/>
          </a:xfrm>
          <a:custGeom>
            <a:avLst/>
            <a:gdLst>
              <a:gd name="T0" fmla="*/ 5 w 119"/>
              <a:gd name="T1" fmla="*/ 0 h 79"/>
              <a:gd name="T2" fmla="*/ 5 w 119"/>
              <a:gd name="T3" fmla="*/ 0 h 79"/>
              <a:gd name="T4" fmla="*/ 0 w 119"/>
              <a:gd name="T5" fmla="*/ 50 h 79"/>
              <a:gd name="T6" fmla="*/ 56 w 119"/>
              <a:gd name="T7" fmla="*/ 79 h 79"/>
              <a:gd name="T8" fmla="*/ 119 w 119"/>
              <a:gd name="T9" fmla="*/ 55 h 79"/>
              <a:gd name="T10" fmla="*/ 5 w 119"/>
              <a:gd name="T11" fmla="*/ 0 h 79"/>
            </a:gdLst>
            <a:ahLst/>
            <a:cxnLst>
              <a:cxn ang="0">
                <a:pos x="T0" y="T1"/>
              </a:cxn>
              <a:cxn ang="0">
                <a:pos x="T2" y="T3"/>
              </a:cxn>
              <a:cxn ang="0">
                <a:pos x="T4" y="T5"/>
              </a:cxn>
              <a:cxn ang="0">
                <a:pos x="T6" y="T7"/>
              </a:cxn>
              <a:cxn ang="0">
                <a:pos x="T8" y="T9"/>
              </a:cxn>
              <a:cxn ang="0">
                <a:pos x="T10" y="T11"/>
              </a:cxn>
            </a:cxnLst>
            <a:rect l="0" t="0" r="r" b="b"/>
            <a:pathLst>
              <a:path w="119" h="79">
                <a:moveTo>
                  <a:pt x="5" y="0"/>
                </a:moveTo>
                <a:lnTo>
                  <a:pt x="5" y="0"/>
                </a:lnTo>
                <a:lnTo>
                  <a:pt x="0" y="50"/>
                </a:lnTo>
                <a:lnTo>
                  <a:pt x="56" y="79"/>
                </a:lnTo>
                <a:lnTo>
                  <a:pt x="119" y="55"/>
                </a:lnTo>
                <a:lnTo>
                  <a:pt x="5" y="0"/>
                </a:lnTo>
                <a:close/>
              </a:path>
            </a:pathLst>
          </a:custGeom>
          <a:solidFill>
            <a:srgbClr val="55C3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70">
            <a:extLst>
              <a:ext uri="{FF2B5EF4-FFF2-40B4-BE49-F238E27FC236}">
                <a16:creationId xmlns:a16="http://schemas.microsoft.com/office/drawing/2014/main" id="{F17D8D41-072B-4271-BDC4-A7B34BDF4C87}"/>
              </a:ext>
            </a:extLst>
          </p:cNvPr>
          <p:cNvSpPr>
            <a:spLocks/>
          </p:cNvSpPr>
          <p:nvPr userDrawn="1"/>
        </p:nvSpPr>
        <p:spPr bwMode="auto">
          <a:xfrm>
            <a:off x="2563812" y="6737124"/>
            <a:ext cx="188913" cy="125413"/>
          </a:xfrm>
          <a:custGeom>
            <a:avLst/>
            <a:gdLst>
              <a:gd name="T0" fmla="*/ 5 w 119"/>
              <a:gd name="T1" fmla="*/ 0 h 79"/>
              <a:gd name="T2" fmla="*/ 5 w 119"/>
              <a:gd name="T3" fmla="*/ 0 h 79"/>
              <a:gd name="T4" fmla="*/ 0 w 119"/>
              <a:gd name="T5" fmla="*/ 50 h 79"/>
              <a:gd name="T6" fmla="*/ 56 w 119"/>
              <a:gd name="T7" fmla="*/ 79 h 79"/>
              <a:gd name="T8" fmla="*/ 119 w 119"/>
              <a:gd name="T9" fmla="*/ 55 h 79"/>
              <a:gd name="T10" fmla="*/ 5 w 119"/>
              <a:gd name="T11" fmla="*/ 0 h 79"/>
            </a:gdLst>
            <a:ahLst/>
            <a:cxnLst>
              <a:cxn ang="0">
                <a:pos x="T0" y="T1"/>
              </a:cxn>
              <a:cxn ang="0">
                <a:pos x="T2" y="T3"/>
              </a:cxn>
              <a:cxn ang="0">
                <a:pos x="T4" y="T5"/>
              </a:cxn>
              <a:cxn ang="0">
                <a:pos x="T6" y="T7"/>
              </a:cxn>
              <a:cxn ang="0">
                <a:pos x="T8" y="T9"/>
              </a:cxn>
              <a:cxn ang="0">
                <a:pos x="T10" y="T11"/>
              </a:cxn>
            </a:cxnLst>
            <a:rect l="0" t="0" r="r" b="b"/>
            <a:pathLst>
              <a:path w="119" h="79">
                <a:moveTo>
                  <a:pt x="5" y="0"/>
                </a:moveTo>
                <a:lnTo>
                  <a:pt x="5" y="0"/>
                </a:lnTo>
                <a:lnTo>
                  <a:pt x="0" y="50"/>
                </a:lnTo>
                <a:lnTo>
                  <a:pt x="56" y="79"/>
                </a:lnTo>
                <a:lnTo>
                  <a:pt x="119" y="55"/>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71">
            <a:extLst>
              <a:ext uri="{FF2B5EF4-FFF2-40B4-BE49-F238E27FC236}">
                <a16:creationId xmlns:a16="http://schemas.microsoft.com/office/drawing/2014/main" id="{59A9E794-4308-492F-A7C3-A1782E1C9A72}"/>
              </a:ext>
            </a:extLst>
          </p:cNvPr>
          <p:cNvSpPr>
            <a:spLocks/>
          </p:cNvSpPr>
          <p:nvPr userDrawn="1"/>
        </p:nvSpPr>
        <p:spPr bwMode="auto">
          <a:xfrm>
            <a:off x="2497137" y="6737124"/>
            <a:ext cx="74613" cy="79375"/>
          </a:xfrm>
          <a:custGeom>
            <a:avLst/>
            <a:gdLst>
              <a:gd name="T0" fmla="*/ 47 w 47"/>
              <a:gd name="T1" fmla="*/ 0 h 50"/>
              <a:gd name="T2" fmla="*/ 0 w 47"/>
              <a:gd name="T3" fmla="*/ 28 h 50"/>
              <a:gd name="T4" fmla="*/ 42 w 47"/>
              <a:gd name="T5" fmla="*/ 50 h 50"/>
              <a:gd name="T6" fmla="*/ 47 w 47"/>
              <a:gd name="T7" fmla="*/ 0 h 50"/>
            </a:gdLst>
            <a:ahLst/>
            <a:cxnLst>
              <a:cxn ang="0">
                <a:pos x="T0" y="T1"/>
              </a:cxn>
              <a:cxn ang="0">
                <a:pos x="T2" y="T3"/>
              </a:cxn>
              <a:cxn ang="0">
                <a:pos x="T4" y="T5"/>
              </a:cxn>
              <a:cxn ang="0">
                <a:pos x="T6" y="T7"/>
              </a:cxn>
            </a:cxnLst>
            <a:rect l="0" t="0" r="r" b="b"/>
            <a:pathLst>
              <a:path w="47" h="50">
                <a:moveTo>
                  <a:pt x="47" y="0"/>
                </a:moveTo>
                <a:lnTo>
                  <a:pt x="0" y="28"/>
                </a:lnTo>
                <a:lnTo>
                  <a:pt x="42" y="50"/>
                </a:lnTo>
                <a:lnTo>
                  <a:pt x="47" y="0"/>
                </a:lnTo>
                <a:close/>
              </a:path>
            </a:pathLst>
          </a:custGeom>
          <a:solidFill>
            <a:srgbClr val="46B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72">
            <a:extLst>
              <a:ext uri="{FF2B5EF4-FFF2-40B4-BE49-F238E27FC236}">
                <a16:creationId xmlns:a16="http://schemas.microsoft.com/office/drawing/2014/main" id="{810D9185-200D-4377-AC59-76B7256DAA79}"/>
              </a:ext>
            </a:extLst>
          </p:cNvPr>
          <p:cNvSpPr>
            <a:spLocks/>
          </p:cNvSpPr>
          <p:nvPr userDrawn="1"/>
        </p:nvSpPr>
        <p:spPr bwMode="auto">
          <a:xfrm>
            <a:off x="2497137" y="6737124"/>
            <a:ext cx="74613" cy="79375"/>
          </a:xfrm>
          <a:custGeom>
            <a:avLst/>
            <a:gdLst>
              <a:gd name="T0" fmla="*/ 47 w 47"/>
              <a:gd name="T1" fmla="*/ 0 h 50"/>
              <a:gd name="T2" fmla="*/ 0 w 47"/>
              <a:gd name="T3" fmla="*/ 28 h 50"/>
              <a:gd name="T4" fmla="*/ 42 w 47"/>
              <a:gd name="T5" fmla="*/ 50 h 50"/>
              <a:gd name="T6" fmla="*/ 47 w 47"/>
              <a:gd name="T7" fmla="*/ 0 h 50"/>
            </a:gdLst>
            <a:ahLst/>
            <a:cxnLst>
              <a:cxn ang="0">
                <a:pos x="T0" y="T1"/>
              </a:cxn>
              <a:cxn ang="0">
                <a:pos x="T2" y="T3"/>
              </a:cxn>
              <a:cxn ang="0">
                <a:pos x="T4" y="T5"/>
              </a:cxn>
              <a:cxn ang="0">
                <a:pos x="T6" y="T7"/>
              </a:cxn>
            </a:cxnLst>
            <a:rect l="0" t="0" r="r" b="b"/>
            <a:pathLst>
              <a:path w="47" h="50">
                <a:moveTo>
                  <a:pt x="47" y="0"/>
                </a:moveTo>
                <a:lnTo>
                  <a:pt x="0" y="28"/>
                </a:lnTo>
                <a:lnTo>
                  <a:pt x="42" y="50"/>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73">
            <a:extLst>
              <a:ext uri="{FF2B5EF4-FFF2-40B4-BE49-F238E27FC236}">
                <a16:creationId xmlns:a16="http://schemas.microsoft.com/office/drawing/2014/main" id="{F2D31467-A85E-4F24-9B0E-41612826EB05}"/>
              </a:ext>
            </a:extLst>
          </p:cNvPr>
          <p:cNvSpPr>
            <a:spLocks/>
          </p:cNvSpPr>
          <p:nvPr userDrawn="1"/>
        </p:nvSpPr>
        <p:spPr bwMode="auto">
          <a:xfrm>
            <a:off x="2378075" y="6756174"/>
            <a:ext cx="119063" cy="95250"/>
          </a:xfrm>
          <a:custGeom>
            <a:avLst/>
            <a:gdLst>
              <a:gd name="T0" fmla="*/ 44 w 75"/>
              <a:gd name="T1" fmla="*/ 0 h 60"/>
              <a:gd name="T2" fmla="*/ 44 w 75"/>
              <a:gd name="T3" fmla="*/ 0 h 60"/>
              <a:gd name="T4" fmla="*/ 0 w 75"/>
              <a:gd name="T5" fmla="*/ 60 h 60"/>
              <a:gd name="T6" fmla="*/ 1 w 75"/>
              <a:gd name="T7" fmla="*/ 60 h 60"/>
              <a:gd name="T8" fmla="*/ 75 w 75"/>
              <a:gd name="T9" fmla="*/ 16 h 60"/>
              <a:gd name="T10" fmla="*/ 44 w 75"/>
              <a:gd name="T11" fmla="*/ 0 h 60"/>
            </a:gdLst>
            <a:ahLst/>
            <a:cxnLst>
              <a:cxn ang="0">
                <a:pos x="T0" y="T1"/>
              </a:cxn>
              <a:cxn ang="0">
                <a:pos x="T2" y="T3"/>
              </a:cxn>
              <a:cxn ang="0">
                <a:pos x="T4" y="T5"/>
              </a:cxn>
              <a:cxn ang="0">
                <a:pos x="T6" y="T7"/>
              </a:cxn>
              <a:cxn ang="0">
                <a:pos x="T8" y="T9"/>
              </a:cxn>
              <a:cxn ang="0">
                <a:pos x="T10" y="T11"/>
              </a:cxn>
            </a:cxnLst>
            <a:rect l="0" t="0" r="r" b="b"/>
            <a:pathLst>
              <a:path w="75" h="60">
                <a:moveTo>
                  <a:pt x="44" y="0"/>
                </a:moveTo>
                <a:lnTo>
                  <a:pt x="44" y="0"/>
                </a:lnTo>
                <a:lnTo>
                  <a:pt x="0" y="60"/>
                </a:lnTo>
                <a:lnTo>
                  <a:pt x="1" y="60"/>
                </a:lnTo>
                <a:lnTo>
                  <a:pt x="75" y="16"/>
                </a:lnTo>
                <a:lnTo>
                  <a:pt x="44" y="0"/>
                </a:lnTo>
                <a:close/>
              </a:path>
            </a:pathLst>
          </a:custGeom>
          <a:solidFill>
            <a:srgbClr val="45BB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74">
            <a:extLst>
              <a:ext uri="{FF2B5EF4-FFF2-40B4-BE49-F238E27FC236}">
                <a16:creationId xmlns:a16="http://schemas.microsoft.com/office/drawing/2014/main" id="{1B3DBE37-B6FA-4E53-9D00-B39C91337913}"/>
              </a:ext>
            </a:extLst>
          </p:cNvPr>
          <p:cNvSpPr>
            <a:spLocks/>
          </p:cNvSpPr>
          <p:nvPr userDrawn="1"/>
        </p:nvSpPr>
        <p:spPr bwMode="auto">
          <a:xfrm>
            <a:off x="2378075" y="6756174"/>
            <a:ext cx="119063" cy="95250"/>
          </a:xfrm>
          <a:custGeom>
            <a:avLst/>
            <a:gdLst>
              <a:gd name="T0" fmla="*/ 44 w 75"/>
              <a:gd name="T1" fmla="*/ 0 h 60"/>
              <a:gd name="T2" fmla="*/ 44 w 75"/>
              <a:gd name="T3" fmla="*/ 0 h 60"/>
              <a:gd name="T4" fmla="*/ 0 w 75"/>
              <a:gd name="T5" fmla="*/ 60 h 60"/>
              <a:gd name="T6" fmla="*/ 1 w 75"/>
              <a:gd name="T7" fmla="*/ 60 h 60"/>
              <a:gd name="T8" fmla="*/ 75 w 75"/>
              <a:gd name="T9" fmla="*/ 16 h 60"/>
              <a:gd name="T10" fmla="*/ 44 w 75"/>
              <a:gd name="T11" fmla="*/ 0 h 60"/>
            </a:gdLst>
            <a:ahLst/>
            <a:cxnLst>
              <a:cxn ang="0">
                <a:pos x="T0" y="T1"/>
              </a:cxn>
              <a:cxn ang="0">
                <a:pos x="T2" y="T3"/>
              </a:cxn>
              <a:cxn ang="0">
                <a:pos x="T4" y="T5"/>
              </a:cxn>
              <a:cxn ang="0">
                <a:pos x="T6" y="T7"/>
              </a:cxn>
              <a:cxn ang="0">
                <a:pos x="T8" y="T9"/>
              </a:cxn>
              <a:cxn ang="0">
                <a:pos x="T10" y="T11"/>
              </a:cxn>
            </a:cxnLst>
            <a:rect l="0" t="0" r="r" b="b"/>
            <a:pathLst>
              <a:path w="75" h="60">
                <a:moveTo>
                  <a:pt x="44" y="0"/>
                </a:moveTo>
                <a:lnTo>
                  <a:pt x="44" y="0"/>
                </a:lnTo>
                <a:lnTo>
                  <a:pt x="0" y="60"/>
                </a:lnTo>
                <a:lnTo>
                  <a:pt x="1" y="60"/>
                </a:lnTo>
                <a:lnTo>
                  <a:pt x="75" y="1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75">
            <a:extLst>
              <a:ext uri="{FF2B5EF4-FFF2-40B4-BE49-F238E27FC236}">
                <a16:creationId xmlns:a16="http://schemas.microsoft.com/office/drawing/2014/main" id="{C61FD250-7253-4571-A849-396D48BAB09C}"/>
              </a:ext>
            </a:extLst>
          </p:cNvPr>
          <p:cNvSpPr>
            <a:spLocks/>
          </p:cNvSpPr>
          <p:nvPr userDrawn="1"/>
        </p:nvSpPr>
        <p:spPr bwMode="auto">
          <a:xfrm>
            <a:off x="2560637" y="6816499"/>
            <a:ext cx="92075" cy="50800"/>
          </a:xfrm>
          <a:custGeom>
            <a:avLst/>
            <a:gdLst>
              <a:gd name="T0" fmla="*/ 2 w 58"/>
              <a:gd name="T1" fmla="*/ 0 h 32"/>
              <a:gd name="T2" fmla="*/ 0 w 58"/>
              <a:gd name="T3" fmla="*/ 32 h 32"/>
              <a:gd name="T4" fmla="*/ 48 w 58"/>
              <a:gd name="T5" fmla="*/ 32 h 32"/>
              <a:gd name="T6" fmla="*/ 58 w 58"/>
              <a:gd name="T7" fmla="*/ 29 h 32"/>
              <a:gd name="T8" fmla="*/ 2 w 58"/>
              <a:gd name="T9" fmla="*/ 0 h 32"/>
            </a:gdLst>
            <a:ahLst/>
            <a:cxnLst>
              <a:cxn ang="0">
                <a:pos x="T0" y="T1"/>
              </a:cxn>
              <a:cxn ang="0">
                <a:pos x="T2" y="T3"/>
              </a:cxn>
              <a:cxn ang="0">
                <a:pos x="T4" y="T5"/>
              </a:cxn>
              <a:cxn ang="0">
                <a:pos x="T6" y="T7"/>
              </a:cxn>
              <a:cxn ang="0">
                <a:pos x="T8" y="T9"/>
              </a:cxn>
            </a:cxnLst>
            <a:rect l="0" t="0" r="r" b="b"/>
            <a:pathLst>
              <a:path w="58" h="32">
                <a:moveTo>
                  <a:pt x="2" y="0"/>
                </a:moveTo>
                <a:lnTo>
                  <a:pt x="0" y="32"/>
                </a:lnTo>
                <a:lnTo>
                  <a:pt x="48" y="32"/>
                </a:lnTo>
                <a:lnTo>
                  <a:pt x="58" y="29"/>
                </a:lnTo>
                <a:lnTo>
                  <a:pt x="2" y="0"/>
                </a:lnTo>
                <a:close/>
              </a:path>
            </a:pathLst>
          </a:custGeom>
          <a:solidFill>
            <a:srgbClr val="48B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76">
            <a:extLst>
              <a:ext uri="{FF2B5EF4-FFF2-40B4-BE49-F238E27FC236}">
                <a16:creationId xmlns:a16="http://schemas.microsoft.com/office/drawing/2014/main" id="{765F3C11-26A3-4B72-8A15-6BF4B5063F8D}"/>
              </a:ext>
            </a:extLst>
          </p:cNvPr>
          <p:cNvSpPr>
            <a:spLocks/>
          </p:cNvSpPr>
          <p:nvPr userDrawn="1"/>
        </p:nvSpPr>
        <p:spPr bwMode="auto">
          <a:xfrm>
            <a:off x="2560637" y="6816499"/>
            <a:ext cx="92075" cy="50800"/>
          </a:xfrm>
          <a:custGeom>
            <a:avLst/>
            <a:gdLst>
              <a:gd name="T0" fmla="*/ 2 w 58"/>
              <a:gd name="T1" fmla="*/ 0 h 32"/>
              <a:gd name="T2" fmla="*/ 0 w 58"/>
              <a:gd name="T3" fmla="*/ 32 h 32"/>
              <a:gd name="T4" fmla="*/ 48 w 58"/>
              <a:gd name="T5" fmla="*/ 32 h 32"/>
              <a:gd name="T6" fmla="*/ 58 w 58"/>
              <a:gd name="T7" fmla="*/ 29 h 32"/>
              <a:gd name="T8" fmla="*/ 2 w 58"/>
              <a:gd name="T9" fmla="*/ 0 h 32"/>
            </a:gdLst>
            <a:ahLst/>
            <a:cxnLst>
              <a:cxn ang="0">
                <a:pos x="T0" y="T1"/>
              </a:cxn>
              <a:cxn ang="0">
                <a:pos x="T2" y="T3"/>
              </a:cxn>
              <a:cxn ang="0">
                <a:pos x="T4" y="T5"/>
              </a:cxn>
              <a:cxn ang="0">
                <a:pos x="T6" y="T7"/>
              </a:cxn>
              <a:cxn ang="0">
                <a:pos x="T8" y="T9"/>
              </a:cxn>
            </a:cxnLst>
            <a:rect l="0" t="0" r="r" b="b"/>
            <a:pathLst>
              <a:path w="58" h="32">
                <a:moveTo>
                  <a:pt x="2" y="0"/>
                </a:moveTo>
                <a:lnTo>
                  <a:pt x="0" y="32"/>
                </a:lnTo>
                <a:lnTo>
                  <a:pt x="48" y="32"/>
                </a:lnTo>
                <a:lnTo>
                  <a:pt x="58" y="2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77">
            <a:extLst>
              <a:ext uri="{FF2B5EF4-FFF2-40B4-BE49-F238E27FC236}">
                <a16:creationId xmlns:a16="http://schemas.microsoft.com/office/drawing/2014/main" id="{F2112C94-499F-4FC8-B935-D43F3D2090E7}"/>
              </a:ext>
            </a:extLst>
          </p:cNvPr>
          <p:cNvSpPr>
            <a:spLocks/>
          </p:cNvSpPr>
          <p:nvPr userDrawn="1"/>
        </p:nvSpPr>
        <p:spPr bwMode="auto">
          <a:xfrm>
            <a:off x="2379662" y="6781574"/>
            <a:ext cx="184150" cy="85725"/>
          </a:xfrm>
          <a:custGeom>
            <a:avLst/>
            <a:gdLst>
              <a:gd name="T0" fmla="*/ 74 w 116"/>
              <a:gd name="T1" fmla="*/ 0 h 54"/>
              <a:gd name="T2" fmla="*/ 0 w 116"/>
              <a:gd name="T3" fmla="*/ 44 h 54"/>
              <a:gd name="T4" fmla="*/ 37 w 116"/>
              <a:gd name="T5" fmla="*/ 54 h 54"/>
              <a:gd name="T6" fmla="*/ 114 w 116"/>
              <a:gd name="T7" fmla="*/ 54 h 54"/>
              <a:gd name="T8" fmla="*/ 116 w 116"/>
              <a:gd name="T9" fmla="*/ 22 h 54"/>
              <a:gd name="T10" fmla="*/ 74 w 116"/>
              <a:gd name="T11" fmla="*/ 0 h 54"/>
            </a:gdLst>
            <a:ahLst/>
            <a:cxnLst>
              <a:cxn ang="0">
                <a:pos x="T0" y="T1"/>
              </a:cxn>
              <a:cxn ang="0">
                <a:pos x="T2" y="T3"/>
              </a:cxn>
              <a:cxn ang="0">
                <a:pos x="T4" y="T5"/>
              </a:cxn>
              <a:cxn ang="0">
                <a:pos x="T6" y="T7"/>
              </a:cxn>
              <a:cxn ang="0">
                <a:pos x="T8" y="T9"/>
              </a:cxn>
              <a:cxn ang="0">
                <a:pos x="T10" y="T11"/>
              </a:cxn>
            </a:cxnLst>
            <a:rect l="0" t="0" r="r" b="b"/>
            <a:pathLst>
              <a:path w="116" h="54">
                <a:moveTo>
                  <a:pt x="74" y="0"/>
                </a:moveTo>
                <a:lnTo>
                  <a:pt x="0" y="44"/>
                </a:lnTo>
                <a:lnTo>
                  <a:pt x="37" y="54"/>
                </a:lnTo>
                <a:lnTo>
                  <a:pt x="114" y="54"/>
                </a:lnTo>
                <a:lnTo>
                  <a:pt x="116" y="22"/>
                </a:lnTo>
                <a:lnTo>
                  <a:pt x="74" y="0"/>
                </a:lnTo>
                <a:close/>
              </a:path>
            </a:pathLst>
          </a:custGeom>
          <a:solidFill>
            <a:srgbClr val="3BB6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78">
            <a:extLst>
              <a:ext uri="{FF2B5EF4-FFF2-40B4-BE49-F238E27FC236}">
                <a16:creationId xmlns:a16="http://schemas.microsoft.com/office/drawing/2014/main" id="{9E63D616-4169-4A23-8396-8750B9F303BF}"/>
              </a:ext>
            </a:extLst>
          </p:cNvPr>
          <p:cNvSpPr>
            <a:spLocks/>
          </p:cNvSpPr>
          <p:nvPr userDrawn="1"/>
        </p:nvSpPr>
        <p:spPr bwMode="auto">
          <a:xfrm>
            <a:off x="2379662" y="6781574"/>
            <a:ext cx="184150" cy="85725"/>
          </a:xfrm>
          <a:custGeom>
            <a:avLst/>
            <a:gdLst>
              <a:gd name="T0" fmla="*/ 74 w 116"/>
              <a:gd name="T1" fmla="*/ 0 h 54"/>
              <a:gd name="T2" fmla="*/ 0 w 116"/>
              <a:gd name="T3" fmla="*/ 44 h 54"/>
              <a:gd name="T4" fmla="*/ 37 w 116"/>
              <a:gd name="T5" fmla="*/ 54 h 54"/>
              <a:gd name="T6" fmla="*/ 114 w 116"/>
              <a:gd name="T7" fmla="*/ 54 h 54"/>
              <a:gd name="T8" fmla="*/ 116 w 116"/>
              <a:gd name="T9" fmla="*/ 22 h 54"/>
              <a:gd name="T10" fmla="*/ 74 w 116"/>
              <a:gd name="T11" fmla="*/ 0 h 54"/>
            </a:gdLst>
            <a:ahLst/>
            <a:cxnLst>
              <a:cxn ang="0">
                <a:pos x="T0" y="T1"/>
              </a:cxn>
              <a:cxn ang="0">
                <a:pos x="T2" y="T3"/>
              </a:cxn>
              <a:cxn ang="0">
                <a:pos x="T4" y="T5"/>
              </a:cxn>
              <a:cxn ang="0">
                <a:pos x="T6" y="T7"/>
              </a:cxn>
              <a:cxn ang="0">
                <a:pos x="T8" y="T9"/>
              </a:cxn>
              <a:cxn ang="0">
                <a:pos x="T10" y="T11"/>
              </a:cxn>
            </a:cxnLst>
            <a:rect l="0" t="0" r="r" b="b"/>
            <a:pathLst>
              <a:path w="116" h="54">
                <a:moveTo>
                  <a:pt x="74" y="0"/>
                </a:moveTo>
                <a:lnTo>
                  <a:pt x="0" y="44"/>
                </a:lnTo>
                <a:lnTo>
                  <a:pt x="37" y="54"/>
                </a:lnTo>
                <a:lnTo>
                  <a:pt x="114" y="54"/>
                </a:lnTo>
                <a:lnTo>
                  <a:pt x="116" y="22"/>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79">
            <a:extLst>
              <a:ext uri="{FF2B5EF4-FFF2-40B4-BE49-F238E27FC236}">
                <a16:creationId xmlns:a16="http://schemas.microsoft.com/office/drawing/2014/main" id="{3F8D6258-6AA7-48CF-8A38-F52C6403D0B3}"/>
              </a:ext>
            </a:extLst>
          </p:cNvPr>
          <p:cNvSpPr>
            <a:spLocks/>
          </p:cNvSpPr>
          <p:nvPr userDrawn="1"/>
        </p:nvSpPr>
        <p:spPr bwMode="auto">
          <a:xfrm>
            <a:off x="3409950" y="6287862"/>
            <a:ext cx="188913" cy="192088"/>
          </a:xfrm>
          <a:custGeom>
            <a:avLst/>
            <a:gdLst>
              <a:gd name="T0" fmla="*/ 119 w 119"/>
              <a:gd name="T1" fmla="*/ 0 h 121"/>
              <a:gd name="T2" fmla="*/ 0 w 119"/>
              <a:gd name="T3" fmla="*/ 36 h 121"/>
              <a:gd name="T4" fmla="*/ 44 w 119"/>
              <a:gd name="T5" fmla="*/ 121 h 121"/>
              <a:gd name="T6" fmla="*/ 119 w 119"/>
              <a:gd name="T7" fmla="*/ 0 h 121"/>
            </a:gdLst>
            <a:ahLst/>
            <a:cxnLst>
              <a:cxn ang="0">
                <a:pos x="T0" y="T1"/>
              </a:cxn>
              <a:cxn ang="0">
                <a:pos x="T2" y="T3"/>
              </a:cxn>
              <a:cxn ang="0">
                <a:pos x="T4" y="T5"/>
              </a:cxn>
              <a:cxn ang="0">
                <a:pos x="T6" y="T7"/>
              </a:cxn>
            </a:cxnLst>
            <a:rect l="0" t="0" r="r" b="b"/>
            <a:pathLst>
              <a:path w="119" h="121">
                <a:moveTo>
                  <a:pt x="119" y="0"/>
                </a:moveTo>
                <a:lnTo>
                  <a:pt x="0" y="36"/>
                </a:lnTo>
                <a:lnTo>
                  <a:pt x="44" y="121"/>
                </a:lnTo>
                <a:lnTo>
                  <a:pt x="119" y="0"/>
                </a:lnTo>
                <a:close/>
              </a:path>
            </a:pathLst>
          </a:custGeom>
          <a:solidFill>
            <a:srgbClr val="91D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80">
            <a:extLst>
              <a:ext uri="{FF2B5EF4-FFF2-40B4-BE49-F238E27FC236}">
                <a16:creationId xmlns:a16="http://schemas.microsoft.com/office/drawing/2014/main" id="{D7F6647B-17D9-489A-ABE0-F40FCACC74A3}"/>
              </a:ext>
            </a:extLst>
          </p:cNvPr>
          <p:cNvSpPr>
            <a:spLocks/>
          </p:cNvSpPr>
          <p:nvPr userDrawn="1"/>
        </p:nvSpPr>
        <p:spPr bwMode="auto">
          <a:xfrm>
            <a:off x="3409950" y="6287862"/>
            <a:ext cx="188913" cy="192088"/>
          </a:xfrm>
          <a:custGeom>
            <a:avLst/>
            <a:gdLst>
              <a:gd name="T0" fmla="*/ 119 w 119"/>
              <a:gd name="T1" fmla="*/ 0 h 121"/>
              <a:gd name="T2" fmla="*/ 0 w 119"/>
              <a:gd name="T3" fmla="*/ 36 h 121"/>
              <a:gd name="T4" fmla="*/ 44 w 119"/>
              <a:gd name="T5" fmla="*/ 121 h 121"/>
              <a:gd name="T6" fmla="*/ 119 w 119"/>
              <a:gd name="T7" fmla="*/ 0 h 121"/>
            </a:gdLst>
            <a:ahLst/>
            <a:cxnLst>
              <a:cxn ang="0">
                <a:pos x="T0" y="T1"/>
              </a:cxn>
              <a:cxn ang="0">
                <a:pos x="T2" y="T3"/>
              </a:cxn>
              <a:cxn ang="0">
                <a:pos x="T4" y="T5"/>
              </a:cxn>
              <a:cxn ang="0">
                <a:pos x="T6" y="T7"/>
              </a:cxn>
            </a:cxnLst>
            <a:rect l="0" t="0" r="r" b="b"/>
            <a:pathLst>
              <a:path w="119" h="121">
                <a:moveTo>
                  <a:pt x="119" y="0"/>
                </a:moveTo>
                <a:lnTo>
                  <a:pt x="0" y="36"/>
                </a:lnTo>
                <a:lnTo>
                  <a:pt x="44" y="121"/>
                </a:lnTo>
                <a:lnTo>
                  <a:pt x="1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81">
            <a:extLst>
              <a:ext uri="{FF2B5EF4-FFF2-40B4-BE49-F238E27FC236}">
                <a16:creationId xmlns:a16="http://schemas.microsoft.com/office/drawing/2014/main" id="{74526505-0F6B-4496-A86D-9F5AA895782D}"/>
              </a:ext>
            </a:extLst>
          </p:cNvPr>
          <p:cNvSpPr>
            <a:spLocks/>
          </p:cNvSpPr>
          <p:nvPr userDrawn="1"/>
        </p:nvSpPr>
        <p:spPr bwMode="auto">
          <a:xfrm>
            <a:off x="3598862" y="6287862"/>
            <a:ext cx="103188" cy="87313"/>
          </a:xfrm>
          <a:custGeom>
            <a:avLst/>
            <a:gdLst>
              <a:gd name="T0" fmla="*/ 0 w 65"/>
              <a:gd name="T1" fmla="*/ 0 h 55"/>
              <a:gd name="T2" fmla="*/ 31 w 65"/>
              <a:gd name="T3" fmla="*/ 55 h 55"/>
              <a:gd name="T4" fmla="*/ 65 w 65"/>
              <a:gd name="T5" fmla="*/ 33 h 55"/>
              <a:gd name="T6" fmla="*/ 0 w 65"/>
              <a:gd name="T7" fmla="*/ 0 h 55"/>
            </a:gdLst>
            <a:ahLst/>
            <a:cxnLst>
              <a:cxn ang="0">
                <a:pos x="T0" y="T1"/>
              </a:cxn>
              <a:cxn ang="0">
                <a:pos x="T2" y="T3"/>
              </a:cxn>
              <a:cxn ang="0">
                <a:pos x="T4" y="T5"/>
              </a:cxn>
              <a:cxn ang="0">
                <a:pos x="T6" y="T7"/>
              </a:cxn>
            </a:cxnLst>
            <a:rect l="0" t="0" r="r" b="b"/>
            <a:pathLst>
              <a:path w="65" h="55">
                <a:moveTo>
                  <a:pt x="0" y="0"/>
                </a:moveTo>
                <a:lnTo>
                  <a:pt x="31" y="55"/>
                </a:lnTo>
                <a:lnTo>
                  <a:pt x="65" y="33"/>
                </a:lnTo>
                <a:lnTo>
                  <a:pt x="0" y="0"/>
                </a:lnTo>
                <a:close/>
              </a:path>
            </a:pathLst>
          </a:custGeom>
          <a:solidFill>
            <a:srgbClr val="7ED8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82">
            <a:extLst>
              <a:ext uri="{FF2B5EF4-FFF2-40B4-BE49-F238E27FC236}">
                <a16:creationId xmlns:a16="http://schemas.microsoft.com/office/drawing/2014/main" id="{D4F38FFB-DBC1-41CC-A09C-905C3ED36F8D}"/>
              </a:ext>
            </a:extLst>
          </p:cNvPr>
          <p:cNvSpPr>
            <a:spLocks/>
          </p:cNvSpPr>
          <p:nvPr userDrawn="1"/>
        </p:nvSpPr>
        <p:spPr bwMode="auto">
          <a:xfrm>
            <a:off x="3598862" y="6287862"/>
            <a:ext cx="103188" cy="87313"/>
          </a:xfrm>
          <a:custGeom>
            <a:avLst/>
            <a:gdLst>
              <a:gd name="T0" fmla="*/ 0 w 65"/>
              <a:gd name="T1" fmla="*/ 0 h 55"/>
              <a:gd name="T2" fmla="*/ 31 w 65"/>
              <a:gd name="T3" fmla="*/ 55 h 55"/>
              <a:gd name="T4" fmla="*/ 65 w 65"/>
              <a:gd name="T5" fmla="*/ 33 h 55"/>
              <a:gd name="T6" fmla="*/ 0 w 65"/>
              <a:gd name="T7" fmla="*/ 0 h 55"/>
            </a:gdLst>
            <a:ahLst/>
            <a:cxnLst>
              <a:cxn ang="0">
                <a:pos x="T0" y="T1"/>
              </a:cxn>
              <a:cxn ang="0">
                <a:pos x="T2" y="T3"/>
              </a:cxn>
              <a:cxn ang="0">
                <a:pos x="T4" y="T5"/>
              </a:cxn>
              <a:cxn ang="0">
                <a:pos x="T6" y="T7"/>
              </a:cxn>
            </a:cxnLst>
            <a:rect l="0" t="0" r="r" b="b"/>
            <a:pathLst>
              <a:path w="65" h="55">
                <a:moveTo>
                  <a:pt x="0" y="0"/>
                </a:moveTo>
                <a:lnTo>
                  <a:pt x="31" y="55"/>
                </a:lnTo>
                <a:lnTo>
                  <a:pt x="65"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83">
            <a:extLst>
              <a:ext uri="{FF2B5EF4-FFF2-40B4-BE49-F238E27FC236}">
                <a16:creationId xmlns:a16="http://schemas.microsoft.com/office/drawing/2014/main" id="{6E4161AD-23BF-4978-A3A8-95ECC1F571C4}"/>
              </a:ext>
            </a:extLst>
          </p:cNvPr>
          <p:cNvSpPr>
            <a:spLocks/>
          </p:cNvSpPr>
          <p:nvPr userDrawn="1"/>
        </p:nvSpPr>
        <p:spPr bwMode="auto">
          <a:xfrm>
            <a:off x="3648075" y="6340249"/>
            <a:ext cx="392113" cy="328613"/>
          </a:xfrm>
          <a:custGeom>
            <a:avLst/>
            <a:gdLst>
              <a:gd name="T0" fmla="*/ 34 w 247"/>
              <a:gd name="T1" fmla="*/ 0 h 207"/>
              <a:gd name="T2" fmla="*/ 0 w 247"/>
              <a:gd name="T3" fmla="*/ 22 h 207"/>
              <a:gd name="T4" fmla="*/ 104 w 247"/>
              <a:gd name="T5" fmla="*/ 207 h 207"/>
              <a:gd name="T6" fmla="*/ 177 w 247"/>
              <a:gd name="T7" fmla="*/ 196 h 207"/>
              <a:gd name="T8" fmla="*/ 247 w 247"/>
              <a:gd name="T9" fmla="*/ 113 h 207"/>
              <a:gd name="T10" fmla="*/ 34 w 247"/>
              <a:gd name="T11" fmla="*/ 0 h 207"/>
            </a:gdLst>
            <a:ahLst/>
            <a:cxnLst>
              <a:cxn ang="0">
                <a:pos x="T0" y="T1"/>
              </a:cxn>
              <a:cxn ang="0">
                <a:pos x="T2" y="T3"/>
              </a:cxn>
              <a:cxn ang="0">
                <a:pos x="T4" y="T5"/>
              </a:cxn>
              <a:cxn ang="0">
                <a:pos x="T6" y="T7"/>
              </a:cxn>
              <a:cxn ang="0">
                <a:pos x="T8" y="T9"/>
              </a:cxn>
              <a:cxn ang="0">
                <a:pos x="T10" y="T11"/>
              </a:cxn>
            </a:cxnLst>
            <a:rect l="0" t="0" r="r" b="b"/>
            <a:pathLst>
              <a:path w="247" h="207">
                <a:moveTo>
                  <a:pt x="34" y="0"/>
                </a:moveTo>
                <a:lnTo>
                  <a:pt x="0" y="22"/>
                </a:lnTo>
                <a:lnTo>
                  <a:pt x="104" y="207"/>
                </a:lnTo>
                <a:lnTo>
                  <a:pt x="177" y="196"/>
                </a:lnTo>
                <a:lnTo>
                  <a:pt x="247" y="113"/>
                </a:lnTo>
                <a:lnTo>
                  <a:pt x="34" y="0"/>
                </a:lnTo>
                <a:close/>
              </a:path>
            </a:pathLst>
          </a:custGeom>
          <a:solidFill>
            <a:srgbClr val="40B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84">
            <a:extLst>
              <a:ext uri="{FF2B5EF4-FFF2-40B4-BE49-F238E27FC236}">
                <a16:creationId xmlns:a16="http://schemas.microsoft.com/office/drawing/2014/main" id="{6EF37FA8-5DFA-40AA-B9FA-44DB66D8749E}"/>
              </a:ext>
            </a:extLst>
          </p:cNvPr>
          <p:cNvSpPr>
            <a:spLocks/>
          </p:cNvSpPr>
          <p:nvPr userDrawn="1"/>
        </p:nvSpPr>
        <p:spPr bwMode="auto">
          <a:xfrm>
            <a:off x="3648075" y="6340249"/>
            <a:ext cx="392113" cy="328613"/>
          </a:xfrm>
          <a:custGeom>
            <a:avLst/>
            <a:gdLst>
              <a:gd name="T0" fmla="*/ 34 w 247"/>
              <a:gd name="T1" fmla="*/ 0 h 207"/>
              <a:gd name="T2" fmla="*/ 0 w 247"/>
              <a:gd name="T3" fmla="*/ 22 h 207"/>
              <a:gd name="T4" fmla="*/ 104 w 247"/>
              <a:gd name="T5" fmla="*/ 207 h 207"/>
              <a:gd name="T6" fmla="*/ 177 w 247"/>
              <a:gd name="T7" fmla="*/ 196 h 207"/>
              <a:gd name="T8" fmla="*/ 247 w 247"/>
              <a:gd name="T9" fmla="*/ 113 h 207"/>
              <a:gd name="T10" fmla="*/ 34 w 247"/>
              <a:gd name="T11" fmla="*/ 0 h 207"/>
            </a:gdLst>
            <a:ahLst/>
            <a:cxnLst>
              <a:cxn ang="0">
                <a:pos x="T0" y="T1"/>
              </a:cxn>
              <a:cxn ang="0">
                <a:pos x="T2" y="T3"/>
              </a:cxn>
              <a:cxn ang="0">
                <a:pos x="T4" y="T5"/>
              </a:cxn>
              <a:cxn ang="0">
                <a:pos x="T6" y="T7"/>
              </a:cxn>
              <a:cxn ang="0">
                <a:pos x="T8" y="T9"/>
              </a:cxn>
              <a:cxn ang="0">
                <a:pos x="T10" y="T11"/>
              </a:cxn>
            </a:cxnLst>
            <a:rect l="0" t="0" r="r" b="b"/>
            <a:pathLst>
              <a:path w="247" h="207">
                <a:moveTo>
                  <a:pt x="34" y="0"/>
                </a:moveTo>
                <a:lnTo>
                  <a:pt x="0" y="22"/>
                </a:lnTo>
                <a:lnTo>
                  <a:pt x="104" y="207"/>
                </a:lnTo>
                <a:lnTo>
                  <a:pt x="177" y="196"/>
                </a:lnTo>
                <a:lnTo>
                  <a:pt x="247" y="113"/>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85">
            <a:extLst>
              <a:ext uri="{FF2B5EF4-FFF2-40B4-BE49-F238E27FC236}">
                <a16:creationId xmlns:a16="http://schemas.microsoft.com/office/drawing/2014/main" id="{C6593051-9B5F-4E35-B67D-288E7F4A3759}"/>
              </a:ext>
            </a:extLst>
          </p:cNvPr>
          <p:cNvSpPr>
            <a:spLocks/>
          </p:cNvSpPr>
          <p:nvPr userDrawn="1"/>
        </p:nvSpPr>
        <p:spPr bwMode="auto">
          <a:xfrm>
            <a:off x="3929062" y="6519637"/>
            <a:ext cx="284163" cy="131763"/>
          </a:xfrm>
          <a:custGeom>
            <a:avLst/>
            <a:gdLst>
              <a:gd name="T0" fmla="*/ 70 w 179"/>
              <a:gd name="T1" fmla="*/ 0 h 83"/>
              <a:gd name="T2" fmla="*/ 0 w 179"/>
              <a:gd name="T3" fmla="*/ 83 h 83"/>
              <a:gd name="T4" fmla="*/ 179 w 179"/>
              <a:gd name="T5" fmla="*/ 57 h 83"/>
              <a:gd name="T6" fmla="*/ 70 w 179"/>
              <a:gd name="T7" fmla="*/ 0 h 83"/>
            </a:gdLst>
            <a:ahLst/>
            <a:cxnLst>
              <a:cxn ang="0">
                <a:pos x="T0" y="T1"/>
              </a:cxn>
              <a:cxn ang="0">
                <a:pos x="T2" y="T3"/>
              </a:cxn>
              <a:cxn ang="0">
                <a:pos x="T4" y="T5"/>
              </a:cxn>
              <a:cxn ang="0">
                <a:pos x="T6" y="T7"/>
              </a:cxn>
            </a:cxnLst>
            <a:rect l="0" t="0" r="r" b="b"/>
            <a:pathLst>
              <a:path w="179" h="83">
                <a:moveTo>
                  <a:pt x="70" y="0"/>
                </a:moveTo>
                <a:lnTo>
                  <a:pt x="0" y="83"/>
                </a:lnTo>
                <a:lnTo>
                  <a:pt x="179" y="57"/>
                </a:lnTo>
                <a:lnTo>
                  <a:pt x="70" y="0"/>
                </a:lnTo>
                <a:close/>
              </a:path>
            </a:pathLst>
          </a:custGeom>
          <a:solidFill>
            <a:srgbClr val="3EB7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86">
            <a:extLst>
              <a:ext uri="{FF2B5EF4-FFF2-40B4-BE49-F238E27FC236}">
                <a16:creationId xmlns:a16="http://schemas.microsoft.com/office/drawing/2014/main" id="{A4E9657B-C01C-477C-9B92-840BE6BEA93E}"/>
              </a:ext>
            </a:extLst>
          </p:cNvPr>
          <p:cNvSpPr>
            <a:spLocks/>
          </p:cNvSpPr>
          <p:nvPr userDrawn="1"/>
        </p:nvSpPr>
        <p:spPr bwMode="auto">
          <a:xfrm>
            <a:off x="3929062" y="6519637"/>
            <a:ext cx="284163" cy="131763"/>
          </a:xfrm>
          <a:custGeom>
            <a:avLst/>
            <a:gdLst>
              <a:gd name="T0" fmla="*/ 70 w 179"/>
              <a:gd name="T1" fmla="*/ 0 h 83"/>
              <a:gd name="T2" fmla="*/ 0 w 179"/>
              <a:gd name="T3" fmla="*/ 83 h 83"/>
              <a:gd name="T4" fmla="*/ 179 w 179"/>
              <a:gd name="T5" fmla="*/ 57 h 83"/>
              <a:gd name="T6" fmla="*/ 70 w 179"/>
              <a:gd name="T7" fmla="*/ 0 h 83"/>
            </a:gdLst>
            <a:ahLst/>
            <a:cxnLst>
              <a:cxn ang="0">
                <a:pos x="T0" y="T1"/>
              </a:cxn>
              <a:cxn ang="0">
                <a:pos x="T2" y="T3"/>
              </a:cxn>
              <a:cxn ang="0">
                <a:pos x="T4" y="T5"/>
              </a:cxn>
              <a:cxn ang="0">
                <a:pos x="T6" y="T7"/>
              </a:cxn>
            </a:cxnLst>
            <a:rect l="0" t="0" r="r" b="b"/>
            <a:pathLst>
              <a:path w="179" h="83">
                <a:moveTo>
                  <a:pt x="70" y="0"/>
                </a:moveTo>
                <a:lnTo>
                  <a:pt x="0" y="83"/>
                </a:lnTo>
                <a:lnTo>
                  <a:pt x="179" y="57"/>
                </a:lnTo>
                <a:lnTo>
                  <a:pt x="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87">
            <a:extLst>
              <a:ext uri="{FF2B5EF4-FFF2-40B4-BE49-F238E27FC236}">
                <a16:creationId xmlns:a16="http://schemas.microsoft.com/office/drawing/2014/main" id="{C28B5D79-DC37-463B-BDD7-EBC54919DE4C}"/>
              </a:ext>
            </a:extLst>
          </p:cNvPr>
          <p:cNvSpPr>
            <a:spLocks/>
          </p:cNvSpPr>
          <p:nvPr userDrawn="1"/>
        </p:nvSpPr>
        <p:spPr bwMode="auto">
          <a:xfrm>
            <a:off x="3479800" y="6287862"/>
            <a:ext cx="168275" cy="196850"/>
          </a:xfrm>
          <a:custGeom>
            <a:avLst/>
            <a:gdLst>
              <a:gd name="T0" fmla="*/ 75 w 106"/>
              <a:gd name="T1" fmla="*/ 0 h 124"/>
              <a:gd name="T2" fmla="*/ 75 w 106"/>
              <a:gd name="T3" fmla="*/ 0 h 124"/>
              <a:gd name="T4" fmla="*/ 0 w 106"/>
              <a:gd name="T5" fmla="*/ 121 h 124"/>
              <a:gd name="T6" fmla="*/ 1 w 106"/>
              <a:gd name="T7" fmla="*/ 124 h 124"/>
              <a:gd name="T8" fmla="*/ 106 w 106"/>
              <a:gd name="T9" fmla="*/ 55 h 124"/>
              <a:gd name="T10" fmla="*/ 75 w 106"/>
              <a:gd name="T11" fmla="*/ 0 h 124"/>
            </a:gdLst>
            <a:ahLst/>
            <a:cxnLst>
              <a:cxn ang="0">
                <a:pos x="T0" y="T1"/>
              </a:cxn>
              <a:cxn ang="0">
                <a:pos x="T2" y="T3"/>
              </a:cxn>
              <a:cxn ang="0">
                <a:pos x="T4" y="T5"/>
              </a:cxn>
              <a:cxn ang="0">
                <a:pos x="T6" y="T7"/>
              </a:cxn>
              <a:cxn ang="0">
                <a:pos x="T8" y="T9"/>
              </a:cxn>
              <a:cxn ang="0">
                <a:pos x="T10" y="T11"/>
              </a:cxn>
            </a:cxnLst>
            <a:rect l="0" t="0" r="r" b="b"/>
            <a:pathLst>
              <a:path w="106" h="124">
                <a:moveTo>
                  <a:pt x="75" y="0"/>
                </a:moveTo>
                <a:lnTo>
                  <a:pt x="75" y="0"/>
                </a:lnTo>
                <a:lnTo>
                  <a:pt x="0" y="121"/>
                </a:lnTo>
                <a:lnTo>
                  <a:pt x="1" y="124"/>
                </a:lnTo>
                <a:lnTo>
                  <a:pt x="106" y="55"/>
                </a:lnTo>
                <a:lnTo>
                  <a:pt x="75" y="0"/>
                </a:lnTo>
                <a:close/>
              </a:path>
            </a:pathLst>
          </a:custGeom>
          <a:solidFill>
            <a:srgbClr val="A8E5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88">
            <a:extLst>
              <a:ext uri="{FF2B5EF4-FFF2-40B4-BE49-F238E27FC236}">
                <a16:creationId xmlns:a16="http://schemas.microsoft.com/office/drawing/2014/main" id="{6F758617-DC12-4FDB-9B6F-98A1D7DC85B5}"/>
              </a:ext>
            </a:extLst>
          </p:cNvPr>
          <p:cNvSpPr>
            <a:spLocks/>
          </p:cNvSpPr>
          <p:nvPr userDrawn="1"/>
        </p:nvSpPr>
        <p:spPr bwMode="auto">
          <a:xfrm>
            <a:off x="3479800" y="6287862"/>
            <a:ext cx="168275" cy="196850"/>
          </a:xfrm>
          <a:custGeom>
            <a:avLst/>
            <a:gdLst>
              <a:gd name="T0" fmla="*/ 75 w 106"/>
              <a:gd name="T1" fmla="*/ 0 h 124"/>
              <a:gd name="T2" fmla="*/ 75 w 106"/>
              <a:gd name="T3" fmla="*/ 0 h 124"/>
              <a:gd name="T4" fmla="*/ 0 w 106"/>
              <a:gd name="T5" fmla="*/ 121 h 124"/>
              <a:gd name="T6" fmla="*/ 1 w 106"/>
              <a:gd name="T7" fmla="*/ 124 h 124"/>
              <a:gd name="T8" fmla="*/ 106 w 106"/>
              <a:gd name="T9" fmla="*/ 55 h 124"/>
              <a:gd name="T10" fmla="*/ 75 w 106"/>
              <a:gd name="T11" fmla="*/ 0 h 124"/>
            </a:gdLst>
            <a:ahLst/>
            <a:cxnLst>
              <a:cxn ang="0">
                <a:pos x="T0" y="T1"/>
              </a:cxn>
              <a:cxn ang="0">
                <a:pos x="T2" y="T3"/>
              </a:cxn>
              <a:cxn ang="0">
                <a:pos x="T4" y="T5"/>
              </a:cxn>
              <a:cxn ang="0">
                <a:pos x="T6" y="T7"/>
              </a:cxn>
              <a:cxn ang="0">
                <a:pos x="T8" y="T9"/>
              </a:cxn>
              <a:cxn ang="0">
                <a:pos x="T10" y="T11"/>
              </a:cxn>
            </a:cxnLst>
            <a:rect l="0" t="0" r="r" b="b"/>
            <a:pathLst>
              <a:path w="106" h="124">
                <a:moveTo>
                  <a:pt x="75" y="0"/>
                </a:moveTo>
                <a:lnTo>
                  <a:pt x="75" y="0"/>
                </a:lnTo>
                <a:lnTo>
                  <a:pt x="0" y="121"/>
                </a:lnTo>
                <a:lnTo>
                  <a:pt x="1" y="124"/>
                </a:lnTo>
                <a:lnTo>
                  <a:pt x="106" y="55"/>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89">
            <a:extLst>
              <a:ext uri="{FF2B5EF4-FFF2-40B4-BE49-F238E27FC236}">
                <a16:creationId xmlns:a16="http://schemas.microsoft.com/office/drawing/2014/main" id="{BCA19D85-DD7C-4B01-9962-D3B28404B505}"/>
              </a:ext>
            </a:extLst>
          </p:cNvPr>
          <p:cNvSpPr>
            <a:spLocks/>
          </p:cNvSpPr>
          <p:nvPr userDrawn="1"/>
        </p:nvSpPr>
        <p:spPr bwMode="auto">
          <a:xfrm>
            <a:off x="3481387" y="6375174"/>
            <a:ext cx="331788" cy="425450"/>
          </a:xfrm>
          <a:custGeom>
            <a:avLst/>
            <a:gdLst>
              <a:gd name="T0" fmla="*/ 105 w 209"/>
              <a:gd name="T1" fmla="*/ 0 h 268"/>
              <a:gd name="T2" fmla="*/ 0 w 209"/>
              <a:gd name="T3" fmla="*/ 69 h 268"/>
              <a:gd name="T4" fmla="*/ 96 w 209"/>
              <a:gd name="T5" fmla="*/ 252 h 268"/>
              <a:gd name="T6" fmla="*/ 171 w 209"/>
              <a:gd name="T7" fmla="*/ 191 h 268"/>
              <a:gd name="T8" fmla="*/ 203 w 209"/>
              <a:gd name="T9" fmla="*/ 268 h 268"/>
              <a:gd name="T10" fmla="*/ 171 w 209"/>
              <a:gd name="T11" fmla="*/ 191 h 268"/>
              <a:gd name="T12" fmla="*/ 209 w 209"/>
              <a:gd name="T13" fmla="*/ 185 h 268"/>
              <a:gd name="T14" fmla="*/ 105 w 209"/>
              <a:gd name="T15" fmla="*/ 0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268">
                <a:moveTo>
                  <a:pt x="105" y="0"/>
                </a:moveTo>
                <a:lnTo>
                  <a:pt x="0" y="69"/>
                </a:lnTo>
                <a:lnTo>
                  <a:pt x="96" y="252"/>
                </a:lnTo>
                <a:lnTo>
                  <a:pt x="171" y="191"/>
                </a:lnTo>
                <a:lnTo>
                  <a:pt x="203" y="268"/>
                </a:lnTo>
                <a:lnTo>
                  <a:pt x="171" y="191"/>
                </a:lnTo>
                <a:lnTo>
                  <a:pt x="209" y="185"/>
                </a:lnTo>
                <a:lnTo>
                  <a:pt x="105" y="0"/>
                </a:lnTo>
                <a:close/>
              </a:path>
            </a:pathLst>
          </a:custGeom>
          <a:solidFill>
            <a:srgbClr val="55C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90">
            <a:extLst>
              <a:ext uri="{FF2B5EF4-FFF2-40B4-BE49-F238E27FC236}">
                <a16:creationId xmlns:a16="http://schemas.microsoft.com/office/drawing/2014/main" id="{6B86B10A-6959-41F7-83EF-638E67FC269C}"/>
              </a:ext>
            </a:extLst>
          </p:cNvPr>
          <p:cNvSpPr>
            <a:spLocks/>
          </p:cNvSpPr>
          <p:nvPr userDrawn="1"/>
        </p:nvSpPr>
        <p:spPr bwMode="auto">
          <a:xfrm>
            <a:off x="3481387" y="6375174"/>
            <a:ext cx="331788" cy="425450"/>
          </a:xfrm>
          <a:custGeom>
            <a:avLst/>
            <a:gdLst>
              <a:gd name="T0" fmla="*/ 105 w 209"/>
              <a:gd name="T1" fmla="*/ 0 h 268"/>
              <a:gd name="T2" fmla="*/ 0 w 209"/>
              <a:gd name="T3" fmla="*/ 69 h 268"/>
              <a:gd name="T4" fmla="*/ 96 w 209"/>
              <a:gd name="T5" fmla="*/ 252 h 268"/>
              <a:gd name="T6" fmla="*/ 171 w 209"/>
              <a:gd name="T7" fmla="*/ 191 h 268"/>
              <a:gd name="T8" fmla="*/ 203 w 209"/>
              <a:gd name="T9" fmla="*/ 268 h 268"/>
              <a:gd name="T10" fmla="*/ 171 w 209"/>
              <a:gd name="T11" fmla="*/ 191 h 268"/>
              <a:gd name="T12" fmla="*/ 209 w 209"/>
              <a:gd name="T13" fmla="*/ 185 h 268"/>
              <a:gd name="T14" fmla="*/ 105 w 209"/>
              <a:gd name="T15" fmla="*/ 0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268">
                <a:moveTo>
                  <a:pt x="105" y="0"/>
                </a:moveTo>
                <a:lnTo>
                  <a:pt x="0" y="69"/>
                </a:lnTo>
                <a:lnTo>
                  <a:pt x="96" y="252"/>
                </a:lnTo>
                <a:lnTo>
                  <a:pt x="171" y="191"/>
                </a:lnTo>
                <a:lnTo>
                  <a:pt x="203" y="268"/>
                </a:lnTo>
                <a:lnTo>
                  <a:pt x="171" y="191"/>
                </a:lnTo>
                <a:lnTo>
                  <a:pt x="209" y="185"/>
                </a:lnTo>
                <a:lnTo>
                  <a:pt x="1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91">
            <a:extLst>
              <a:ext uri="{FF2B5EF4-FFF2-40B4-BE49-F238E27FC236}">
                <a16:creationId xmlns:a16="http://schemas.microsoft.com/office/drawing/2014/main" id="{0E8A92A7-DBB3-4F6A-B8B2-30897ED08443}"/>
              </a:ext>
            </a:extLst>
          </p:cNvPr>
          <p:cNvSpPr>
            <a:spLocks/>
          </p:cNvSpPr>
          <p:nvPr userDrawn="1"/>
        </p:nvSpPr>
        <p:spPr bwMode="auto">
          <a:xfrm>
            <a:off x="6097587" y="5249637"/>
            <a:ext cx="1608138" cy="1339850"/>
          </a:xfrm>
          <a:custGeom>
            <a:avLst/>
            <a:gdLst>
              <a:gd name="T0" fmla="*/ 85 w 1013"/>
              <a:gd name="T1" fmla="*/ 0 h 844"/>
              <a:gd name="T2" fmla="*/ 0 w 1013"/>
              <a:gd name="T3" fmla="*/ 684 h 844"/>
              <a:gd name="T4" fmla="*/ 461 w 1013"/>
              <a:gd name="T5" fmla="*/ 517 h 844"/>
              <a:gd name="T6" fmla="*/ 927 w 1013"/>
              <a:gd name="T7" fmla="*/ 844 h 844"/>
              <a:gd name="T8" fmla="*/ 1013 w 1013"/>
              <a:gd name="T9" fmla="*/ 791 h 844"/>
              <a:gd name="T10" fmla="*/ 85 w 1013"/>
              <a:gd name="T11" fmla="*/ 0 h 844"/>
            </a:gdLst>
            <a:ahLst/>
            <a:cxnLst>
              <a:cxn ang="0">
                <a:pos x="T0" y="T1"/>
              </a:cxn>
              <a:cxn ang="0">
                <a:pos x="T2" y="T3"/>
              </a:cxn>
              <a:cxn ang="0">
                <a:pos x="T4" y="T5"/>
              </a:cxn>
              <a:cxn ang="0">
                <a:pos x="T6" y="T7"/>
              </a:cxn>
              <a:cxn ang="0">
                <a:pos x="T8" y="T9"/>
              </a:cxn>
              <a:cxn ang="0">
                <a:pos x="T10" y="T11"/>
              </a:cxn>
            </a:cxnLst>
            <a:rect l="0" t="0" r="r" b="b"/>
            <a:pathLst>
              <a:path w="1013" h="844">
                <a:moveTo>
                  <a:pt x="85" y="0"/>
                </a:moveTo>
                <a:lnTo>
                  <a:pt x="0" y="684"/>
                </a:lnTo>
                <a:lnTo>
                  <a:pt x="461" y="517"/>
                </a:lnTo>
                <a:lnTo>
                  <a:pt x="927" y="844"/>
                </a:lnTo>
                <a:lnTo>
                  <a:pt x="1013" y="791"/>
                </a:lnTo>
                <a:lnTo>
                  <a:pt x="85" y="0"/>
                </a:lnTo>
                <a:close/>
              </a:path>
            </a:pathLst>
          </a:custGeom>
          <a:solidFill>
            <a:srgbClr val="86D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92">
            <a:extLst>
              <a:ext uri="{FF2B5EF4-FFF2-40B4-BE49-F238E27FC236}">
                <a16:creationId xmlns:a16="http://schemas.microsoft.com/office/drawing/2014/main" id="{1D7DB737-9F12-4FF3-8780-735B71F907B9}"/>
              </a:ext>
            </a:extLst>
          </p:cNvPr>
          <p:cNvSpPr>
            <a:spLocks/>
          </p:cNvSpPr>
          <p:nvPr userDrawn="1"/>
        </p:nvSpPr>
        <p:spPr bwMode="auto">
          <a:xfrm>
            <a:off x="6097587" y="5249637"/>
            <a:ext cx="1608138" cy="1339850"/>
          </a:xfrm>
          <a:custGeom>
            <a:avLst/>
            <a:gdLst>
              <a:gd name="T0" fmla="*/ 85 w 1013"/>
              <a:gd name="T1" fmla="*/ 0 h 844"/>
              <a:gd name="T2" fmla="*/ 0 w 1013"/>
              <a:gd name="T3" fmla="*/ 684 h 844"/>
              <a:gd name="T4" fmla="*/ 461 w 1013"/>
              <a:gd name="T5" fmla="*/ 517 h 844"/>
              <a:gd name="T6" fmla="*/ 927 w 1013"/>
              <a:gd name="T7" fmla="*/ 844 h 844"/>
              <a:gd name="T8" fmla="*/ 1013 w 1013"/>
              <a:gd name="T9" fmla="*/ 791 h 844"/>
              <a:gd name="T10" fmla="*/ 85 w 1013"/>
              <a:gd name="T11" fmla="*/ 0 h 844"/>
            </a:gdLst>
            <a:ahLst/>
            <a:cxnLst>
              <a:cxn ang="0">
                <a:pos x="T0" y="T1"/>
              </a:cxn>
              <a:cxn ang="0">
                <a:pos x="T2" y="T3"/>
              </a:cxn>
              <a:cxn ang="0">
                <a:pos x="T4" y="T5"/>
              </a:cxn>
              <a:cxn ang="0">
                <a:pos x="T6" y="T7"/>
              </a:cxn>
              <a:cxn ang="0">
                <a:pos x="T8" y="T9"/>
              </a:cxn>
              <a:cxn ang="0">
                <a:pos x="T10" y="T11"/>
              </a:cxn>
            </a:cxnLst>
            <a:rect l="0" t="0" r="r" b="b"/>
            <a:pathLst>
              <a:path w="1013" h="844">
                <a:moveTo>
                  <a:pt x="85" y="0"/>
                </a:moveTo>
                <a:lnTo>
                  <a:pt x="0" y="684"/>
                </a:lnTo>
                <a:lnTo>
                  <a:pt x="461" y="517"/>
                </a:lnTo>
                <a:lnTo>
                  <a:pt x="927" y="844"/>
                </a:lnTo>
                <a:lnTo>
                  <a:pt x="1013" y="791"/>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93">
            <a:extLst>
              <a:ext uri="{FF2B5EF4-FFF2-40B4-BE49-F238E27FC236}">
                <a16:creationId xmlns:a16="http://schemas.microsoft.com/office/drawing/2014/main" id="{EC014367-6E01-425A-B1B1-A488B360AADF}"/>
              </a:ext>
            </a:extLst>
          </p:cNvPr>
          <p:cNvSpPr>
            <a:spLocks/>
          </p:cNvSpPr>
          <p:nvPr userDrawn="1"/>
        </p:nvSpPr>
        <p:spPr bwMode="auto">
          <a:xfrm>
            <a:off x="5068887" y="5249637"/>
            <a:ext cx="1163638" cy="1435100"/>
          </a:xfrm>
          <a:custGeom>
            <a:avLst/>
            <a:gdLst>
              <a:gd name="T0" fmla="*/ 733 w 733"/>
              <a:gd name="T1" fmla="*/ 0 h 904"/>
              <a:gd name="T2" fmla="*/ 0 w 733"/>
              <a:gd name="T3" fmla="*/ 690 h 904"/>
              <a:gd name="T4" fmla="*/ 88 w 733"/>
              <a:gd name="T5" fmla="*/ 733 h 904"/>
              <a:gd name="T6" fmla="*/ 151 w 733"/>
              <a:gd name="T7" fmla="*/ 678 h 904"/>
              <a:gd name="T8" fmla="*/ 207 w 733"/>
              <a:gd name="T9" fmla="*/ 791 h 904"/>
              <a:gd name="T10" fmla="*/ 268 w 733"/>
              <a:gd name="T11" fmla="*/ 821 h 904"/>
              <a:gd name="T12" fmla="*/ 262 w 733"/>
              <a:gd name="T13" fmla="*/ 904 h 904"/>
              <a:gd name="T14" fmla="*/ 268 w 733"/>
              <a:gd name="T15" fmla="*/ 821 h 904"/>
              <a:gd name="T16" fmla="*/ 340 w 733"/>
              <a:gd name="T17" fmla="*/ 795 h 904"/>
              <a:gd name="T18" fmla="*/ 733 w 733"/>
              <a:gd name="T1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904">
                <a:moveTo>
                  <a:pt x="733" y="0"/>
                </a:moveTo>
                <a:lnTo>
                  <a:pt x="0" y="690"/>
                </a:lnTo>
                <a:lnTo>
                  <a:pt x="88" y="733"/>
                </a:lnTo>
                <a:lnTo>
                  <a:pt x="151" y="678"/>
                </a:lnTo>
                <a:lnTo>
                  <a:pt x="207" y="791"/>
                </a:lnTo>
                <a:lnTo>
                  <a:pt x="268" y="821"/>
                </a:lnTo>
                <a:lnTo>
                  <a:pt x="262" y="904"/>
                </a:lnTo>
                <a:lnTo>
                  <a:pt x="268" y="821"/>
                </a:lnTo>
                <a:lnTo>
                  <a:pt x="340" y="795"/>
                </a:lnTo>
                <a:lnTo>
                  <a:pt x="733" y="0"/>
                </a:lnTo>
                <a:close/>
              </a:path>
            </a:pathLst>
          </a:custGeom>
          <a:solidFill>
            <a:srgbClr val="A0E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94">
            <a:extLst>
              <a:ext uri="{FF2B5EF4-FFF2-40B4-BE49-F238E27FC236}">
                <a16:creationId xmlns:a16="http://schemas.microsoft.com/office/drawing/2014/main" id="{B72FC11B-AD49-47E7-9D41-E9CDC186EBE3}"/>
              </a:ext>
            </a:extLst>
          </p:cNvPr>
          <p:cNvSpPr>
            <a:spLocks/>
          </p:cNvSpPr>
          <p:nvPr userDrawn="1"/>
        </p:nvSpPr>
        <p:spPr bwMode="auto">
          <a:xfrm>
            <a:off x="5068887" y="5249637"/>
            <a:ext cx="1163638" cy="1435100"/>
          </a:xfrm>
          <a:custGeom>
            <a:avLst/>
            <a:gdLst>
              <a:gd name="T0" fmla="*/ 733 w 733"/>
              <a:gd name="T1" fmla="*/ 0 h 904"/>
              <a:gd name="T2" fmla="*/ 0 w 733"/>
              <a:gd name="T3" fmla="*/ 690 h 904"/>
              <a:gd name="T4" fmla="*/ 88 w 733"/>
              <a:gd name="T5" fmla="*/ 733 h 904"/>
              <a:gd name="T6" fmla="*/ 151 w 733"/>
              <a:gd name="T7" fmla="*/ 678 h 904"/>
              <a:gd name="T8" fmla="*/ 207 w 733"/>
              <a:gd name="T9" fmla="*/ 791 h 904"/>
              <a:gd name="T10" fmla="*/ 268 w 733"/>
              <a:gd name="T11" fmla="*/ 821 h 904"/>
              <a:gd name="T12" fmla="*/ 262 w 733"/>
              <a:gd name="T13" fmla="*/ 904 h 904"/>
              <a:gd name="T14" fmla="*/ 268 w 733"/>
              <a:gd name="T15" fmla="*/ 821 h 904"/>
              <a:gd name="T16" fmla="*/ 340 w 733"/>
              <a:gd name="T17" fmla="*/ 795 h 904"/>
              <a:gd name="T18" fmla="*/ 733 w 733"/>
              <a:gd name="T1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904">
                <a:moveTo>
                  <a:pt x="733" y="0"/>
                </a:moveTo>
                <a:lnTo>
                  <a:pt x="0" y="690"/>
                </a:lnTo>
                <a:lnTo>
                  <a:pt x="88" y="733"/>
                </a:lnTo>
                <a:lnTo>
                  <a:pt x="151" y="678"/>
                </a:lnTo>
                <a:lnTo>
                  <a:pt x="207" y="791"/>
                </a:lnTo>
                <a:lnTo>
                  <a:pt x="268" y="821"/>
                </a:lnTo>
                <a:lnTo>
                  <a:pt x="262" y="904"/>
                </a:lnTo>
                <a:lnTo>
                  <a:pt x="268" y="821"/>
                </a:lnTo>
                <a:lnTo>
                  <a:pt x="340" y="795"/>
                </a:lnTo>
                <a:lnTo>
                  <a:pt x="7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95">
            <a:extLst>
              <a:ext uri="{FF2B5EF4-FFF2-40B4-BE49-F238E27FC236}">
                <a16:creationId xmlns:a16="http://schemas.microsoft.com/office/drawing/2014/main" id="{B38A9755-445B-41A3-9191-0AA29B5C1FB3}"/>
              </a:ext>
            </a:extLst>
          </p:cNvPr>
          <p:cNvSpPr>
            <a:spLocks/>
          </p:cNvSpPr>
          <p:nvPr userDrawn="1"/>
        </p:nvSpPr>
        <p:spPr bwMode="auto">
          <a:xfrm>
            <a:off x="5208587" y="6325962"/>
            <a:ext cx="188913" cy="179388"/>
          </a:xfrm>
          <a:custGeom>
            <a:avLst/>
            <a:gdLst>
              <a:gd name="T0" fmla="*/ 63 w 119"/>
              <a:gd name="T1" fmla="*/ 0 h 113"/>
              <a:gd name="T2" fmla="*/ 0 w 119"/>
              <a:gd name="T3" fmla="*/ 55 h 113"/>
              <a:gd name="T4" fmla="*/ 119 w 119"/>
              <a:gd name="T5" fmla="*/ 113 h 113"/>
              <a:gd name="T6" fmla="*/ 63 w 119"/>
              <a:gd name="T7" fmla="*/ 0 h 113"/>
            </a:gdLst>
            <a:ahLst/>
            <a:cxnLst>
              <a:cxn ang="0">
                <a:pos x="T0" y="T1"/>
              </a:cxn>
              <a:cxn ang="0">
                <a:pos x="T2" y="T3"/>
              </a:cxn>
              <a:cxn ang="0">
                <a:pos x="T4" y="T5"/>
              </a:cxn>
              <a:cxn ang="0">
                <a:pos x="T6" y="T7"/>
              </a:cxn>
            </a:cxnLst>
            <a:rect l="0" t="0" r="r" b="b"/>
            <a:pathLst>
              <a:path w="119" h="113">
                <a:moveTo>
                  <a:pt x="63" y="0"/>
                </a:moveTo>
                <a:lnTo>
                  <a:pt x="0" y="55"/>
                </a:lnTo>
                <a:lnTo>
                  <a:pt x="119" y="113"/>
                </a:lnTo>
                <a:lnTo>
                  <a:pt x="63" y="0"/>
                </a:lnTo>
                <a:close/>
              </a:path>
            </a:pathLst>
          </a:custGeom>
          <a:solidFill>
            <a:srgbClr val="64CA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96">
            <a:extLst>
              <a:ext uri="{FF2B5EF4-FFF2-40B4-BE49-F238E27FC236}">
                <a16:creationId xmlns:a16="http://schemas.microsoft.com/office/drawing/2014/main" id="{0D5E8BBC-DDC4-4059-9DD9-6519CEFEB7E6}"/>
              </a:ext>
            </a:extLst>
          </p:cNvPr>
          <p:cNvSpPr>
            <a:spLocks/>
          </p:cNvSpPr>
          <p:nvPr userDrawn="1"/>
        </p:nvSpPr>
        <p:spPr bwMode="auto">
          <a:xfrm>
            <a:off x="5208587" y="6325962"/>
            <a:ext cx="188913" cy="179388"/>
          </a:xfrm>
          <a:custGeom>
            <a:avLst/>
            <a:gdLst>
              <a:gd name="T0" fmla="*/ 63 w 119"/>
              <a:gd name="T1" fmla="*/ 0 h 113"/>
              <a:gd name="T2" fmla="*/ 0 w 119"/>
              <a:gd name="T3" fmla="*/ 55 h 113"/>
              <a:gd name="T4" fmla="*/ 119 w 119"/>
              <a:gd name="T5" fmla="*/ 113 h 113"/>
              <a:gd name="T6" fmla="*/ 63 w 119"/>
              <a:gd name="T7" fmla="*/ 0 h 113"/>
            </a:gdLst>
            <a:ahLst/>
            <a:cxnLst>
              <a:cxn ang="0">
                <a:pos x="T0" y="T1"/>
              </a:cxn>
              <a:cxn ang="0">
                <a:pos x="T2" y="T3"/>
              </a:cxn>
              <a:cxn ang="0">
                <a:pos x="T4" y="T5"/>
              </a:cxn>
              <a:cxn ang="0">
                <a:pos x="T6" y="T7"/>
              </a:cxn>
            </a:cxnLst>
            <a:rect l="0" t="0" r="r" b="b"/>
            <a:pathLst>
              <a:path w="119" h="113">
                <a:moveTo>
                  <a:pt x="63" y="0"/>
                </a:moveTo>
                <a:lnTo>
                  <a:pt x="0" y="55"/>
                </a:lnTo>
                <a:lnTo>
                  <a:pt x="119" y="113"/>
                </a:lnTo>
                <a:lnTo>
                  <a:pt x="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97">
            <a:extLst>
              <a:ext uri="{FF2B5EF4-FFF2-40B4-BE49-F238E27FC236}">
                <a16:creationId xmlns:a16="http://schemas.microsoft.com/office/drawing/2014/main" id="{13382283-7789-4D7D-8E26-C8A761DC87C8}"/>
              </a:ext>
            </a:extLst>
          </p:cNvPr>
          <p:cNvSpPr>
            <a:spLocks/>
          </p:cNvSpPr>
          <p:nvPr userDrawn="1"/>
        </p:nvSpPr>
        <p:spPr bwMode="auto">
          <a:xfrm>
            <a:off x="5608637" y="5249637"/>
            <a:ext cx="623888" cy="1262063"/>
          </a:xfrm>
          <a:custGeom>
            <a:avLst/>
            <a:gdLst>
              <a:gd name="T0" fmla="*/ 393 w 393"/>
              <a:gd name="T1" fmla="*/ 0 h 795"/>
              <a:gd name="T2" fmla="*/ 0 w 393"/>
              <a:gd name="T3" fmla="*/ 795 h 795"/>
              <a:gd name="T4" fmla="*/ 308 w 393"/>
              <a:gd name="T5" fmla="*/ 684 h 795"/>
              <a:gd name="T6" fmla="*/ 393 w 393"/>
              <a:gd name="T7" fmla="*/ 0 h 795"/>
            </a:gdLst>
            <a:ahLst/>
            <a:cxnLst>
              <a:cxn ang="0">
                <a:pos x="T0" y="T1"/>
              </a:cxn>
              <a:cxn ang="0">
                <a:pos x="T2" y="T3"/>
              </a:cxn>
              <a:cxn ang="0">
                <a:pos x="T4" y="T5"/>
              </a:cxn>
              <a:cxn ang="0">
                <a:pos x="T6" y="T7"/>
              </a:cxn>
            </a:cxnLst>
            <a:rect l="0" t="0" r="r" b="b"/>
            <a:pathLst>
              <a:path w="393" h="795">
                <a:moveTo>
                  <a:pt x="393" y="0"/>
                </a:moveTo>
                <a:lnTo>
                  <a:pt x="0" y="795"/>
                </a:lnTo>
                <a:lnTo>
                  <a:pt x="308" y="684"/>
                </a:lnTo>
                <a:lnTo>
                  <a:pt x="393" y="0"/>
                </a:lnTo>
                <a:close/>
              </a:path>
            </a:pathLst>
          </a:custGeom>
          <a:solidFill>
            <a:srgbClr val="79D7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98">
            <a:extLst>
              <a:ext uri="{FF2B5EF4-FFF2-40B4-BE49-F238E27FC236}">
                <a16:creationId xmlns:a16="http://schemas.microsoft.com/office/drawing/2014/main" id="{1AF15B4C-7474-4EDB-B0E8-2D6F76EE0A64}"/>
              </a:ext>
            </a:extLst>
          </p:cNvPr>
          <p:cNvSpPr>
            <a:spLocks/>
          </p:cNvSpPr>
          <p:nvPr userDrawn="1"/>
        </p:nvSpPr>
        <p:spPr bwMode="auto">
          <a:xfrm>
            <a:off x="5608637" y="5249637"/>
            <a:ext cx="623888" cy="1262063"/>
          </a:xfrm>
          <a:custGeom>
            <a:avLst/>
            <a:gdLst>
              <a:gd name="T0" fmla="*/ 393 w 393"/>
              <a:gd name="T1" fmla="*/ 0 h 795"/>
              <a:gd name="T2" fmla="*/ 0 w 393"/>
              <a:gd name="T3" fmla="*/ 795 h 795"/>
              <a:gd name="T4" fmla="*/ 308 w 393"/>
              <a:gd name="T5" fmla="*/ 684 h 795"/>
              <a:gd name="T6" fmla="*/ 393 w 393"/>
              <a:gd name="T7" fmla="*/ 0 h 795"/>
            </a:gdLst>
            <a:ahLst/>
            <a:cxnLst>
              <a:cxn ang="0">
                <a:pos x="T0" y="T1"/>
              </a:cxn>
              <a:cxn ang="0">
                <a:pos x="T2" y="T3"/>
              </a:cxn>
              <a:cxn ang="0">
                <a:pos x="T4" y="T5"/>
              </a:cxn>
              <a:cxn ang="0">
                <a:pos x="T6" y="T7"/>
              </a:cxn>
            </a:cxnLst>
            <a:rect l="0" t="0" r="r" b="b"/>
            <a:pathLst>
              <a:path w="393" h="795">
                <a:moveTo>
                  <a:pt x="393" y="0"/>
                </a:moveTo>
                <a:lnTo>
                  <a:pt x="0" y="795"/>
                </a:lnTo>
                <a:lnTo>
                  <a:pt x="308" y="684"/>
                </a:lnTo>
                <a:lnTo>
                  <a:pt x="3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99">
            <a:extLst>
              <a:ext uri="{FF2B5EF4-FFF2-40B4-BE49-F238E27FC236}">
                <a16:creationId xmlns:a16="http://schemas.microsoft.com/office/drawing/2014/main" id="{803A28B8-8595-480F-A6D6-94207EEA80A5}"/>
              </a:ext>
            </a:extLst>
          </p:cNvPr>
          <p:cNvSpPr>
            <a:spLocks/>
          </p:cNvSpPr>
          <p:nvPr userDrawn="1"/>
        </p:nvSpPr>
        <p:spPr bwMode="auto">
          <a:xfrm>
            <a:off x="7569200" y="6505349"/>
            <a:ext cx="136525" cy="119063"/>
          </a:xfrm>
          <a:custGeom>
            <a:avLst/>
            <a:gdLst>
              <a:gd name="T0" fmla="*/ 86 w 86"/>
              <a:gd name="T1" fmla="*/ 0 h 75"/>
              <a:gd name="T2" fmla="*/ 0 w 86"/>
              <a:gd name="T3" fmla="*/ 53 h 75"/>
              <a:gd name="T4" fmla="*/ 32 w 86"/>
              <a:gd name="T5" fmla="*/ 75 h 75"/>
              <a:gd name="T6" fmla="*/ 86 w 86"/>
              <a:gd name="T7" fmla="*/ 0 h 75"/>
            </a:gdLst>
            <a:ahLst/>
            <a:cxnLst>
              <a:cxn ang="0">
                <a:pos x="T0" y="T1"/>
              </a:cxn>
              <a:cxn ang="0">
                <a:pos x="T2" y="T3"/>
              </a:cxn>
              <a:cxn ang="0">
                <a:pos x="T4" y="T5"/>
              </a:cxn>
              <a:cxn ang="0">
                <a:pos x="T6" y="T7"/>
              </a:cxn>
            </a:cxnLst>
            <a:rect l="0" t="0" r="r" b="b"/>
            <a:pathLst>
              <a:path w="86" h="75">
                <a:moveTo>
                  <a:pt x="86" y="0"/>
                </a:moveTo>
                <a:lnTo>
                  <a:pt x="0" y="53"/>
                </a:lnTo>
                <a:lnTo>
                  <a:pt x="32" y="75"/>
                </a:lnTo>
                <a:lnTo>
                  <a:pt x="86" y="0"/>
                </a:lnTo>
                <a:close/>
              </a:path>
            </a:pathLst>
          </a:custGeom>
          <a:solidFill>
            <a:srgbClr val="59C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00">
            <a:extLst>
              <a:ext uri="{FF2B5EF4-FFF2-40B4-BE49-F238E27FC236}">
                <a16:creationId xmlns:a16="http://schemas.microsoft.com/office/drawing/2014/main" id="{601D3894-5425-4B56-97EA-B8123E3129FD}"/>
              </a:ext>
            </a:extLst>
          </p:cNvPr>
          <p:cNvSpPr>
            <a:spLocks/>
          </p:cNvSpPr>
          <p:nvPr userDrawn="1"/>
        </p:nvSpPr>
        <p:spPr bwMode="auto">
          <a:xfrm>
            <a:off x="7569200" y="6505349"/>
            <a:ext cx="136525" cy="119063"/>
          </a:xfrm>
          <a:custGeom>
            <a:avLst/>
            <a:gdLst>
              <a:gd name="T0" fmla="*/ 86 w 86"/>
              <a:gd name="T1" fmla="*/ 0 h 75"/>
              <a:gd name="T2" fmla="*/ 0 w 86"/>
              <a:gd name="T3" fmla="*/ 53 h 75"/>
              <a:gd name="T4" fmla="*/ 32 w 86"/>
              <a:gd name="T5" fmla="*/ 75 h 75"/>
              <a:gd name="T6" fmla="*/ 86 w 86"/>
              <a:gd name="T7" fmla="*/ 0 h 75"/>
            </a:gdLst>
            <a:ahLst/>
            <a:cxnLst>
              <a:cxn ang="0">
                <a:pos x="T0" y="T1"/>
              </a:cxn>
              <a:cxn ang="0">
                <a:pos x="T2" y="T3"/>
              </a:cxn>
              <a:cxn ang="0">
                <a:pos x="T4" y="T5"/>
              </a:cxn>
              <a:cxn ang="0">
                <a:pos x="T6" y="T7"/>
              </a:cxn>
            </a:cxnLst>
            <a:rect l="0" t="0" r="r" b="b"/>
            <a:pathLst>
              <a:path w="86" h="75">
                <a:moveTo>
                  <a:pt x="86" y="0"/>
                </a:moveTo>
                <a:lnTo>
                  <a:pt x="0" y="53"/>
                </a:lnTo>
                <a:lnTo>
                  <a:pt x="32" y="75"/>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01">
            <a:extLst>
              <a:ext uri="{FF2B5EF4-FFF2-40B4-BE49-F238E27FC236}">
                <a16:creationId xmlns:a16="http://schemas.microsoft.com/office/drawing/2014/main" id="{3FE922D8-7CF0-4E2A-9A20-F85DF5DEC497}"/>
              </a:ext>
            </a:extLst>
          </p:cNvPr>
          <p:cNvSpPr>
            <a:spLocks/>
          </p:cNvSpPr>
          <p:nvPr userDrawn="1"/>
        </p:nvSpPr>
        <p:spPr bwMode="auto">
          <a:xfrm>
            <a:off x="8259762" y="6156099"/>
            <a:ext cx="650875" cy="711200"/>
          </a:xfrm>
          <a:custGeom>
            <a:avLst/>
            <a:gdLst>
              <a:gd name="T0" fmla="*/ 410 w 410"/>
              <a:gd name="T1" fmla="*/ 0 h 448"/>
              <a:gd name="T2" fmla="*/ 0 w 410"/>
              <a:gd name="T3" fmla="*/ 446 h 448"/>
              <a:gd name="T4" fmla="*/ 130 w 410"/>
              <a:gd name="T5" fmla="*/ 448 h 448"/>
              <a:gd name="T6" fmla="*/ 268 w 410"/>
              <a:gd name="T7" fmla="*/ 448 h 448"/>
              <a:gd name="T8" fmla="*/ 410 w 410"/>
              <a:gd name="T9" fmla="*/ 0 h 448"/>
            </a:gdLst>
            <a:ahLst/>
            <a:cxnLst>
              <a:cxn ang="0">
                <a:pos x="T0" y="T1"/>
              </a:cxn>
              <a:cxn ang="0">
                <a:pos x="T2" y="T3"/>
              </a:cxn>
              <a:cxn ang="0">
                <a:pos x="T4" y="T5"/>
              </a:cxn>
              <a:cxn ang="0">
                <a:pos x="T6" y="T7"/>
              </a:cxn>
              <a:cxn ang="0">
                <a:pos x="T8" y="T9"/>
              </a:cxn>
            </a:cxnLst>
            <a:rect l="0" t="0" r="r" b="b"/>
            <a:pathLst>
              <a:path w="410" h="448">
                <a:moveTo>
                  <a:pt x="410" y="0"/>
                </a:moveTo>
                <a:lnTo>
                  <a:pt x="0" y="446"/>
                </a:lnTo>
                <a:lnTo>
                  <a:pt x="130" y="448"/>
                </a:lnTo>
                <a:lnTo>
                  <a:pt x="268" y="448"/>
                </a:lnTo>
                <a:lnTo>
                  <a:pt x="410" y="0"/>
                </a:lnTo>
                <a:close/>
              </a:path>
            </a:pathLst>
          </a:custGeom>
          <a:solidFill>
            <a:srgbClr val="D0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02">
            <a:extLst>
              <a:ext uri="{FF2B5EF4-FFF2-40B4-BE49-F238E27FC236}">
                <a16:creationId xmlns:a16="http://schemas.microsoft.com/office/drawing/2014/main" id="{61F6155D-9D7E-42BC-9ABE-7BFC85E90C78}"/>
              </a:ext>
            </a:extLst>
          </p:cNvPr>
          <p:cNvSpPr>
            <a:spLocks/>
          </p:cNvSpPr>
          <p:nvPr userDrawn="1"/>
        </p:nvSpPr>
        <p:spPr bwMode="auto">
          <a:xfrm>
            <a:off x="8259762" y="6156099"/>
            <a:ext cx="650875" cy="711200"/>
          </a:xfrm>
          <a:custGeom>
            <a:avLst/>
            <a:gdLst>
              <a:gd name="T0" fmla="*/ 410 w 410"/>
              <a:gd name="T1" fmla="*/ 0 h 448"/>
              <a:gd name="T2" fmla="*/ 0 w 410"/>
              <a:gd name="T3" fmla="*/ 446 h 448"/>
              <a:gd name="T4" fmla="*/ 130 w 410"/>
              <a:gd name="T5" fmla="*/ 448 h 448"/>
              <a:gd name="T6" fmla="*/ 268 w 410"/>
              <a:gd name="T7" fmla="*/ 448 h 448"/>
              <a:gd name="T8" fmla="*/ 410 w 410"/>
              <a:gd name="T9" fmla="*/ 0 h 448"/>
            </a:gdLst>
            <a:ahLst/>
            <a:cxnLst>
              <a:cxn ang="0">
                <a:pos x="T0" y="T1"/>
              </a:cxn>
              <a:cxn ang="0">
                <a:pos x="T2" y="T3"/>
              </a:cxn>
              <a:cxn ang="0">
                <a:pos x="T4" y="T5"/>
              </a:cxn>
              <a:cxn ang="0">
                <a:pos x="T6" y="T7"/>
              </a:cxn>
              <a:cxn ang="0">
                <a:pos x="T8" y="T9"/>
              </a:cxn>
            </a:cxnLst>
            <a:rect l="0" t="0" r="r" b="b"/>
            <a:pathLst>
              <a:path w="410" h="448">
                <a:moveTo>
                  <a:pt x="410" y="0"/>
                </a:moveTo>
                <a:lnTo>
                  <a:pt x="0" y="446"/>
                </a:lnTo>
                <a:lnTo>
                  <a:pt x="130" y="448"/>
                </a:lnTo>
                <a:lnTo>
                  <a:pt x="268" y="448"/>
                </a:lnTo>
                <a:lnTo>
                  <a:pt x="4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03">
            <a:extLst>
              <a:ext uri="{FF2B5EF4-FFF2-40B4-BE49-F238E27FC236}">
                <a16:creationId xmlns:a16="http://schemas.microsoft.com/office/drawing/2014/main" id="{B6A9D8F6-850E-4189-A25D-71B983170B9D}"/>
              </a:ext>
            </a:extLst>
          </p:cNvPr>
          <p:cNvSpPr>
            <a:spLocks/>
          </p:cNvSpPr>
          <p:nvPr userDrawn="1"/>
        </p:nvSpPr>
        <p:spPr bwMode="auto">
          <a:xfrm>
            <a:off x="7656512" y="6156099"/>
            <a:ext cx="1254125" cy="711200"/>
          </a:xfrm>
          <a:custGeom>
            <a:avLst/>
            <a:gdLst>
              <a:gd name="T0" fmla="*/ 790 w 790"/>
              <a:gd name="T1" fmla="*/ 0 h 448"/>
              <a:gd name="T2" fmla="*/ 31 w 790"/>
              <a:gd name="T3" fmla="*/ 220 h 448"/>
              <a:gd name="T4" fmla="*/ 0 w 790"/>
              <a:gd name="T5" fmla="*/ 312 h 448"/>
              <a:gd name="T6" fmla="*/ 185 w 790"/>
              <a:gd name="T7" fmla="*/ 442 h 448"/>
              <a:gd name="T8" fmla="*/ 180 w 790"/>
              <a:gd name="T9" fmla="*/ 448 h 448"/>
              <a:gd name="T10" fmla="*/ 185 w 790"/>
              <a:gd name="T11" fmla="*/ 442 h 448"/>
              <a:gd name="T12" fmla="*/ 380 w 790"/>
              <a:gd name="T13" fmla="*/ 446 h 448"/>
              <a:gd name="T14" fmla="*/ 790 w 790"/>
              <a:gd name="T15" fmla="*/ 0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0" h="448">
                <a:moveTo>
                  <a:pt x="790" y="0"/>
                </a:moveTo>
                <a:lnTo>
                  <a:pt x="31" y="220"/>
                </a:lnTo>
                <a:lnTo>
                  <a:pt x="0" y="312"/>
                </a:lnTo>
                <a:lnTo>
                  <a:pt x="185" y="442"/>
                </a:lnTo>
                <a:lnTo>
                  <a:pt x="180" y="448"/>
                </a:lnTo>
                <a:lnTo>
                  <a:pt x="185" y="442"/>
                </a:lnTo>
                <a:lnTo>
                  <a:pt x="380" y="446"/>
                </a:lnTo>
                <a:lnTo>
                  <a:pt x="790" y="0"/>
                </a:lnTo>
                <a:close/>
              </a:path>
            </a:pathLst>
          </a:custGeom>
          <a:solidFill>
            <a:srgbClr val="B9EA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04">
            <a:extLst>
              <a:ext uri="{FF2B5EF4-FFF2-40B4-BE49-F238E27FC236}">
                <a16:creationId xmlns:a16="http://schemas.microsoft.com/office/drawing/2014/main" id="{664314A4-C2FA-413E-ABFE-DAF5E403444B}"/>
              </a:ext>
            </a:extLst>
          </p:cNvPr>
          <p:cNvSpPr>
            <a:spLocks/>
          </p:cNvSpPr>
          <p:nvPr userDrawn="1"/>
        </p:nvSpPr>
        <p:spPr bwMode="auto">
          <a:xfrm>
            <a:off x="7656512" y="6156099"/>
            <a:ext cx="1254125" cy="711200"/>
          </a:xfrm>
          <a:custGeom>
            <a:avLst/>
            <a:gdLst>
              <a:gd name="T0" fmla="*/ 790 w 790"/>
              <a:gd name="T1" fmla="*/ 0 h 448"/>
              <a:gd name="T2" fmla="*/ 31 w 790"/>
              <a:gd name="T3" fmla="*/ 220 h 448"/>
              <a:gd name="T4" fmla="*/ 0 w 790"/>
              <a:gd name="T5" fmla="*/ 312 h 448"/>
              <a:gd name="T6" fmla="*/ 185 w 790"/>
              <a:gd name="T7" fmla="*/ 442 h 448"/>
              <a:gd name="T8" fmla="*/ 180 w 790"/>
              <a:gd name="T9" fmla="*/ 448 h 448"/>
              <a:gd name="T10" fmla="*/ 185 w 790"/>
              <a:gd name="T11" fmla="*/ 442 h 448"/>
              <a:gd name="T12" fmla="*/ 380 w 790"/>
              <a:gd name="T13" fmla="*/ 446 h 448"/>
              <a:gd name="T14" fmla="*/ 790 w 790"/>
              <a:gd name="T15" fmla="*/ 0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0" h="448">
                <a:moveTo>
                  <a:pt x="790" y="0"/>
                </a:moveTo>
                <a:lnTo>
                  <a:pt x="31" y="220"/>
                </a:lnTo>
                <a:lnTo>
                  <a:pt x="0" y="312"/>
                </a:lnTo>
                <a:lnTo>
                  <a:pt x="185" y="442"/>
                </a:lnTo>
                <a:lnTo>
                  <a:pt x="180" y="448"/>
                </a:lnTo>
                <a:lnTo>
                  <a:pt x="185" y="442"/>
                </a:lnTo>
                <a:lnTo>
                  <a:pt x="380" y="446"/>
                </a:lnTo>
                <a:lnTo>
                  <a:pt x="7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05">
            <a:extLst>
              <a:ext uri="{FF2B5EF4-FFF2-40B4-BE49-F238E27FC236}">
                <a16:creationId xmlns:a16="http://schemas.microsoft.com/office/drawing/2014/main" id="{69201459-D54D-4C43-8983-6F311C341189}"/>
              </a:ext>
            </a:extLst>
          </p:cNvPr>
          <p:cNvSpPr>
            <a:spLocks/>
          </p:cNvSpPr>
          <p:nvPr userDrawn="1"/>
        </p:nvSpPr>
        <p:spPr bwMode="auto">
          <a:xfrm>
            <a:off x="7620000" y="6505349"/>
            <a:ext cx="85725" cy="146050"/>
          </a:xfrm>
          <a:custGeom>
            <a:avLst/>
            <a:gdLst>
              <a:gd name="T0" fmla="*/ 54 w 54"/>
              <a:gd name="T1" fmla="*/ 0 h 92"/>
              <a:gd name="T2" fmla="*/ 0 w 54"/>
              <a:gd name="T3" fmla="*/ 75 h 92"/>
              <a:gd name="T4" fmla="*/ 23 w 54"/>
              <a:gd name="T5" fmla="*/ 92 h 92"/>
              <a:gd name="T6" fmla="*/ 54 w 54"/>
              <a:gd name="T7" fmla="*/ 0 h 92"/>
            </a:gdLst>
            <a:ahLst/>
            <a:cxnLst>
              <a:cxn ang="0">
                <a:pos x="T0" y="T1"/>
              </a:cxn>
              <a:cxn ang="0">
                <a:pos x="T2" y="T3"/>
              </a:cxn>
              <a:cxn ang="0">
                <a:pos x="T4" y="T5"/>
              </a:cxn>
              <a:cxn ang="0">
                <a:pos x="T6" y="T7"/>
              </a:cxn>
            </a:cxnLst>
            <a:rect l="0" t="0" r="r" b="b"/>
            <a:pathLst>
              <a:path w="54" h="92">
                <a:moveTo>
                  <a:pt x="54" y="0"/>
                </a:moveTo>
                <a:lnTo>
                  <a:pt x="0" y="75"/>
                </a:lnTo>
                <a:lnTo>
                  <a:pt x="23" y="92"/>
                </a:lnTo>
                <a:lnTo>
                  <a:pt x="54" y="0"/>
                </a:lnTo>
                <a:close/>
              </a:path>
            </a:pathLst>
          </a:custGeom>
          <a:solidFill>
            <a:srgbClr val="97E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06">
            <a:extLst>
              <a:ext uri="{FF2B5EF4-FFF2-40B4-BE49-F238E27FC236}">
                <a16:creationId xmlns:a16="http://schemas.microsoft.com/office/drawing/2014/main" id="{3C1460D5-9271-414D-9A95-2C2AD056A92C}"/>
              </a:ext>
            </a:extLst>
          </p:cNvPr>
          <p:cNvSpPr>
            <a:spLocks/>
          </p:cNvSpPr>
          <p:nvPr userDrawn="1"/>
        </p:nvSpPr>
        <p:spPr bwMode="auto">
          <a:xfrm>
            <a:off x="7620000" y="6505349"/>
            <a:ext cx="85725" cy="146050"/>
          </a:xfrm>
          <a:custGeom>
            <a:avLst/>
            <a:gdLst>
              <a:gd name="T0" fmla="*/ 54 w 54"/>
              <a:gd name="T1" fmla="*/ 0 h 92"/>
              <a:gd name="T2" fmla="*/ 0 w 54"/>
              <a:gd name="T3" fmla="*/ 75 h 92"/>
              <a:gd name="T4" fmla="*/ 23 w 54"/>
              <a:gd name="T5" fmla="*/ 92 h 92"/>
              <a:gd name="T6" fmla="*/ 54 w 54"/>
              <a:gd name="T7" fmla="*/ 0 h 92"/>
            </a:gdLst>
            <a:ahLst/>
            <a:cxnLst>
              <a:cxn ang="0">
                <a:pos x="T0" y="T1"/>
              </a:cxn>
              <a:cxn ang="0">
                <a:pos x="T2" y="T3"/>
              </a:cxn>
              <a:cxn ang="0">
                <a:pos x="T4" y="T5"/>
              </a:cxn>
              <a:cxn ang="0">
                <a:pos x="T6" y="T7"/>
              </a:cxn>
            </a:cxnLst>
            <a:rect l="0" t="0" r="r" b="b"/>
            <a:pathLst>
              <a:path w="54" h="92">
                <a:moveTo>
                  <a:pt x="54" y="0"/>
                </a:moveTo>
                <a:lnTo>
                  <a:pt x="0" y="75"/>
                </a:lnTo>
                <a:lnTo>
                  <a:pt x="23" y="92"/>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07">
            <a:extLst>
              <a:ext uri="{FF2B5EF4-FFF2-40B4-BE49-F238E27FC236}">
                <a16:creationId xmlns:a16="http://schemas.microsoft.com/office/drawing/2014/main" id="{52F005DF-6BDB-4670-9442-0D1E82A6744C}"/>
              </a:ext>
            </a:extLst>
          </p:cNvPr>
          <p:cNvSpPr>
            <a:spLocks/>
          </p:cNvSpPr>
          <p:nvPr userDrawn="1"/>
        </p:nvSpPr>
        <p:spPr bwMode="auto">
          <a:xfrm>
            <a:off x="1671637" y="6318024"/>
            <a:ext cx="107950" cy="125413"/>
          </a:xfrm>
          <a:custGeom>
            <a:avLst/>
            <a:gdLst>
              <a:gd name="T0" fmla="*/ 41 w 68"/>
              <a:gd name="T1" fmla="*/ 0 h 79"/>
              <a:gd name="T2" fmla="*/ 0 w 68"/>
              <a:gd name="T3" fmla="*/ 34 h 79"/>
              <a:gd name="T4" fmla="*/ 68 w 68"/>
              <a:gd name="T5" fmla="*/ 79 h 79"/>
              <a:gd name="T6" fmla="*/ 41 w 68"/>
              <a:gd name="T7" fmla="*/ 0 h 79"/>
            </a:gdLst>
            <a:ahLst/>
            <a:cxnLst>
              <a:cxn ang="0">
                <a:pos x="T0" y="T1"/>
              </a:cxn>
              <a:cxn ang="0">
                <a:pos x="T2" y="T3"/>
              </a:cxn>
              <a:cxn ang="0">
                <a:pos x="T4" y="T5"/>
              </a:cxn>
              <a:cxn ang="0">
                <a:pos x="T6" y="T7"/>
              </a:cxn>
            </a:cxnLst>
            <a:rect l="0" t="0" r="r" b="b"/>
            <a:pathLst>
              <a:path w="68" h="79">
                <a:moveTo>
                  <a:pt x="41" y="0"/>
                </a:moveTo>
                <a:lnTo>
                  <a:pt x="0" y="34"/>
                </a:lnTo>
                <a:lnTo>
                  <a:pt x="68" y="79"/>
                </a:lnTo>
                <a:lnTo>
                  <a:pt x="41" y="0"/>
                </a:lnTo>
                <a:close/>
              </a:path>
            </a:pathLst>
          </a:custGeom>
          <a:solidFill>
            <a:srgbClr val="8FDE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08">
            <a:extLst>
              <a:ext uri="{FF2B5EF4-FFF2-40B4-BE49-F238E27FC236}">
                <a16:creationId xmlns:a16="http://schemas.microsoft.com/office/drawing/2014/main" id="{AD5B16AC-CCEC-4D45-A542-4707271C8A63}"/>
              </a:ext>
            </a:extLst>
          </p:cNvPr>
          <p:cNvSpPr>
            <a:spLocks/>
          </p:cNvSpPr>
          <p:nvPr userDrawn="1"/>
        </p:nvSpPr>
        <p:spPr bwMode="auto">
          <a:xfrm>
            <a:off x="1671637" y="6318024"/>
            <a:ext cx="107950" cy="125413"/>
          </a:xfrm>
          <a:custGeom>
            <a:avLst/>
            <a:gdLst>
              <a:gd name="T0" fmla="*/ 41 w 68"/>
              <a:gd name="T1" fmla="*/ 0 h 79"/>
              <a:gd name="T2" fmla="*/ 0 w 68"/>
              <a:gd name="T3" fmla="*/ 34 h 79"/>
              <a:gd name="T4" fmla="*/ 68 w 68"/>
              <a:gd name="T5" fmla="*/ 79 h 79"/>
              <a:gd name="T6" fmla="*/ 41 w 68"/>
              <a:gd name="T7" fmla="*/ 0 h 79"/>
            </a:gdLst>
            <a:ahLst/>
            <a:cxnLst>
              <a:cxn ang="0">
                <a:pos x="T0" y="T1"/>
              </a:cxn>
              <a:cxn ang="0">
                <a:pos x="T2" y="T3"/>
              </a:cxn>
              <a:cxn ang="0">
                <a:pos x="T4" y="T5"/>
              </a:cxn>
              <a:cxn ang="0">
                <a:pos x="T6" y="T7"/>
              </a:cxn>
            </a:cxnLst>
            <a:rect l="0" t="0" r="r" b="b"/>
            <a:pathLst>
              <a:path w="68" h="79">
                <a:moveTo>
                  <a:pt x="41" y="0"/>
                </a:moveTo>
                <a:lnTo>
                  <a:pt x="0" y="34"/>
                </a:lnTo>
                <a:lnTo>
                  <a:pt x="68" y="79"/>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09">
            <a:extLst>
              <a:ext uri="{FF2B5EF4-FFF2-40B4-BE49-F238E27FC236}">
                <a16:creationId xmlns:a16="http://schemas.microsoft.com/office/drawing/2014/main" id="{97F83136-EF7B-44C3-ADA3-F48174E775E8}"/>
              </a:ext>
            </a:extLst>
          </p:cNvPr>
          <p:cNvSpPr>
            <a:spLocks/>
          </p:cNvSpPr>
          <p:nvPr userDrawn="1"/>
        </p:nvSpPr>
        <p:spPr bwMode="auto">
          <a:xfrm>
            <a:off x="1890712" y="6789512"/>
            <a:ext cx="30163" cy="68263"/>
          </a:xfrm>
          <a:custGeom>
            <a:avLst/>
            <a:gdLst>
              <a:gd name="T0" fmla="*/ 6 w 19"/>
              <a:gd name="T1" fmla="*/ 0 h 43"/>
              <a:gd name="T2" fmla="*/ 0 w 19"/>
              <a:gd name="T3" fmla="*/ 43 h 43"/>
              <a:gd name="T4" fmla="*/ 19 w 19"/>
              <a:gd name="T5" fmla="*/ 38 h 43"/>
              <a:gd name="T6" fmla="*/ 6 w 19"/>
              <a:gd name="T7" fmla="*/ 0 h 43"/>
            </a:gdLst>
            <a:ahLst/>
            <a:cxnLst>
              <a:cxn ang="0">
                <a:pos x="T0" y="T1"/>
              </a:cxn>
              <a:cxn ang="0">
                <a:pos x="T2" y="T3"/>
              </a:cxn>
              <a:cxn ang="0">
                <a:pos x="T4" y="T5"/>
              </a:cxn>
              <a:cxn ang="0">
                <a:pos x="T6" y="T7"/>
              </a:cxn>
            </a:cxnLst>
            <a:rect l="0" t="0" r="r" b="b"/>
            <a:pathLst>
              <a:path w="19" h="43">
                <a:moveTo>
                  <a:pt x="6" y="0"/>
                </a:moveTo>
                <a:lnTo>
                  <a:pt x="0" y="43"/>
                </a:lnTo>
                <a:lnTo>
                  <a:pt x="19" y="38"/>
                </a:lnTo>
                <a:lnTo>
                  <a:pt x="6" y="0"/>
                </a:lnTo>
                <a:close/>
              </a:path>
            </a:pathLst>
          </a:custGeom>
          <a:solidFill>
            <a:srgbClr val="4DC0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10">
            <a:extLst>
              <a:ext uri="{FF2B5EF4-FFF2-40B4-BE49-F238E27FC236}">
                <a16:creationId xmlns:a16="http://schemas.microsoft.com/office/drawing/2014/main" id="{15131284-4790-467A-AF8D-D101FA77E028}"/>
              </a:ext>
            </a:extLst>
          </p:cNvPr>
          <p:cNvSpPr>
            <a:spLocks/>
          </p:cNvSpPr>
          <p:nvPr userDrawn="1"/>
        </p:nvSpPr>
        <p:spPr bwMode="auto">
          <a:xfrm>
            <a:off x="1890712" y="6789512"/>
            <a:ext cx="30163" cy="68263"/>
          </a:xfrm>
          <a:custGeom>
            <a:avLst/>
            <a:gdLst>
              <a:gd name="T0" fmla="*/ 6 w 19"/>
              <a:gd name="T1" fmla="*/ 0 h 43"/>
              <a:gd name="T2" fmla="*/ 0 w 19"/>
              <a:gd name="T3" fmla="*/ 43 h 43"/>
              <a:gd name="T4" fmla="*/ 19 w 19"/>
              <a:gd name="T5" fmla="*/ 38 h 43"/>
              <a:gd name="T6" fmla="*/ 6 w 19"/>
              <a:gd name="T7" fmla="*/ 0 h 43"/>
            </a:gdLst>
            <a:ahLst/>
            <a:cxnLst>
              <a:cxn ang="0">
                <a:pos x="T0" y="T1"/>
              </a:cxn>
              <a:cxn ang="0">
                <a:pos x="T2" y="T3"/>
              </a:cxn>
              <a:cxn ang="0">
                <a:pos x="T4" y="T5"/>
              </a:cxn>
              <a:cxn ang="0">
                <a:pos x="T6" y="T7"/>
              </a:cxn>
            </a:cxnLst>
            <a:rect l="0" t="0" r="r" b="b"/>
            <a:pathLst>
              <a:path w="19" h="43">
                <a:moveTo>
                  <a:pt x="6" y="0"/>
                </a:moveTo>
                <a:lnTo>
                  <a:pt x="0" y="43"/>
                </a:lnTo>
                <a:lnTo>
                  <a:pt x="19" y="38"/>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11">
            <a:extLst>
              <a:ext uri="{FF2B5EF4-FFF2-40B4-BE49-F238E27FC236}">
                <a16:creationId xmlns:a16="http://schemas.microsoft.com/office/drawing/2014/main" id="{F58C8625-8A25-4359-AE4B-92071C81A872}"/>
              </a:ext>
            </a:extLst>
          </p:cNvPr>
          <p:cNvSpPr>
            <a:spLocks/>
          </p:cNvSpPr>
          <p:nvPr userDrawn="1"/>
        </p:nvSpPr>
        <p:spPr bwMode="auto">
          <a:xfrm>
            <a:off x="1498600" y="6371999"/>
            <a:ext cx="401638" cy="495300"/>
          </a:xfrm>
          <a:custGeom>
            <a:avLst/>
            <a:gdLst>
              <a:gd name="T0" fmla="*/ 109 w 253"/>
              <a:gd name="T1" fmla="*/ 0 h 312"/>
              <a:gd name="T2" fmla="*/ 0 w 253"/>
              <a:gd name="T3" fmla="*/ 91 h 312"/>
              <a:gd name="T4" fmla="*/ 190 w 253"/>
              <a:gd name="T5" fmla="*/ 312 h 312"/>
              <a:gd name="T6" fmla="*/ 221 w 253"/>
              <a:gd name="T7" fmla="*/ 312 h 312"/>
              <a:gd name="T8" fmla="*/ 247 w 253"/>
              <a:gd name="T9" fmla="*/ 306 h 312"/>
              <a:gd name="T10" fmla="*/ 253 w 253"/>
              <a:gd name="T11" fmla="*/ 263 h 312"/>
              <a:gd name="T12" fmla="*/ 177 w 253"/>
              <a:gd name="T13" fmla="*/ 45 h 312"/>
              <a:gd name="T14" fmla="*/ 109 w 253"/>
              <a:gd name="T15" fmla="*/ 0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312">
                <a:moveTo>
                  <a:pt x="109" y="0"/>
                </a:moveTo>
                <a:lnTo>
                  <a:pt x="0" y="91"/>
                </a:lnTo>
                <a:lnTo>
                  <a:pt x="190" y="312"/>
                </a:lnTo>
                <a:lnTo>
                  <a:pt x="221" y="312"/>
                </a:lnTo>
                <a:lnTo>
                  <a:pt x="247" y="306"/>
                </a:lnTo>
                <a:lnTo>
                  <a:pt x="253" y="263"/>
                </a:lnTo>
                <a:lnTo>
                  <a:pt x="177" y="45"/>
                </a:lnTo>
                <a:lnTo>
                  <a:pt x="109" y="0"/>
                </a:lnTo>
                <a:close/>
              </a:path>
            </a:pathLst>
          </a:custGeom>
          <a:solidFill>
            <a:srgbClr val="42BA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12">
            <a:extLst>
              <a:ext uri="{FF2B5EF4-FFF2-40B4-BE49-F238E27FC236}">
                <a16:creationId xmlns:a16="http://schemas.microsoft.com/office/drawing/2014/main" id="{77743EC5-FB6B-4BD4-852E-E6A82D462D95}"/>
              </a:ext>
            </a:extLst>
          </p:cNvPr>
          <p:cNvSpPr>
            <a:spLocks/>
          </p:cNvSpPr>
          <p:nvPr userDrawn="1"/>
        </p:nvSpPr>
        <p:spPr bwMode="auto">
          <a:xfrm>
            <a:off x="1498600" y="6371999"/>
            <a:ext cx="401638" cy="495300"/>
          </a:xfrm>
          <a:custGeom>
            <a:avLst/>
            <a:gdLst>
              <a:gd name="T0" fmla="*/ 109 w 253"/>
              <a:gd name="T1" fmla="*/ 0 h 312"/>
              <a:gd name="T2" fmla="*/ 0 w 253"/>
              <a:gd name="T3" fmla="*/ 91 h 312"/>
              <a:gd name="T4" fmla="*/ 190 w 253"/>
              <a:gd name="T5" fmla="*/ 312 h 312"/>
              <a:gd name="T6" fmla="*/ 221 w 253"/>
              <a:gd name="T7" fmla="*/ 312 h 312"/>
              <a:gd name="T8" fmla="*/ 247 w 253"/>
              <a:gd name="T9" fmla="*/ 306 h 312"/>
              <a:gd name="T10" fmla="*/ 253 w 253"/>
              <a:gd name="T11" fmla="*/ 263 h 312"/>
              <a:gd name="T12" fmla="*/ 177 w 253"/>
              <a:gd name="T13" fmla="*/ 45 h 312"/>
              <a:gd name="T14" fmla="*/ 109 w 253"/>
              <a:gd name="T15" fmla="*/ 0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312">
                <a:moveTo>
                  <a:pt x="109" y="0"/>
                </a:moveTo>
                <a:lnTo>
                  <a:pt x="0" y="91"/>
                </a:lnTo>
                <a:lnTo>
                  <a:pt x="190" y="312"/>
                </a:lnTo>
                <a:lnTo>
                  <a:pt x="221" y="312"/>
                </a:lnTo>
                <a:lnTo>
                  <a:pt x="247" y="306"/>
                </a:lnTo>
                <a:lnTo>
                  <a:pt x="253" y="263"/>
                </a:lnTo>
                <a:lnTo>
                  <a:pt x="177" y="45"/>
                </a:lnTo>
                <a:lnTo>
                  <a:pt x="1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任意多边形: 形状 357">
            <a:extLst>
              <a:ext uri="{FF2B5EF4-FFF2-40B4-BE49-F238E27FC236}">
                <a16:creationId xmlns:a16="http://schemas.microsoft.com/office/drawing/2014/main" id="{BBEC5E8F-E51B-4ECB-A511-190A95584837}"/>
              </a:ext>
            </a:extLst>
          </p:cNvPr>
          <p:cNvSpPr>
            <a:spLocks/>
          </p:cNvSpPr>
          <p:nvPr userDrawn="1"/>
        </p:nvSpPr>
        <p:spPr bwMode="auto">
          <a:xfrm>
            <a:off x="10302875" y="4492399"/>
            <a:ext cx="1189711" cy="2388280"/>
          </a:xfrm>
          <a:custGeom>
            <a:avLst/>
            <a:gdLst>
              <a:gd name="connsiteX0" fmla="*/ 1022350 w 1189711"/>
              <a:gd name="connsiteY0" fmla="*/ 0 h 2388280"/>
              <a:gd name="connsiteX1" fmla="*/ 1189711 w 1189711"/>
              <a:gd name="connsiteY1" fmla="*/ 2388280 h 2388280"/>
              <a:gd name="connsiteX2" fmla="*/ 820104 w 1189711"/>
              <a:gd name="connsiteY2" fmla="*/ 2388280 h 2388280"/>
              <a:gd name="connsiteX3" fmla="*/ 0 w 1189711"/>
              <a:gd name="connsiteY3" fmla="*/ 2114550 h 2388280"/>
            </a:gdLst>
            <a:ahLst/>
            <a:cxnLst>
              <a:cxn ang="0">
                <a:pos x="connsiteX0" y="connsiteY0"/>
              </a:cxn>
              <a:cxn ang="0">
                <a:pos x="connsiteX1" y="connsiteY1"/>
              </a:cxn>
              <a:cxn ang="0">
                <a:pos x="connsiteX2" y="connsiteY2"/>
              </a:cxn>
              <a:cxn ang="0">
                <a:pos x="connsiteX3" y="connsiteY3"/>
              </a:cxn>
            </a:cxnLst>
            <a:rect l="l" t="t" r="r" b="b"/>
            <a:pathLst>
              <a:path w="1189711" h="2388280">
                <a:moveTo>
                  <a:pt x="1022350" y="0"/>
                </a:moveTo>
                <a:lnTo>
                  <a:pt x="1189711" y="2388280"/>
                </a:lnTo>
                <a:lnTo>
                  <a:pt x="820104" y="2388280"/>
                </a:lnTo>
                <a:lnTo>
                  <a:pt x="0" y="2114550"/>
                </a:lnTo>
                <a:close/>
              </a:path>
            </a:pathLst>
          </a:custGeom>
          <a:solidFill>
            <a:srgbClr val="95DF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63" name="Freeform 114">
            <a:extLst>
              <a:ext uri="{FF2B5EF4-FFF2-40B4-BE49-F238E27FC236}">
                <a16:creationId xmlns:a16="http://schemas.microsoft.com/office/drawing/2014/main" id="{BC60CBA7-D4D2-417C-88FD-10856BA7E0CF}"/>
              </a:ext>
            </a:extLst>
          </p:cNvPr>
          <p:cNvSpPr>
            <a:spLocks/>
          </p:cNvSpPr>
          <p:nvPr userDrawn="1"/>
        </p:nvSpPr>
        <p:spPr bwMode="auto">
          <a:xfrm>
            <a:off x="10302875" y="4492399"/>
            <a:ext cx="1198563" cy="2514600"/>
          </a:xfrm>
          <a:custGeom>
            <a:avLst/>
            <a:gdLst>
              <a:gd name="T0" fmla="*/ 0 w 755"/>
              <a:gd name="T1" fmla="*/ 1332 h 1584"/>
              <a:gd name="T2" fmla="*/ 644 w 755"/>
              <a:gd name="T3" fmla="*/ 0 h 1584"/>
              <a:gd name="T4" fmla="*/ 755 w 755"/>
              <a:gd name="T5" fmla="*/ 1584 h 1584"/>
              <a:gd name="T6" fmla="*/ 0 w 755"/>
              <a:gd name="T7" fmla="*/ 1332 h 1584"/>
            </a:gdLst>
            <a:ahLst/>
            <a:cxnLst>
              <a:cxn ang="0">
                <a:pos x="T0" y="T1"/>
              </a:cxn>
              <a:cxn ang="0">
                <a:pos x="T2" y="T3"/>
              </a:cxn>
              <a:cxn ang="0">
                <a:pos x="T4" y="T5"/>
              </a:cxn>
              <a:cxn ang="0">
                <a:pos x="T6" y="T7"/>
              </a:cxn>
            </a:cxnLst>
            <a:rect l="0" t="0" r="r" b="b"/>
            <a:pathLst>
              <a:path w="755" h="1584">
                <a:moveTo>
                  <a:pt x="0" y="1332"/>
                </a:moveTo>
                <a:lnTo>
                  <a:pt x="644" y="0"/>
                </a:lnTo>
                <a:lnTo>
                  <a:pt x="755" y="1584"/>
                </a:lnTo>
                <a:lnTo>
                  <a:pt x="0" y="13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任意多边形: 形状 356">
            <a:extLst>
              <a:ext uri="{FF2B5EF4-FFF2-40B4-BE49-F238E27FC236}">
                <a16:creationId xmlns:a16="http://schemas.microsoft.com/office/drawing/2014/main" id="{A779DBD2-BC22-4DFB-B982-8F17871C9278}"/>
              </a:ext>
            </a:extLst>
          </p:cNvPr>
          <p:cNvSpPr>
            <a:spLocks/>
          </p:cNvSpPr>
          <p:nvPr userDrawn="1"/>
        </p:nvSpPr>
        <p:spPr bwMode="auto">
          <a:xfrm>
            <a:off x="11325225" y="4492400"/>
            <a:ext cx="822325" cy="2370137"/>
          </a:xfrm>
          <a:custGeom>
            <a:avLst/>
            <a:gdLst>
              <a:gd name="connsiteX0" fmla="*/ 0 w 822325"/>
              <a:gd name="connsiteY0" fmla="*/ 0 h 2370137"/>
              <a:gd name="connsiteX1" fmla="*/ 822325 w 822325"/>
              <a:gd name="connsiteY1" fmla="*/ 1871663 h 2370137"/>
              <a:gd name="connsiteX2" fmla="*/ 321389 w 822325"/>
              <a:gd name="connsiteY2" fmla="*/ 2370137 h 2370137"/>
              <a:gd name="connsiteX3" fmla="*/ 166090 w 822325"/>
              <a:gd name="connsiteY3" fmla="*/ 2370137 h 2370137"/>
            </a:gdLst>
            <a:ahLst/>
            <a:cxnLst>
              <a:cxn ang="0">
                <a:pos x="connsiteX0" y="connsiteY0"/>
              </a:cxn>
              <a:cxn ang="0">
                <a:pos x="connsiteX1" y="connsiteY1"/>
              </a:cxn>
              <a:cxn ang="0">
                <a:pos x="connsiteX2" y="connsiteY2"/>
              </a:cxn>
              <a:cxn ang="0">
                <a:pos x="connsiteX3" y="connsiteY3"/>
              </a:cxn>
            </a:cxnLst>
            <a:rect l="l" t="t" r="r" b="b"/>
            <a:pathLst>
              <a:path w="822325" h="2370137">
                <a:moveTo>
                  <a:pt x="0" y="0"/>
                </a:moveTo>
                <a:lnTo>
                  <a:pt x="822325" y="1871663"/>
                </a:lnTo>
                <a:lnTo>
                  <a:pt x="321389" y="2370137"/>
                </a:lnTo>
                <a:lnTo>
                  <a:pt x="166090" y="2370137"/>
                </a:lnTo>
                <a:close/>
              </a:path>
            </a:pathLst>
          </a:custGeom>
          <a:solidFill>
            <a:srgbClr val="8A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65" name="Freeform 116">
            <a:extLst>
              <a:ext uri="{FF2B5EF4-FFF2-40B4-BE49-F238E27FC236}">
                <a16:creationId xmlns:a16="http://schemas.microsoft.com/office/drawing/2014/main" id="{2924DE96-BC57-470E-9406-5E243BC785FC}"/>
              </a:ext>
            </a:extLst>
          </p:cNvPr>
          <p:cNvSpPr>
            <a:spLocks/>
          </p:cNvSpPr>
          <p:nvPr userDrawn="1"/>
        </p:nvSpPr>
        <p:spPr bwMode="auto">
          <a:xfrm>
            <a:off x="11325225" y="4492399"/>
            <a:ext cx="822325" cy="2514600"/>
          </a:xfrm>
          <a:custGeom>
            <a:avLst/>
            <a:gdLst>
              <a:gd name="T0" fmla="*/ 111 w 518"/>
              <a:gd name="T1" fmla="*/ 1584 h 1584"/>
              <a:gd name="T2" fmla="*/ 518 w 518"/>
              <a:gd name="T3" fmla="*/ 1179 h 1584"/>
              <a:gd name="T4" fmla="*/ 0 w 518"/>
              <a:gd name="T5" fmla="*/ 0 h 1584"/>
              <a:gd name="T6" fmla="*/ 111 w 518"/>
              <a:gd name="T7" fmla="*/ 1584 h 1584"/>
            </a:gdLst>
            <a:ahLst/>
            <a:cxnLst>
              <a:cxn ang="0">
                <a:pos x="T0" y="T1"/>
              </a:cxn>
              <a:cxn ang="0">
                <a:pos x="T2" y="T3"/>
              </a:cxn>
              <a:cxn ang="0">
                <a:pos x="T4" y="T5"/>
              </a:cxn>
              <a:cxn ang="0">
                <a:pos x="T6" y="T7"/>
              </a:cxn>
            </a:cxnLst>
            <a:rect l="0" t="0" r="r" b="b"/>
            <a:pathLst>
              <a:path w="518" h="1584">
                <a:moveTo>
                  <a:pt x="111" y="1584"/>
                </a:moveTo>
                <a:lnTo>
                  <a:pt x="518" y="1179"/>
                </a:lnTo>
                <a:lnTo>
                  <a:pt x="0" y="0"/>
                </a:lnTo>
                <a:lnTo>
                  <a:pt x="111" y="15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17">
            <a:extLst>
              <a:ext uri="{FF2B5EF4-FFF2-40B4-BE49-F238E27FC236}">
                <a16:creationId xmlns:a16="http://schemas.microsoft.com/office/drawing/2014/main" id="{F8BFD55B-BCCE-4548-ABFD-56315D1B1EBC}"/>
              </a:ext>
            </a:extLst>
          </p:cNvPr>
          <p:cNvSpPr>
            <a:spLocks/>
          </p:cNvSpPr>
          <p:nvPr userDrawn="1"/>
        </p:nvSpPr>
        <p:spPr bwMode="auto">
          <a:xfrm>
            <a:off x="9128125" y="4492399"/>
            <a:ext cx="2197100" cy="2389188"/>
          </a:xfrm>
          <a:custGeom>
            <a:avLst/>
            <a:gdLst>
              <a:gd name="T0" fmla="*/ 740 w 1384"/>
              <a:gd name="T1" fmla="*/ 1332 h 1505"/>
              <a:gd name="T2" fmla="*/ 1384 w 1384"/>
              <a:gd name="T3" fmla="*/ 0 h 1505"/>
              <a:gd name="T4" fmla="*/ 0 w 1384"/>
              <a:gd name="T5" fmla="*/ 1505 h 1505"/>
              <a:gd name="T6" fmla="*/ 740 w 1384"/>
              <a:gd name="T7" fmla="*/ 1332 h 1505"/>
            </a:gdLst>
            <a:ahLst/>
            <a:cxnLst>
              <a:cxn ang="0">
                <a:pos x="T0" y="T1"/>
              </a:cxn>
              <a:cxn ang="0">
                <a:pos x="T2" y="T3"/>
              </a:cxn>
              <a:cxn ang="0">
                <a:pos x="T4" y="T5"/>
              </a:cxn>
              <a:cxn ang="0">
                <a:pos x="T6" y="T7"/>
              </a:cxn>
            </a:cxnLst>
            <a:rect l="0" t="0" r="r" b="b"/>
            <a:pathLst>
              <a:path w="1384" h="1505">
                <a:moveTo>
                  <a:pt x="740" y="1332"/>
                </a:moveTo>
                <a:lnTo>
                  <a:pt x="1384" y="0"/>
                </a:lnTo>
                <a:lnTo>
                  <a:pt x="0" y="1505"/>
                </a:lnTo>
                <a:lnTo>
                  <a:pt x="740" y="1332"/>
                </a:lnTo>
                <a:close/>
              </a:path>
            </a:pathLst>
          </a:custGeom>
          <a:solidFill>
            <a:srgbClr val="68D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18">
            <a:extLst>
              <a:ext uri="{FF2B5EF4-FFF2-40B4-BE49-F238E27FC236}">
                <a16:creationId xmlns:a16="http://schemas.microsoft.com/office/drawing/2014/main" id="{9F849B47-A57B-4CE4-9ED3-AB3074EC657C}"/>
              </a:ext>
            </a:extLst>
          </p:cNvPr>
          <p:cNvSpPr>
            <a:spLocks/>
          </p:cNvSpPr>
          <p:nvPr userDrawn="1"/>
        </p:nvSpPr>
        <p:spPr bwMode="auto">
          <a:xfrm>
            <a:off x="9128125" y="4492399"/>
            <a:ext cx="2197100" cy="2389188"/>
          </a:xfrm>
          <a:custGeom>
            <a:avLst/>
            <a:gdLst>
              <a:gd name="T0" fmla="*/ 740 w 1384"/>
              <a:gd name="T1" fmla="*/ 1332 h 1505"/>
              <a:gd name="T2" fmla="*/ 1384 w 1384"/>
              <a:gd name="T3" fmla="*/ 0 h 1505"/>
              <a:gd name="T4" fmla="*/ 0 w 1384"/>
              <a:gd name="T5" fmla="*/ 1505 h 1505"/>
              <a:gd name="T6" fmla="*/ 740 w 1384"/>
              <a:gd name="T7" fmla="*/ 1332 h 1505"/>
            </a:gdLst>
            <a:ahLst/>
            <a:cxnLst>
              <a:cxn ang="0">
                <a:pos x="T0" y="T1"/>
              </a:cxn>
              <a:cxn ang="0">
                <a:pos x="T2" y="T3"/>
              </a:cxn>
              <a:cxn ang="0">
                <a:pos x="T4" y="T5"/>
              </a:cxn>
              <a:cxn ang="0">
                <a:pos x="T6" y="T7"/>
              </a:cxn>
            </a:cxnLst>
            <a:rect l="0" t="0" r="r" b="b"/>
            <a:pathLst>
              <a:path w="1384" h="1505">
                <a:moveTo>
                  <a:pt x="740" y="1332"/>
                </a:moveTo>
                <a:lnTo>
                  <a:pt x="1384" y="0"/>
                </a:lnTo>
                <a:lnTo>
                  <a:pt x="0" y="1505"/>
                </a:lnTo>
                <a:lnTo>
                  <a:pt x="740" y="13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19">
            <a:extLst>
              <a:ext uri="{FF2B5EF4-FFF2-40B4-BE49-F238E27FC236}">
                <a16:creationId xmlns:a16="http://schemas.microsoft.com/office/drawing/2014/main" id="{15000C90-B75B-420C-B34B-9956BA068941}"/>
              </a:ext>
            </a:extLst>
          </p:cNvPr>
          <p:cNvSpPr>
            <a:spLocks/>
          </p:cNvSpPr>
          <p:nvPr userDrawn="1"/>
        </p:nvSpPr>
        <p:spPr bwMode="auto">
          <a:xfrm>
            <a:off x="7950200" y="6857774"/>
            <a:ext cx="14288" cy="9525"/>
          </a:xfrm>
          <a:custGeom>
            <a:avLst/>
            <a:gdLst>
              <a:gd name="T0" fmla="*/ 0 w 9"/>
              <a:gd name="T1" fmla="*/ 0 h 6"/>
              <a:gd name="T2" fmla="*/ 0 w 9"/>
              <a:gd name="T3" fmla="*/ 6 h 6"/>
              <a:gd name="T4" fmla="*/ 9 w 9"/>
              <a:gd name="T5" fmla="*/ 6 h 6"/>
              <a:gd name="T6" fmla="*/ 0 w 9"/>
              <a:gd name="T7" fmla="*/ 0 h 6"/>
            </a:gdLst>
            <a:ahLst/>
            <a:cxnLst>
              <a:cxn ang="0">
                <a:pos x="T0" y="T1"/>
              </a:cxn>
              <a:cxn ang="0">
                <a:pos x="T2" y="T3"/>
              </a:cxn>
              <a:cxn ang="0">
                <a:pos x="T4" y="T5"/>
              </a:cxn>
              <a:cxn ang="0">
                <a:pos x="T6" y="T7"/>
              </a:cxn>
            </a:cxnLst>
            <a:rect l="0" t="0" r="r" b="b"/>
            <a:pathLst>
              <a:path w="9" h="6">
                <a:moveTo>
                  <a:pt x="0" y="0"/>
                </a:moveTo>
                <a:lnTo>
                  <a:pt x="0" y="6"/>
                </a:lnTo>
                <a:lnTo>
                  <a:pt x="9" y="6"/>
                </a:lnTo>
                <a:lnTo>
                  <a:pt x="0" y="0"/>
                </a:lnTo>
                <a:close/>
              </a:path>
            </a:pathLst>
          </a:custGeom>
          <a:solidFill>
            <a:srgbClr val="95DD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20">
            <a:extLst>
              <a:ext uri="{FF2B5EF4-FFF2-40B4-BE49-F238E27FC236}">
                <a16:creationId xmlns:a16="http://schemas.microsoft.com/office/drawing/2014/main" id="{A9EB6832-44DC-458E-A0FD-766110644EE9}"/>
              </a:ext>
            </a:extLst>
          </p:cNvPr>
          <p:cNvSpPr>
            <a:spLocks/>
          </p:cNvSpPr>
          <p:nvPr userDrawn="1"/>
        </p:nvSpPr>
        <p:spPr bwMode="auto">
          <a:xfrm>
            <a:off x="7950200" y="6857774"/>
            <a:ext cx="14288" cy="9525"/>
          </a:xfrm>
          <a:custGeom>
            <a:avLst/>
            <a:gdLst>
              <a:gd name="T0" fmla="*/ 0 w 9"/>
              <a:gd name="T1" fmla="*/ 0 h 6"/>
              <a:gd name="T2" fmla="*/ 0 w 9"/>
              <a:gd name="T3" fmla="*/ 6 h 6"/>
              <a:gd name="T4" fmla="*/ 9 w 9"/>
              <a:gd name="T5" fmla="*/ 6 h 6"/>
              <a:gd name="T6" fmla="*/ 0 w 9"/>
              <a:gd name="T7" fmla="*/ 0 h 6"/>
            </a:gdLst>
            <a:ahLst/>
            <a:cxnLst>
              <a:cxn ang="0">
                <a:pos x="T0" y="T1"/>
              </a:cxn>
              <a:cxn ang="0">
                <a:pos x="T2" y="T3"/>
              </a:cxn>
              <a:cxn ang="0">
                <a:pos x="T4" y="T5"/>
              </a:cxn>
              <a:cxn ang="0">
                <a:pos x="T6" y="T7"/>
              </a:cxn>
            </a:cxnLst>
            <a:rect l="0" t="0" r="r" b="b"/>
            <a:pathLst>
              <a:path w="9" h="6">
                <a:moveTo>
                  <a:pt x="0" y="0"/>
                </a:moveTo>
                <a:lnTo>
                  <a:pt x="0" y="6"/>
                </a:lnTo>
                <a:lnTo>
                  <a:pt x="9"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21">
            <a:extLst>
              <a:ext uri="{FF2B5EF4-FFF2-40B4-BE49-F238E27FC236}">
                <a16:creationId xmlns:a16="http://schemas.microsoft.com/office/drawing/2014/main" id="{14D07C11-90E8-4DA1-9C30-0E3640FFE401}"/>
              </a:ext>
            </a:extLst>
          </p:cNvPr>
          <p:cNvSpPr>
            <a:spLocks/>
          </p:cNvSpPr>
          <p:nvPr userDrawn="1"/>
        </p:nvSpPr>
        <p:spPr bwMode="auto">
          <a:xfrm>
            <a:off x="8255000" y="6864124"/>
            <a:ext cx="211138" cy="3175"/>
          </a:xfrm>
          <a:custGeom>
            <a:avLst/>
            <a:gdLst>
              <a:gd name="T0" fmla="*/ 3 w 133"/>
              <a:gd name="T1" fmla="*/ 0 h 2"/>
              <a:gd name="T2" fmla="*/ 0 w 133"/>
              <a:gd name="T3" fmla="*/ 2 h 2"/>
              <a:gd name="T4" fmla="*/ 133 w 133"/>
              <a:gd name="T5" fmla="*/ 2 h 2"/>
              <a:gd name="T6" fmla="*/ 3 w 133"/>
              <a:gd name="T7" fmla="*/ 0 h 2"/>
            </a:gdLst>
            <a:ahLst/>
            <a:cxnLst>
              <a:cxn ang="0">
                <a:pos x="T0" y="T1"/>
              </a:cxn>
              <a:cxn ang="0">
                <a:pos x="T2" y="T3"/>
              </a:cxn>
              <a:cxn ang="0">
                <a:pos x="T4" y="T5"/>
              </a:cxn>
              <a:cxn ang="0">
                <a:pos x="T6" y="T7"/>
              </a:cxn>
            </a:cxnLst>
            <a:rect l="0" t="0" r="r" b="b"/>
            <a:pathLst>
              <a:path w="133" h="2">
                <a:moveTo>
                  <a:pt x="3" y="0"/>
                </a:moveTo>
                <a:lnTo>
                  <a:pt x="0" y="2"/>
                </a:lnTo>
                <a:lnTo>
                  <a:pt x="133" y="2"/>
                </a:lnTo>
                <a:lnTo>
                  <a:pt x="3" y="0"/>
                </a:lnTo>
                <a:close/>
              </a:path>
            </a:pathLst>
          </a:custGeom>
          <a:solidFill>
            <a:srgbClr val="A3E1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22">
            <a:extLst>
              <a:ext uri="{FF2B5EF4-FFF2-40B4-BE49-F238E27FC236}">
                <a16:creationId xmlns:a16="http://schemas.microsoft.com/office/drawing/2014/main" id="{E7CBF4C9-2FE4-4D78-8FF0-F51AA7458095}"/>
              </a:ext>
            </a:extLst>
          </p:cNvPr>
          <p:cNvSpPr>
            <a:spLocks/>
          </p:cNvSpPr>
          <p:nvPr userDrawn="1"/>
        </p:nvSpPr>
        <p:spPr bwMode="auto">
          <a:xfrm>
            <a:off x="8255000" y="6864124"/>
            <a:ext cx="211138" cy="3175"/>
          </a:xfrm>
          <a:custGeom>
            <a:avLst/>
            <a:gdLst>
              <a:gd name="T0" fmla="*/ 3 w 133"/>
              <a:gd name="T1" fmla="*/ 0 h 2"/>
              <a:gd name="T2" fmla="*/ 0 w 133"/>
              <a:gd name="T3" fmla="*/ 2 h 2"/>
              <a:gd name="T4" fmla="*/ 133 w 133"/>
              <a:gd name="T5" fmla="*/ 2 h 2"/>
              <a:gd name="T6" fmla="*/ 3 w 133"/>
              <a:gd name="T7" fmla="*/ 0 h 2"/>
            </a:gdLst>
            <a:ahLst/>
            <a:cxnLst>
              <a:cxn ang="0">
                <a:pos x="T0" y="T1"/>
              </a:cxn>
              <a:cxn ang="0">
                <a:pos x="T2" y="T3"/>
              </a:cxn>
              <a:cxn ang="0">
                <a:pos x="T4" y="T5"/>
              </a:cxn>
              <a:cxn ang="0">
                <a:pos x="T6" y="T7"/>
              </a:cxn>
            </a:cxnLst>
            <a:rect l="0" t="0" r="r" b="b"/>
            <a:pathLst>
              <a:path w="133" h="2">
                <a:moveTo>
                  <a:pt x="3" y="0"/>
                </a:moveTo>
                <a:lnTo>
                  <a:pt x="0" y="2"/>
                </a:lnTo>
                <a:lnTo>
                  <a:pt x="13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23">
            <a:extLst>
              <a:ext uri="{FF2B5EF4-FFF2-40B4-BE49-F238E27FC236}">
                <a16:creationId xmlns:a16="http://schemas.microsoft.com/office/drawing/2014/main" id="{7AA33677-3F38-4778-936D-E27189F9B56F}"/>
              </a:ext>
            </a:extLst>
          </p:cNvPr>
          <p:cNvSpPr>
            <a:spLocks/>
          </p:cNvSpPr>
          <p:nvPr userDrawn="1"/>
        </p:nvSpPr>
        <p:spPr bwMode="auto">
          <a:xfrm>
            <a:off x="7950200" y="6857774"/>
            <a:ext cx="309563" cy="9525"/>
          </a:xfrm>
          <a:custGeom>
            <a:avLst/>
            <a:gdLst>
              <a:gd name="T0" fmla="*/ 0 w 195"/>
              <a:gd name="T1" fmla="*/ 0 h 6"/>
              <a:gd name="T2" fmla="*/ 0 w 195"/>
              <a:gd name="T3" fmla="*/ 0 h 6"/>
              <a:gd name="T4" fmla="*/ 9 w 195"/>
              <a:gd name="T5" fmla="*/ 6 h 6"/>
              <a:gd name="T6" fmla="*/ 192 w 195"/>
              <a:gd name="T7" fmla="*/ 6 h 6"/>
              <a:gd name="T8" fmla="*/ 195 w 195"/>
              <a:gd name="T9" fmla="*/ 4 h 6"/>
              <a:gd name="T10" fmla="*/ 0 w 195"/>
              <a:gd name="T11" fmla="*/ 0 h 6"/>
            </a:gdLst>
            <a:ahLst/>
            <a:cxnLst>
              <a:cxn ang="0">
                <a:pos x="T0" y="T1"/>
              </a:cxn>
              <a:cxn ang="0">
                <a:pos x="T2" y="T3"/>
              </a:cxn>
              <a:cxn ang="0">
                <a:pos x="T4" y="T5"/>
              </a:cxn>
              <a:cxn ang="0">
                <a:pos x="T6" y="T7"/>
              </a:cxn>
              <a:cxn ang="0">
                <a:pos x="T8" y="T9"/>
              </a:cxn>
              <a:cxn ang="0">
                <a:pos x="T10" y="T11"/>
              </a:cxn>
            </a:cxnLst>
            <a:rect l="0" t="0" r="r" b="b"/>
            <a:pathLst>
              <a:path w="195" h="6">
                <a:moveTo>
                  <a:pt x="0" y="0"/>
                </a:moveTo>
                <a:lnTo>
                  <a:pt x="0" y="0"/>
                </a:lnTo>
                <a:lnTo>
                  <a:pt x="9" y="6"/>
                </a:lnTo>
                <a:lnTo>
                  <a:pt x="192" y="6"/>
                </a:lnTo>
                <a:lnTo>
                  <a:pt x="195" y="4"/>
                </a:lnTo>
                <a:lnTo>
                  <a:pt x="0" y="0"/>
                </a:lnTo>
                <a:close/>
              </a:path>
            </a:pathLst>
          </a:custGeom>
          <a:solidFill>
            <a:srgbClr val="91D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24">
            <a:extLst>
              <a:ext uri="{FF2B5EF4-FFF2-40B4-BE49-F238E27FC236}">
                <a16:creationId xmlns:a16="http://schemas.microsoft.com/office/drawing/2014/main" id="{7DC153F0-C84B-4D01-91BA-354420CAA9E4}"/>
              </a:ext>
            </a:extLst>
          </p:cNvPr>
          <p:cNvSpPr>
            <a:spLocks/>
          </p:cNvSpPr>
          <p:nvPr userDrawn="1"/>
        </p:nvSpPr>
        <p:spPr bwMode="auto">
          <a:xfrm>
            <a:off x="7950200" y="6857774"/>
            <a:ext cx="309563" cy="9525"/>
          </a:xfrm>
          <a:custGeom>
            <a:avLst/>
            <a:gdLst>
              <a:gd name="T0" fmla="*/ 0 w 195"/>
              <a:gd name="T1" fmla="*/ 0 h 6"/>
              <a:gd name="T2" fmla="*/ 0 w 195"/>
              <a:gd name="T3" fmla="*/ 0 h 6"/>
              <a:gd name="T4" fmla="*/ 9 w 195"/>
              <a:gd name="T5" fmla="*/ 6 h 6"/>
              <a:gd name="T6" fmla="*/ 192 w 195"/>
              <a:gd name="T7" fmla="*/ 6 h 6"/>
              <a:gd name="T8" fmla="*/ 195 w 195"/>
              <a:gd name="T9" fmla="*/ 4 h 6"/>
              <a:gd name="T10" fmla="*/ 0 w 195"/>
              <a:gd name="T11" fmla="*/ 0 h 6"/>
            </a:gdLst>
            <a:ahLst/>
            <a:cxnLst>
              <a:cxn ang="0">
                <a:pos x="T0" y="T1"/>
              </a:cxn>
              <a:cxn ang="0">
                <a:pos x="T2" y="T3"/>
              </a:cxn>
              <a:cxn ang="0">
                <a:pos x="T4" y="T5"/>
              </a:cxn>
              <a:cxn ang="0">
                <a:pos x="T6" y="T7"/>
              </a:cxn>
              <a:cxn ang="0">
                <a:pos x="T8" y="T9"/>
              </a:cxn>
              <a:cxn ang="0">
                <a:pos x="T10" y="T11"/>
              </a:cxn>
            </a:cxnLst>
            <a:rect l="0" t="0" r="r" b="b"/>
            <a:pathLst>
              <a:path w="195" h="6">
                <a:moveTo>
                  <a:pt x="0" y="0"/>
                </a:moveTo>
                <a:lnTo>
                  <a:pt x="0" y="0"/>
                </a:lnTo>
                <a:lnTo>
                  <a:pt x="9" y="6"/>
                </a:lnTo>
                <a:lnTo>
                  <a:pt x="192" y="6"/>
                </a:lnTo>
                <a:lnTo>
                  <a:pt x="195"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25">
            <a:extLst>
              <a:ext uri="{FF2B5EF4-FFF2-40B4-BE49-F238E27FC236}">
                <a16:creationId xmlns:a16="http://schemas.microsoft.com/office/drawing/2014/main" id="{53BC74BD-CD19-4CBC-86D4-74DCA2E133DB}"/>
              </a:ext>
            </a:extLst>
          </p:cNvPr>
          <p:cNvSpPr>
            <a:spLocks/>
          </p:cNvSpPr>
          <p:nvPr userDrawn="1"/>
        </p:nvSpPr>
        <p:spPr bwMode="auto">
          <a:xfrm>
            <a:off x="10621962" y="6449787"/>
            <a:ext cx="868363" cy="417513"/>
          </a:xfrm>
          <a:custGeom>
            <a:avLst/>
            <a:gdLst>
              <a:gd name="T0" fmla="*/ 529 w 547"/>
              <a:gd name="T1" fmla="*/ 0 h 263"/>
              <a:gd name="T2" fmla="*/ 0 w 547"/>
              <a:gd name="T3" fmla="*/ 166 h 263"/>
              <a:gd name="T4" fmla="*/ 291 w 547"/>
              <a:gd name="T5" fmla="*/ 263 h 263"/>
              <a:gd name="T6" fmla="*/ 547 w 547"/>
              <a:gd name="T7" fmla="*/ 263 h 263"/>
              <a:gd name="T8" fmla="*/ 529 w 547"/>
              <a:gd name="T9" fmla="*/ 0 h 263"/>
            </a:gdLst>
            <a:ahLst/>
            <a:cxnLst>
              <a:cxn ang="0">
                <a:pos x="T0" y="T1"/>
              </a:cxn>
              <a:cxn ang="0">
                <a:pos x="T2" y="T3"/>
              </a:cxn>
              <a:cxn ang="0">
                <a:pos x="T4" y="T5"/>
              </a:cxn>
              <a:cxn ang="0">
                <a:pos x="T6" y="T7"/>
              </a:cxn>
              <a:cxn ang="0">
                <a:pos x="T8" y="T9"/>
              </a:cxn>
            </a:cxnLst>
            <a:rect l="0" t="0" r="r" b="b"/>
            <a:pathLst>
              <a:path w="547" h="263">
                <a:moveTo>
                  <a:pt x="529" y="0"/>
                </a:moveTo>
                <a:lnTo>
                  <a:pt x="0" y="166"/>
                </a:lnTo>
                <a:lnTo>
                  <a:pt x="291" y="263"/>
                </a:lnTo>
                <a:lnTo>
                  <a:pt x="547" y="263"/>
                </a:lnTo>
                <a:lnTo>
                  <a:pt x="529" y="0"/>
                </a:lnTo>
                <a:close/>
              </a:path>
            </a:pathLst>
          </a:custGeom>
          <a:solidFill>
            <a:srgbClr val="73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26">
            <a:extLst>
              <a:ext uri="{FF2B5EF4-FFF2-40B4-BE49-F238E27FC236}">
                <a16:creationId xmlns:a16="http://schemas.microsoft.com/office/drawing/2014/main" id="{6F59AD00-3BF9-4C87-AA1D-48CAC3C20D0B}"/>
              </a:ext>
            </a:extLst>
          </p:cNvPr>
          <p:cNvSpPr>
            <a:spLocks/>
          </p:cNvSpPr>
          <p:nvPr userDrawn="1"/>
        </p:nvSpPr>
        <p:spPr bwMode="auto">
          <a:xfrm>
            <a:off x="10621962" y="6449787"/>
            <a:ext cx="868363" cy="417513"/>
          </a:xfrm>
          <a:custGeom>
            <a:avLst/>
            <a:gdLst>
              <a:gd name="T0" fmla="*/ 529 w 547"/>
              <a:gd name="T1" fmla="*/ 0 h 263"/>
              <a:gd name="T2" fmla="*/ 0 w 547"/>
              <a:gd name="T3" fmla="*/ 166 h 263"/>
              <a:gd name="T4" fmla="*/ 291 w 547"/>
              <a:gd name="T5" fmla="*/ 263 h 263"/>
              <a:gd name="T6" fmla="*/ 547 w 547"/>
              <a:gd name="T7" fmla="*/ 263 h 263"/>
              <a:gd name="T8" fmla="*/ 529 w 547"/>
              <a:gd name="T9" fmla="*/ 0 h 263"/>
            </a:gdLst>
            <a:ahLst/>
            <a:cxnLst>
              <a:cxn ang="0">
                <a:pos x="T0" y="T1"/>
              </a:cxn>
              <a:cxn ang="0">
                <a:pos x="T2" y="T3"/>
              </a:cxn>
              <a:cxn ang="0">
                <a:pos x="T4" y="T5"/>
              </a:cxn>
              <a:cxn ang="0">
                <a:pos x="T6" y="T7"/>
              </a:cxn>
              <a:cxn ang="0">
                <a:pos x="T8" y="T9"/>
              </a:cxn>
            </a:cxnLst>
            <a:rect l="0" t="0" r="r" b="b"/>
            <a:pathLst>
              <a:path w="547" h="263">
                <a:moveTo>
                  <a:pt x="529" y="0"/>
                </a:moveTo>
                <a:lnTo>
                  <a:pt x="0" y="166"/>
                </a:lnTo>
                <a:lnTo>
                  <a:pt x="291" y="263"/>
                </a:lnTo>
                <a:lnTo>
                  <a:pt x="547" y="263"/>
                </a:lnTo>
                <a:lnTo>
                  <a:pt x="5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27">
            <a:extLst>
              <a:ext uri="{FF2B5EF4-FFF2-40B4-BE49-F238E27FC236}">
                <a16:creationId xmlns:a16="http://schemas.microsoft.com/office/drawing/2014/main" id="{F4F44217-21F8-4E4B-B16A-CB8745905DB4}"/>
              </a:ext>
            </a:extLst>
          </p:cNvPr>
          <p:cNvSpPr>
            <a:spLocks/>
          </p:cNvSpPr>
          <p:nvPr userDrawn="1"/>
        </p:nvSpPr>
        <p:spPr bwMode="auto">
          <a:xfrm>
            <a:off x="11461750" y="6345012"/>
            <a:ext cx="331788" cy="522288"/>
          </a:xfrm>
          <a:custGeom>
            <a:avLst/>
            <a:gdLst>
              <a:gd name="T0" fmla="*/ 209 w 209"/>
              <a:gd name="T1" fmla="*/ 0 h 329"/>
              <a:gd name="T2" fmla="*/ 0 w 209"/>
              <a:gd name="T3" fmla="*/ 66 h 329"/>
              <a:gd name="T4" fmla="*/ 18 w 209"/>
              <a:gd name="T5" fmla="*/ 329 h 329"/>
              <a:gd name="T6" fmla="*/ 112 w 209"/>
              <a:gd name="T7" fmla="*/ 329 h 329"/>
              <a:gd name="T8" fmla="*/ 142 w 209"/>
              <a:gd name="T9" fmla="*/ 300 h 329"/>
              <a:gd name="T10" fmla="*/ 209 w 209"/>
              <a:gd name="T11" fmla="*/ 0 h 329"/>
            </a:gdLst>
            <a:ahLst/>
            <a:cxnLst>
              <a:cxn ang="0">
                <a:pos x="T0" y="T1"/>
              </a:cxn>
              <a:cxn ang="0">
                <a:pos x="T2" y="T3"/>
              </a:cxn>
              <a:cxn ang="0">
                <a:pos x="T4" y="T5"/>
              </a:cxn>
              <a:cxn ang="0">
                <a:pos x="T6" y="T7"/>
              </a:cxn>
              <a:cxn ang="0">
                <a:pos x="T8" y="T9"/>
              </a:cxn>
              <a:cxn ang="0">
                <a:pos x="T10" y="T11"/>
              </a:cxn>
            </a:cxnLst>
            <a:rect l="0" t="0" r="r" b="b"/>
            <a:pathLst>
              <a:path w="209" h="329">
                <a:moveTo>
                  <a:pt x="209" y="0"/>
                </a:moveTo>
                <a:lnTo>
                  <a:pt x="0" y="66"/>
                </a:lnTo>
                <a:lnTo>
                  <a:pt x="18" y="329"/>
                </a:lnTo>
                <a:lnTo>
                  <a:pt x="112" y="329"/>
                </a:lnTo>
                <a:lnTo>
                  <a:pt x="142" y="300"/>
                </a:lnTo>
                <a:lnTo>
                  <a:pt x="209" y="0"/>
                </a:lnTo>
                <a:close/>
              </a:path>
            </a:pathLst>
          </a:custGeom>
          <a:solidFill>
            <a:srgbClr val="6B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28">
            <a:extLst>
              <a:ext uri="{FF2B5EF4-FFF2-40B4-BE49-F238E27FC236}">
                <a16:creationId xmlns:a16="http://schemas.microsoft.com/office/drawing/2014/main" id="{2D19A697-949B-4047-A68D-72BE32D1615F}"/>
              </a:ext>
            </a:extLst>
          </p:cNvPr>
          <p:cNvSpPr>
            <a:spLocks/>
          </p:cNvSpPr>
          <p:nvPr userDrawn="1"/>
        </p:nvSpPr>
        <p:spPr bwMode="auto">
          <a:xfrm>
            <a:off x="11461750" y="6345012"/>
            <a:ext cx="331788" cy="522288"/>
          </a:xfrm>
          <a:custGeom>
            <a:avLst/>
            <a:gdLst>
              <a:gd name="T0" fmla="*/ 209 w 209"/>
              <a:gd name="T1" fmla="*/ 0 h 329"/>
              <a:gd name="T2" fmla="*/ 0 w 209"/>
              <a:gd name="T3" fmla="*/ 66 h 329"/>
              <a:gd name="T4" fmla="*/ 18 w 209"/>
              <a:gd name="T5" fmla="*/ 329 h 329"/>
              <a:gd name="T6" fmla="*/ 112 w 209"/>
              <a:gd name="T7" fmla="*/ 329 h 329"/>
              <a:gd name="T8" fmla="*/ 142 w 209"/>
              <a:gd name="T9" fmla="*/ 300 h 329"/>
              <a:gd name="T10" fmla="*/ 209 w 209"/>
              <a:gd name="T11" fmla="*/ 0 h 329"/>
            </a:gdLst>
            <a:ahLst/>
            <a:cxnLst>
              <a:cxn ang="0">
                <a:pos x="T0" y="T1"/>
              </a:cxn>
              <a:cxn ang="0">
                <a:pos x="T2" y="T3"/>
              </a:cxn>
              <a:cxn ang="0">
                <a:pos x="T4" y="T5"/>
              </a:cxn>
              <a:cxn ang="0">
                <a:pos x="T6" y="T7"/>
              </a:cxn>
              <a:cxn ang="0">
                <a:pos x="T8" y="T9"/>
              </a:cxn>
              <a:cxn ang="0">
                <a:pos x="T10" y="T11"/>
              </a:cxn>
            </a:cxnLst>
            <a:rect l="0" t="0" r="r" b="b"/>
            <a:pathLst>
              <a:path w="209" h="329">
                <a:moveTo>
                  <a:pt x="209" y="0"/>
                </a:moveTo>
                <a:lnTo>
                  <a:pt x="0" y="66"/>
                </a:lnTo>
                <a:lnTo>
                  <a:pt x="18" y="329"/>
                </a:lnTo>
                <a:lnTo>
                  <a:pt x="112" y="329"/>
                </a:lnTo>
                <a:lnTo>
                  <a:pt x="142" y="300"/>
                </a:lnTo>
                <a:lnTo>
                  <a:pt x="2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29">
            <a:extLst>
              <a:ext uri="{FF2B5EF4-FFF2-40B4-BE49-F238E27FC236}">
                <a16:creationId xmlns:a16="http://schemas.microsoft.com/office/drawing/2014/main" id="{FD4D5972-3A34-45E2-B57C-A31395EA3426}"/>
              </a:ext>
            </a:extLst>
          </p:cNvPr>
          <p:cNvSpPr>
            <a:spLocks/>
          </p:cNvSpPr>
          <p:nvPr userDrawn="1"/>
        </p:nvSpPr>
        <p:spPr bwMode="auto">
          <a:xfrm>
            <a:off x="11687175" y="6345012"/>
            <a:ext cx="214313" cy="476250"/>
          </a:xfrm>
          <a:custGeom>
            <a:avLst/>
            <a:gdLst>
              <a:gd name="T0" fmla="*/ 67 w 135"/>
              <a:gd name="T1" fmla="*/ 0 h 300"/>
              <a:gd name="T2" fmla="*/ 67 w 135"/>
              <a:gd name="T3" fmla="*/ 0 h 300"/>
              <a:gd name="T4" fmla="*/ 0 w 135"/>
              <a:gd name="T5" fmla="*/ 300 h 300"/>
              <a:gd name="T6" fmla="*/ 135 w 135"/>
              <a:gd name="T7" fmla="*/ 166 h 300"/>
              <a:gd name="T8" fmla="*/ 67 w 135"/>
              <a:gd name="T9" fmla="*/ 0 h 300"/>
            </a:gdLst>
            <a:ahLst/>
            <a:cxnLst>
              <a:cxn ang="0">
                <a:pos x="T0" y="T1"/>
              </a:cxn>
              <a:cxn ang="0">
                <a:pos x="T2" y="T3"/>
              </a:cxn>
              <a:cxn ang="0">
                <a:pos x="T4" y="T5"/>
              </a:cxn>
              <a:cxn ang="0">
                <a:pos x="T6" y="T7"/>
              </a:cxn>
              <a:cxn ang="0">
                <a:pos x="T8" y="T9"/>
              </a:cxn>
            </a:cxnLst>
            <a:rect l="0" t="0" r="r" b="b"/>
            <a:pathLst>
              <a:path w="135" h="300">
                <a:moveTo>
                  <a:pt x="67" y="0"/>
                </a:moveTo>
                <a:lnTo>
                  <a:pt x="67" y="0"/>
                </a:lnTo>
                <a:lnTo>
                  <a:pt x="0" y="300"/>
                </a:lnTo>
                <a:lnTo>
                  <a:pt x="135" y="166"/>
                </a:lnTo>
                <a:lnTo>
                  <a:pt x="67" y="0"/>
                </a:lnTo>
                <a:close/>
              </a:path>
            </a:pathLst>
          </a:custGeom>
          <a:solidFill>
            <a:srgbClr val="73D1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30">
            <a:extLst>
              <a:ext uri="{FF2B5EF4-FFF2-40B4-BE49-F238E27FC236}">
                <a16:creationId xmlns:a16="http://schemas.microsoft.com/office/drawing/2014/main" id="{139288D0-0D4A-459B-8FF9-528B38E18C15}"/>
              </a:ext>
            </a:extLst>
          </p:cNvPr>
          <p:cNvSpPr>
            <a:spLocks/>
          </p:cNvSpPr>
          <p:nvPr userDrawn="1"/>
        </p:nvSpPr>
        <p:spPr bwMode="auto">
          <a:xfrm>
            <a:off x="11687175" y="6345012"/>
            <a:ext cx="214313" cy="476250"/>
          </a:xfrm>
          <a:custGeom>
            <a:avLst/>
            <a:gdLst>
              <a:gd name="T0" fmla="*/ 67 w 135"/>
              <a:gd name="T1" fmla="*/ 0 h 300"/>
              <a:gd name="T2" fmla="*/ 67 w 135"/>
              <a:gd name="T3" fmla="*/ 0 h 300"/>
              <a:gd name="T4" fmla="*/ 0 w 135"/>
              <a:gd name="T5" fmla="*/ 300 h 300"/>
              <a:gd name="T6" fmla="*/ 135 w 135"/>
              <a:gd name="T7" fmla="*/ 166 h 300"/>
              <a:gd name="T8" fmla="*/ 67 w 135"/>
              <a:gd name="T9" fmla="*/ 0 h 300"/>
            </a:gdLst>
            <a:ahLst/>
            <a:cxnLst>
              <a:cxn ang="0">
                <a:pos x="T0" y="T1"/>
              </a:cxn>
              <a:cxn ang="0">
                <a:pos x="T2" y="T3"/>
              </a:cxn>
              <a:cxn ang="0">
                <a:pos x="T4" y="T5"/>
              </a:cxn>
              <a:cxn ang="0">
                <a:pos x="T6" y="T7"/>
              </a:cxn>
              <a:cxn ang="0">
                <a:pos x="T8" y="T9"/>
              </a:cxn>
            </a:cxnLst>
            <a:rect l="0" t="0" r="r" b="b"/>
            <a:pathLst>
              <a:path w="135" h="300">
                <a:moveTo>
                  <a:pt x="67" y="0"/>
                </a:moveTo>
                <a:lnTo>
                  <a:pt x="67" y="0"/>
                </a:lnTo>
                <a:lnTo>
                  <a:pt x="0" y="300"/>
                </a:lnTo>
                <a:lnTo>
                  <a:pt x="135" y="166"/>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31">
            <a:extLst>
              <a:ext uri="{FF2B5EF4-FFF2-40B4-BE49-F238E27FC236}">
                <a16:creationId xmlns:a16="http://schemas.microsoft.com/office/drawing/2014/main" id="{967A3202-1A31-4266-9B90-E1C66781CB1E}"/>
              </a:ext>
            </a:extLst>
          </p:cNvPr>
          <p:cNvSpPr>
            <a:spLocks/>
          </p:cNvSpPr>
          <p:nvPr userDrawn="1"/>
        </p:nvSpPr>
        <p:spPr bwMode="auto">
          <a:xfrm>
            <a:off x="11793537" y="6345012"/>
            <a:ext cx="331788" cy="263525"/>
          </a:xfrm>
          <a:custGeom>
            <a:avLst/>
            <a:gdLst>
              <a:gd name="T0" fmla="*/ 0 w 209"/>
              <a:gd name="T1" fmla="*/ 0 h 166"/>
              <a:gd name="T2" fmla="*/ 68 w 209"/>
              <a:gd name="T3" fmla="*/ 166 h 166"/>
              <a:gd name="T4" fmla="*/ 209 w 209"/>
              <a:gd name="T5" fmla="*/ 25 h 166"/>
              <a:gd name="T6" fmla="*/ 0 w 209"/>
              <a:gd name="T7" fmla="*/ 0 h 166"/>
            </a:gdLst>
            <a:ahLst/>
            <a:cxnLst>
              <a:cxn ang="0">
                <a:pos x="T0" y="T1"/>
              </a:cxn>
              <a:cxn ang="0">
                <a:pos x="T2" y="T3"/>
              </a:cxn>
              <a:cxn ang="0">
                <a:pos x="T4" y="T5"/>
              </a:cxn>
              <a:cxn ang="0">
                <a:pos x="T6" y="T7"/>
              </a:cxn>
            </a:cxnLst>
            <a:rect l="0" t="0" r="r" b="b"/>
            <a:pathLst>
              <a:path w="209" h="166">
                <a:moveTo>
                  <a:pt x="0" y="0"/>
                </a:moveTo>
                <a:lnTo>
                  <a:pt x="68" y="166"/>
                </a:lnTo>
                <a:lnTo>
                  <a:pt x="209" y="25"/>
                </a:lnTo>
                <a:lnTo>
                  <a:pt x="0" y="0"/>
                </a:lnTo>
                <a:close/>
              </a:path>
            </a:pathLst>
          </a:custGeom>
          <a:solidFill>
            <a:srgbClr val="7AD4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32">
            <a:extLst>
              <a:ext uri="{FF2B5EF4-FFF2-40B4-BE49-F238E27FC236}">
                <a16:creationId xmlns:a16="http://schemas.microsoft.com/office/drawing/2014/main" id="{63B14DE5-C0E5-4B27-AD34-6B9F36230661}"/>
              </a:ext>
            </a:extLst>
          </p:cNvPr>
          <p:cNvSpPr>
            <a:spLocks/>
          </p:cNvSpPr>
          <p:nvPr userDrawn="1"/>
        </p:nvSpPr>
        <p:spPr bwMode="auto">
          <a:xfrm>
            <a:off x="11793537" y="6345012"/>
            <a:ext cx="331788" cy="263525"/>
          </a:xfrm>
          <a:custGeom>
            <a:avLst/>
            <a:gdLst>
              <a:gd name="T0" fmla="*/ 0 w 209"/>
              <a:gd name="T1" fmla="*/ 0 h 166"/>
              <a:gd name="T2" fmla="*/ 68 w 209"/>
              <a:gd name="T3" fmla="*/ 166 h 166"/>
              <a:gd name="T4" fmla="*/ 209 w 209"/>
              <a:gd name="T5" fmla="*/ 25 h 166"/>
              <a:gd name="T6" fmla="*/ 0 w 209"/>
              <a:gd name="T7" fmla="*/ 0 h 166"/>
            </a:gdLst>
            <a:ahLst/>
            <a:cxnLst>
              <a:cxn ang="0">
                <a:pos x="T0" y="T1"/>
              </a:cxn>
              <a:cxn ang="0">
                <a:pos x="T2" y="T3"/>
              </a:cxn>
              <a:cxn ang="0">
                <a:pos x="T4" y="T5"/>
              </a:cxn>
              <a:cxn ang="0">
                <a:pos x="T6" y="T7"/>
              </a:cxn>
            </a:cxnLst>
            <a:rect l="0" t="0" r="r" b="b"/>
            <a:pathLst>
              <a:path w="209" h="166">
                <a:moveTo>
                  <a:pt x="0" y="0"/>
                </a:moveTo>
                <a:lnTo>
                  <a:pt x="68" y="166"/>
                </a:lnTo>
                <a:lnTo>
                  <a:pt x="209"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33">
            <a:extLst>
              <a:ext uri="{FF2B5EF4-FFF2-40B4-BE49-F238E27FC236}">
                <a16:creationId xmlns:a16="http://schemas.microsoft.com/office/drawing/2014/main" id="{B44FCB96-F95A-4585-B0D4-F884A959BE4C}"/>
              </a:ext>
            </a:extLst>
          </p:cNvPr>
          <p:cNvSpPr>
            <a:spLocks/>
          </p:cNvSpPr>
          <p:nvPr userDrawn="1"/>
        </p:nvSpPr>
        <p:spPr bwMode="auto">
          <a:xfrm>
            <a:off x="12176125" y="6391049"/>
            <a:ext cx="38100" cy="39688"/>
          </a:xfrm>
          <a:custGeom>
            <a:avLst/>
            <a:gdLst>
              <a:gd name="T0" fmla="*/ 0 w 24"/>
              <a:gd name="T1" fmla="*/ 0 h 25"/>
              <a:gd name="T2" fmla="*/ 24 w 24"/>
              <a:gd name="T3" fmla="*/ 25 h 25"/>
              <a:gd name="T4" fmla="*/ 24 w 24"/>
              <a:gd name="T5" fmla="*/ 3 h 25"/>
              <a:gd name="T6" fmla="*/ 0 w 24"/>
              <a:gd name="T7" fmla="*/ 0 h 25"/>
            </a:gdLst>
            <a:ahLst/>
            <a:cxnLst>
              <a:cxn ang="0">
                <a:pos x="T0" y="T1"/>
              </a:cxn>
              <a:cxn ang="0">
                <a:pos x="T2" y="T3"/>
              </a:cxn>
              <a:cxn ang="0">
                <a:pos x="T4" y="T5"/>
              </a:cxn>
              <a:cxn ang="0">
                <a:pos x="T6" y="T7"/>
              </a:cxn>
            </a:cxnLst>
            <a:rect l="0" t="0" r="r" b="b"/>
            <a:pathLst>
              <a:path w="24" h="25">
                <a:moveTo>
                  <a:pt x="0" y="0"/>
                </a:moveTo>
                <a:lnTo>
                  <a:pt x="24" y="25"/>
                </a:lnTo>
                <a:lnTo>
                  <a:pt x="24" y="3"/>
                </a:lnTo>
                <a:lnTo>
                  <a:pt x="0" y="0"/>
                </a:lnTo>
                <a:close/>
              </a:path>
            </a:pathLst>
          </a:custGeom>
          <a:solidFill>
            <a:srgbClr val="E2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34">
            <a:extLst>
              <a:ext uri="{FF2B5EF4-FFF2-40B4-BE49-F238E27FC236}">
                <a16:creationId xmlns:a16="http://schemas.microsoft.com/office/drawing/2014/main" id="{A36AC994-E450-4955-924C-A5639360D96C}"/>
              </a:ext>
            </a:extLst>
          </p:cNvPr>
          <p:cNvSpPr>
            <a:spLocks/>
          </p:cNvSpPr>
          <p:nvPr userDrawn="1"/>
        </p:nvSpPr>
        <p:spPr bwMode="auto">
          <a:xfrm>
            <a:off x="12176125" y="6391049"/>
            <a:ext cx="38100" cy="39688"/>
          </a:xfrm>
          <a:custGeom>
            <a:avLst/>
            <a:gdLst>
              <a:gd name="T0" fmla="*/ 0 w 24"/>
              <a:gd name="T1" fmla="*/ 0 h 25"/>
              <a:gd name="T2" fmla="*/ 24 w 24"/>
              <a:gd name="T3" fmla="*/ 25 h 25"/>
              <a:gd name="T4" fmla="*/ 24 w 24"/>
              <a:gd name="T5" fmla="*/ 3 h 25"/>
              <a:gd name="T6" fmla="*/ 0 w 24"/>
              <a:gd name="T7" fmla="*/ 0 h 25"/>
            </a:gdLst>
            <a:ahLst/>
            <a:cxnLst>
              <a:cxn ang="0">
                <a:pos x="T0" y="T1"/>
              </a:cxn>
              <a:cxn ang="0">
                <a:pos x="T2" y="T3"/>
              </a:cxn>
              <a:cxn ang="0">
                <a:pos x="T4" y="T5"/>
              </a:cxn>
              <a:cxn ang="0">
                <a:pos x="T6" y="T7"/>
              </a:cxn>
            </a:cxnLst>
            <a:rect l="0" t="0" r="r" b="b"/>
            <a:pathLst>
              <a:path w="24" h="25">
                <a:moveTo>
                  <a:pt x="0" y="0"/>
                </a:moveTo>
                <a:lnTo>
                  <a:pt x="24" y="25"/>
                </a:lnTo>
                <a:lnTo>
                  <a:pt x="24"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35">
            <a:extLst>
              <a:ext uri="{FF2B5EF4-FFF2-40B4-BE49-F238E27FC236}">
                <a16:creationId xmlns:a16="http://schemas.microsoft.com/office/drawing/2014/main" id="{006E1938-37DA-4BBD-BEB4-3EEA5F6BD649}"/>
              </a:ext>
            </a:extLst>
          </p:cNvPr>
          <p:cNvSpPr>
            <a:spLocks/>
          </p:cNvSpPr>
          <p:nvPr userDrawn="1"/>
        </p:nvSpPr>
        <p:spPr bwMode="auto">
          <a:xfrm>
            <a:off x="10229850" y="6606949"/>
            <a:ext cx="173038" cy="260350"/>
          </a:xfrm>
          <a:custGeom>
            <a:avLst/>
            <a:gdLst>
              <a:gd name="T0" fmla="*/ 46 w 109"/>
              <a:gd name="T1" fmla="*/ 0 h 164"/>
              <a:gd name="T2" fmla="*/ 46 w 109"/>
              <a:gd name="T3" fmla="*/ 0 h 164"/>
              <a:gd name="T4" fmla="*/ 0 w 109"/>
              <a:gd name="T5" fmla="*/ 164 h 164"/>
              <a:gd name="T6" fmla="*/ 109 w 109"/>
              <a:gd name="T7" fmla="*/ 164 h 164"/>
              <a:gd name="T8" fmla="*/ 46 w 109"/>
              <a:gd name="T9" fmla="*/ 0 h 164"/>
            </a:gdLst>
            <a:ahLst/>
            <a:cxnLst>
              <a:cxn ang="0">
                <a:pos x="T0" y="T1"/>
              </a:cxn>
              <a:cxn ang="0">
                <a:pos x="T2" y="T3"/>
              </a:cxn>
              <a:cxn ang="0">
                <a:pos x="T4" y="T5"/>
              </a:cxn>
              <a:cxn ang="0">
                <a:pos x="T6" y="T7"/>
              </a:cxn>
              <a:cxn ang="0">
                <a:pos x="T8" y="T9"/>
              </a:cxn>
            </a:cxnLst>
            <a:rect l="0" t="0" r="r" b="b"/>
            <a:pathLst>
              <a:path w="109" h="164">
                <a:moveTo>
                  <a:pt x="46" y="0"/>
                </a:moveTo>
                <a:lnTo>
                  <a:pt x="46" y="0"/>
                </a:lnTo>
                <a:lnTo>
                  <a:pt x="0" y="164"/>
                </a:lnTo>
                <a:lnTo>
                  <a:pt x="109" y="164"/>
                </a:lnTo>
                <a:lnTo>
                  <a:pt x="46" y="0"/>
                </a:lnTo>
                <a:close/>
              </a:path>
            </a:pathLst>
          </a:custGeom>
          <a:solidFill>
            <a:srgbClr val="D3F2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36">
            <a:extLst>
              <a:ext uri="{FF2B5EF4-FFF2-40B4-BE49-F238E27FC236}">
                <a16:creationId xmlns:a16="http://schemas.microsoft.com/office/drawing/2014/main" id="{D5781672-F1DE-4109-88E3-FD800296B7E7}"/>
              </a:ext>
            </a:extLst>
          </p:cNvPr>
          <p:cNvSpPr>
            <a:spLocks/>
          </p:cNvSpPr>
          <p:nvPr userDrawn="1"/>
        </p:nvSpPr>
        <p:spPr bwMode="auto">
          <a:xfrm>
            <a:off x="10229850" y="6606949"/>
            <a:ext cx="173038" cy="260350"/>
          </a:xfrm>
          <a:custGeom>
            <a:avLst/>
            <a:gdLst>
              <a:gd name="T0" fmla="*/ 46 w 109"/>
              <a:gd name="T1" fmla="*/ 0 h 164"/>
              <a:gd name="T2" fmla="*/ 46 w 109"/>
              <a:gd name="T3" fmla="*/ 0 h 164"/>
              <a:gd name="T4" fmla="*/ 0 w 109"/>
              <a:gd name="T5" fmla="*/ 164 h 164"/>
              <a:gd name="T6" fmla="*/ 109 w 109"/>
              <a:gd name="T7" fmla="*/ 164 h 164"/>
              <a:gd name="T8" fmla="*/ 46 w 109"/>
              <a:gd name="T9" fmla="*/ 0 h 164"/>
            </a:gdLst>
            <a:ahLst/>
            <a:cxnLst>
              <a:cxn ang="0">
                <a:pos x="T0" y="T1"/>
              </a:cxn>
              <a:cxn ang="0">
                <a:pos x="T2" y="T3"/>
              </a:cxn>
              <a:cxn ang="0">
                <a:pos x="T4" y="T5"/>
              </a:cxn>
              <a:cxn ang="0">
                <a:pos x="T6" y="T7"/>
              </a:cxn>
              <a:cxn ang="0">
                <a:pos x="T8" y="T9"/>
              </a:cxn>
            </a:cxnLst>
            <a:rect l="0" t="0" r="r" b="b"/>
            <a:pathLst>
              <a:path w="109" h="164">
                <a:moveTo>
                  <a:pt x="46" y="0"/>
                </a:moveTo>
                <a:lnTo>
                  <a:pt x="46" y="0"/>
                </a:lnTo>
                <a:lnTo>
                  <a:pt x="0" y="164"/>
                </a:lnTo>
                <a:lnTo>
                  <a:pt x="109" y="164"/>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37">
            <a:extLst>
              <a:ext uri="{FF2B5EF4-FFF2-40B4-BE49-F238E27FC236}">
                <a16:creationId xmlns:a16="http://schemas.microsoft.com/office/drawing/2014/main" id="{494EA09A-0823-4063-833B-D3593317F20E}"/>
              </a:ext>
            </a:extLst>
          </p:cNvPr>
          <p:cNvSpPr>
            <a:spLocks/>
          </p:cNvSpPr>
          <p:nvPr userDrawn="1"/>
        </p:nvSpPr>
        <p:spPr bwMode="auto">
          <a:xfrm>
            <a:off x="9999662" y="6606949"/>
            <a:ext cx="303213" cy="260350"/>
          </a:xfrm>
          <a:custGeom>
            <a:avLst/>
            <a:gdLst>
              <a:gd name="T0" fmla="*/ 191 w 191"/>
              <a:gd name="T1" fmla="*/ 0 h 164"/>
              <a:gd name="T2" fmla="*/ 191 w 191"/>
              <a:gd name="T3" fmla="*/ 0 h 164"/>
              <a:gd name="T4" fmla="*/ 0 w 191"/>
              <a:gd name="T5" fmla="*/ 164 h 164"/>
              <a:gd name="T6" fmla="*/ 145 w 191"/>
              <a:gd name="T7" fmla="*/ 164 h 164"/>
              <a:gd name="T8" fmla="*/ 191 w 191"/>
              <a:gd name="T9" fmla="*/ 0 h 164"/>
            </a:gdLst>
            <a:ahLst/>
            <a:cxnLst>
              <a:cxn ang="0">
                <a:pos x="T0" y="T1"/>
              </a:cxn>
              <a:cxn ang="0">
                <a:pos x="T2" y="T3"/>
              </a:cxn>
              <a:cxn ang="0">
                <a:pos x="T4" y="T5"/>
              </a:cxn>
              <a:cxn ang="0">
                <a:pos x="T6" y="T7"/>
              </a:cxn>
              <a:cxn ang="0">
                <a:pos x="T8" y="T9"/>
              </a:cxn>
            </a:cxnLst>
            <a:rect l="0" t="0" r="r" b="b"/>
            <a:pathLst>
              <a:path w="191" h="164">
                <a:moveTo>
                  <a:pt x="191" y="0"/>
                </a:moveTo>
                <a:lnTo>
                  <a:pt x="191" y="0"/>
                </a:lnTo>
                <a:lnTo>
                  <a:pt x="0" y="164"/>
                </a:lnTo>
                <a:lnTo>
                  <a:pt x="145" y="164"/>
                </a:lnTo>
                <a:lnTo>
                  <a:pt x="191" y="0"/>
                </a:lnTo>
                <a:close/>
              </a:path>
            </a:pathLst>
          </a:custGeom>
          <a:solidFill>
            <a:srgbClr val="D9F4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38">
            <a:extLst>
              <a:ext uri="{FF2B5EF4-FFF2-40B4-BE49-F238E27FC236}">
                <a16:creationId xmlns:a16="http://schemas.microsoft.com/office/drawing/2014/main" id="{E90DEAF4-F324-48C7-8DDD-AC33B3BC52DD}"/>
              </a:ext>
            </a:extLst>
          </p:cNvPr>
          <p:cNvSpPr>
            <a:spLocks/>
          </p:cNvSpPr>
          <p:nvPr userDrawn="1"/>
        </p:nvSpPr>
        <p:spPr bwMode="auto">
          <a:xfrm>
            <a:off x="9999662" y="6606949"/>
            <a:ext cx="303213" cy="260350"/>
          </a:xfrm>
          <a:custGeom>
            <a:avLst/>
            <a:gdLst>
              <a:gd name="T0" fmla="*/ 191 w 191"/>
              <a:gd name="T1" fmla="*/ 0 h 164"/>
              <a:gd name="T2" fmla="*/ 191 w 191"/>
              <a:gd name="T3" fmla="*/ 0 h 164"/>
              <a:gd name="T4" fmla="*/ 0 w 191"/>
              <a:gd name="T5" fmla="*/ 164 h 164"/>
              <a:gd name="T6" fmla="*/ 145 w 191"/>
              <a:gd name="T7" fmla="*/ 164 h 164"/>
              <a:gd name="T8" fmla="*/ 191 w 191"/>
              <a:gd name="T9" fmla="*/ 0 h 164"/>
            </a:gdLst>
            <a:ahLst/>
            <a:cxnLst>
              <a:cxn ang="0">
                <a:pos x="T0" y="T1"/>
              </a:cxn>
              <a:cxn ang="0">
                <a:pos x="T2" y="T3"/>
              </a:cxn>
              <a:cxn ang="0">
                <a:pos x="T4" y="T5"/>
              </a:cxn>
              <a:cxn ang="0">
                <a:pos x="T6" y="T7"/>
              </a:cxn>
              <a:cxn ang="0">
                <a:pos x="T8" y="T9"/>
              </a:cxn>
            </a:cxnLst>
            <a:rect l="0" t="0" r="r" b="b"/>
            <a:pathLst>
              <a:path w="191" h="164">
                <a:moveTo>
                  <a:pt x="191" y="0"/>
                </a:moveTo>
                <a:lnTo>
                  <a:pt x="191" y="0"/>
                </a:lnTo>
                <a:lnTo>
                  <a:pt x="0" y="164"/>
                </a:lnTo>
                <a:lnTo>
                  <a:pt x="145" y="164"/>
                </a:lnTo>
                <a:lnTo>
                  <a:pt x="1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39">
            <a:extLst>
              <a:ext uri="{FF2B5EF4-FFF2-40B4-BE49-F238E27FC236}">
                <a16:creationId xmlns:a16="http://schemas.microsoft.com/office/drawing/2014/main" id="{BB5EFC41-50C4-4CCE-B16C-7E0A7E0CDA2D}"/>
              </a:ext>
            </a:extLst>
          </p:cNvPr>
          <p:cNvSpPr>
            <a:spLocks/>
          </p:cNvSpPr>
          <p:nvPr userDrawn="1"/>
        </p:nvSpPr>
        <p:spPr bwMode="auto">
          <a:xfrm>
            <a:off x="7942262" y="6857774"/>
            <a:ext cx="7938" cy="9525"/>
          </a:xfrm>
          <a:custGeom>
            <a:avLst/>
            <a:gdLst>
              <a:gd name="T0" fmla="*/ 5 w 5"/>
              <a:gd name="T1" fmla="*/ 0 h 6"/>
              <a:gd name="T2" fmla="*/ 0 w 5"/>
              <a:gd name="T3" fmla="*/ 6 h 6"/>
              <a:gd name="T4" fmla="*/ 5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0" y="6"/>
                </a:lnTo>
                <a:lnTo>
                  <a:pt x="5" y="6"/>
                </a:lnTo>
                <a:lnTo>
                  <a:pt x="5" y="0"/>
                </a:lnTo>
                <a:close/>
              </a:path>
            </a:pathLst>
          </a:custGeom>
          <a:solidFill>
            <a:srgbClr val="97DD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40">
            <a:extLst>
              <a:ext uri="{FF2B5EF4-FFF2-40B4-BE49-F238E27FC236}">
                <a16:creationId xmlns:a16="http://schemas.microsoft.com/office/drawing/2014/main" id="{D3A8289E-C794-4468-BF96-5294966D6A64}"/>
              </a:ext>
            </a:extLst>
          </p:cNvPr>
          <p:cNvSpPr>
            <a:spLocks/>
          </p:cNvSpPr>
          <p:nvPr userDrawn="1"/>
        </p:nvSpPr>
        <p:spPr bwMode="auto">
          <a:xfrm>
            <a:off x="7942262" y="6857774"/>
            <a:ext cx="7938" cy="9525"/>
          </a:xfrm>
          <a:custGeom>
            <a:avLst/>
            <a:gdLst>
              <a:gd name="T0" fmla="*/ 5 w 5"/>
              <a:gd name="T1" fmla="*/ 0 h 6"/>
              <a:gd name="T2" fmla="*/ 0 w 5"/>
              <a:gd name="T3" fmla="*/ 6 h 6"/>
              <a:gd name="T4" fmla="*/ 5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0" y="6"/>
                </a:lnTo>
                <a:lnTo>
                  <a:pt x="5" y="6"/>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41">
            <a:extLst>
              <a:ext uri="{FF2B5EF4-FFF2-40B4-BE49-F238E27FC236}">
                <a16:creationId xmlns:a16="http://schemas.microsoft.com/office/drawing/2014/main" id="{0D8F1719-CEDD-4C70-B228-6281509EEFFB}"/>
              </a:ext>
            </a:extLst>
          </p:cNvPr>
          <p:cNvSpPr>
            <a:spLocks/>
          </p:cNvSpPr>
          <p:nvPr userDrawn="1"/>
        </p:nvSpPr>
        <p:spPr bwMode="auto">
          <a:xfrm>
            <a:off x="9188450" y="6606949"/>
            <a:ext cx="1114425" cy="260350"/>
          </a:xfrm>
          <a:custGeom>
            <a:avLst/>
            <a:gdLst>
              <a:gd name="T0" fmla="*/ 702 w 702"/>
              <a:gd name="T1" fmla="*/ 0 h 164"/>
              <a:gd name="T2" fmla="*/ 0 w 702"/>
              <a:gd name="T3" fmla="*/ 164 h 164"/>
              <a:gd name="T4" fmla="*/ 511 w 702"/>
              <a:gd name="T5" fmla="*/ 164 h 164"/>
              <a:gd name="T6" fmla="*/ 702 w 702"/>
              <a:gd name="T7" fmla="*/ 0 h 164"/>
            </a:gdLst>
            <a:ahLst/>
            <a:cxnLst>
              <a:cxn ang="0">
                <a:pos x="T0" y="T1"/>
              </a:cxn>
              <a:cxn ang="0">
                <a:pos x="T2" y="T3"/>
              </a:cxn>
              <a:cxn ang="0">
                <a:pos x="T4" y="T5"/>
              </a:cxn>
              <a:cxn ang="0">
                <a:pos x="T6" y="T7"/>
              </a:cxn>
            </a:cxnLst>
            <a:rect l="0" t="0" r="r" b="b"/>
            <a:pathLst>
              <a:path w="702" h="164">
                <a:moveTo>
                  <a:pt x="702" y="0"/>
                </a:moveTo>
                <a:lnTo>
                  <a:pt x="0" y="164"/>
                </a:lnTo>
                <a:lnTo>
                  <a:pt x="511" y="164"/>
                </a:lnTo>
                <a:lnTo>
                  <a:pt x="702" y="0"/>
                </a:lnTo>
                <a:close/>
              </a:path>
            </a:pathLst>
          </a:custGeom>
          <a:solidFill>
            <a:srgbClr val="CA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42">
            <a:extLst>
              <a:ext uri="{FF2B5EF4-FFF2-40B4-BE49-F238E27FC236}">
                <a16:creationId xmlns:a16="http://schemas.microsoft.com/office/drawing/2014/main" id="{2B5A27F7-00E3-438C-814B-D9C18EA4EF0A}"/>
              </a:ext>
            </a:extLst>
          </p:cNvPr>
          <p:cNvSpPr>
            <a:spLocks/>
          </p:cNvSpPr>
          <p:nvPr userDrawn="1"/>
        </p:nvSpPr>
        <p:spPr bwMode="auto">
          <a:xfrm>
            <a:off x="9188450" y="6606949"/>
            <a:ext cx="1114425" cy="260350"/>
          </a:xfrm>
          <a:custGeom>
            <a:avLst/>
            <a:gdLst>
              <a:gd name="T0" fmla="*/ 702 w 702"/>
              <a:gd name="T1" fmla="*/ 0 h 164"/>
              <a:gd name="T2" fmla="*/ 0 w 702"/>
              <a:gd name="T3" fmla="*/ 164 h 164"/>
              <a:gd name="T4" fmla="*/ 511 w 702"/>
              <a:gd name="T5" fmla="*/ 164 h 164"/>
              <a:gd name="T6" fmla="*/ 702 w 702"/>
              <a:gd name="T7" fmla="*/ 0 h 164"/>
            </a:gdLst>
            <a:ahLst/>
            <a:cxnLst>
              <a:cxn ang="0">
                <a:pos x="T0" y="T1"/>
              </a:cxn>
              <a:cxn ang="0">
                <a:pos x="T2" y="T3"/>
              </a:cxn>
              <a:cxn ang="0">
                <a:pos x="T4" y="T5"/>
              </a:cxn>
              <a:cxn ang="0">
                <a:pos x="T6" y="T7"/>
              </a:cxn>
            </a:cxnLst>
            <a:rect l="0" t="0" r="r" b="b"/>
            <a:pathLst>
              <a:path w="702" h="164">
                <a:moveTo>
                  <a:pt x="702" y="0"/>
                </a:moveTo>
                <a:lnTo>
                  <a:pt x="0" y="164"/>
                </a:lnTo>
                <a:lnTo>
                  <a:pt x="511" y="164"/>
                </a:lnTo>
                <a:lnTo>
                  <a:pt x="7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43">
            <a:extLst>
              <a:ext uri="{FF2B5EF4-FFF2-40B4-BE49-F238E27FC236}">
                <a16:creationId xmlns:a16="http://schemas.microsoft.com/office/drawing/2014/main" id="{B61309EA-E90F-40BF-B831-C322A446C6ED}"/>
              </a:ext>
            </a:extLst>
          </p:cNvPr>
          <p:cNvSpPr>
            <a:spLocks/>
          </p:cNvSpPr>
          <p:nvPr userDrawn="1"/>
        </p:nvSpPr>
        <p:spPr bwMode="auto">
          <a:xfrm>
            <a:off x="10302875" y="6606949"/>
            <a:ext cx="781050" cy="260350"/>
          </a:xfrm>
          <a:custGeom>
            <a:avLst/>
            <a:gdLst>
              <a:gd name="T0" fmla="*/ 0 w 492"/>
              <a:gd name="T1" fmla="*/ 0 h 164"/>
              <a:gd name="T2" fmla="*/ 63 w 492"/>
              <a:gd name="T3" fmla="*/ 164 h 164"/>
              <a:gd name="T4" fmla="*/ 492 w 492"/>
              <a:gd name="T5" fmla="*/ 164 h 164"/>
              <a:gd name="T6" fmla="*/ 0 w 492"/>
              <a:gd name="T7" fmla="*/ 0 h 164"/>
            </a:gdLst>
            <a:ahLst/>
            <a:cxnLst>
              <a:cxn ang="0">
                <a:pos x="T0" y="T1"/>
              </a:cxn>
              <a:cxn ang="0">
                <a:pos x="T2" y="T3"/>
              </a:cxn>
              <a:cxn ang="0">
                <a:pos x="T4" y="T5"/>
              </a:cxn>
              <a:cxn ang="0">
                <a:pos x="T6" y="T7"/>
              </a:cxn>
            </a:cxnLst>
            <a:rect l="0" t="0" r="r" b="b"/>
            <a:pathLst>
              <a:path w="492" h="164">
                <a:moveTo>
                  <a:pt x="0" y="0"/>
                </a:moveTo>
                <a:lnTo>
                  <a:pt x="63" y="164"/>
                </a:lnTo>
                <a:lnTo>
                  <a:pt x="492" y="164"/>
                </a:lnTo>
                <a:lnTo>
                  <a:pt x="0" y="0"/>
                </a:lnTo>
                <a:close/>
              </a:path>
            </a:pathLst>
          </a:custGeom>
          <a:solidFill>
            <a:srgbClr val="DFF6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44">
            <a:extLst>
              <a:ext uri="{FF2B5EF4-FFF2-40B4-BE49-F238E27FC236}">
                <a16:creationId xmlns:a16="http://schemas.microsoft.com/office/drawing/2014/main" id="{D19BC842-2618-41BB-8ED0-162DA0AE6156}"/>
              </a:ext>
            </a:extLst>
          </p:cNvPr>
          <p:cNvSpPr>
            <a:spLocks/>
          </p:cNvSpPr>
          <p:nvPr userDrawn="1"/>
        </p:nvSpPr>
        <p:spPr bwMode="auto">
          <a:xfrm>
            <a:off x="10302875" y="6606949"/>
            <a:ext cx="781050" cy="260350"/>
          </a:xfrm>
          <a:custGeom>
            <a:avLst/>
            <a:gdLst>
              <a:gd name="T0" fmla="*/ 0 w 492"/>
              <a:gd name="T1" fmla="*/ 0 h 164"/>
              <a:gd name="T2" fmla="*/ 63 w 492"/>
              <a:gd name="T3" fmla="*/ 164 h 164"/>
              <a:gd name="T4" fmla="*/ 492 w 492"/>
              <a:gd name="T5" fmla="*/ 164 h 164"/>
              <a:gd name="T6" fmla="*/ 0 w 492"/>
              <a:gd name="T7" fmla="*/ 0 h 164"/>
            </a:gdLst>
            <a:ahLst/>
            <a:cxnLst>
              <a:cxn ang="0">
                <a:pos x="T0" y="T1"/>
              </a:cxn>
              <a:cxn ang="0">
                <a:pos x="T2" y="T3"/>
              </a:cxn>
              <a:cxn ang="0">
                <a:pos x="T4" y="T5"/>
              </a:cxn>
              <a:cxn ang="0">
                <a:pos x="T6" y="T7"/>
              </a:cxn>
            </a:cxnLst>
            <a:rect l="0" t="0" r="r" b="b"/>
            <a:pathLst>
              <a:path w="492" h="164">
                <a:moveTo>
                  <a:pt x="0" y="0"/>
                </a:moveTo>
                <a:lnTo>
                  <a:pt x="63" y="164"/>
                </a:lnTo>
                <a:lnTo>
                  <a:pt x="492" y="16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45">
            <a:extLst>
              <a:ext uri="{FF2B5EF4-FFF2-40B4-BE49-F238E27FC236}">
                <a16:creationId xmlns:a16="http://schemas.microsoft.com/office/drawing/2014/main" id="{C79DF0B9-3C3F-4D5D-9EEC-232C5A5BF941}"/>
              </a:ext>
            </a:extLst>
          </p:cNvPr>
          <p:cNvSpPr>
            <a:spLocks/>
          </p:cNvSpPr>
          <p:nvPr userDrawn="1"/>
        </p:nvSpPr>
        <p:spPr bwMode="auto">
          <a:xfrm>
            <a:off x="10302875" y="6606949"/>
            <a:ext cx="781050" cy="260350"/>
          </a:xfrm>
          <a:custGeom>
            <a:avLst/>
            <a:gdLst>
              <a:gd name="T0" fmla="*/ 0 w 492"/>
              <a:gd name="T1" fmla="*/ 0 h 164"/>
              <a:gd name="T2" fmla="*/ 0 w 492"/>
              <a:gd name="T3" fmla="*/ 0 h 164"/>
              <a:gd name="T4" fmla="*/ 492 w 492"/>
              <a:gd name="T5" fmla="*/ 164 h 164"/>
              <a:gd name="T6" fmla="*/ 201 w 492"/>
              <a:gd name="T7" fmla="*/ 67 h 164"/>
              <a:gd name="T8" fmla="*/ 0 w 492"/>
              <a:gd name="T9" fmla="*/ 0 h 164"/>
            </a:gdLst>
            <a:ahLst/>
            <a:cxnLst>
              <a:cxn ang="0">
                <a:pos x="T0" y="T1"/>
              </a:cxn>
              <a:cxn ang="0">
                <a:pos x="T2" y="T3"/>
              </a:cxn>
              <a:cxn ang="0">
                <a:pos x="T4" y="T5"/>
              </a:cxn>
              <a:cxn ang="0">
                <a:pos x="T6" y="T7"/>
              </a:cxn>
              <a:cxn ang="0">
                <a:pos x="T8" y="T9"/>
              </a:cxn>
            </a:cxnLst>
            <a:rect l="0" t="0" r="r" b="b"/>
            <a:pathLst>
              <a:path w="492" h="164">
                <a:moveTo>
                  <a:pt x="0" y="0"/>
                </a:moveTo>
                <a:lnTo>
                  <a:pt x="0" y="0"/>
                </a:lnTo>
                <a:lnTo>
                  <a:pt x="492" y="164"/>
                </a:lnTo>
                <a:lnTo>
                  <a:pt x="201" y="67"/>
                </a:lnTo>
                <a:lnTo>
                  <a:pt x="0" y="0"/>
                </a:lnTo>
                <a:close/>
              </a:path>
            </a:pathLst>
          </a:custGeom>
          <a:solidFill>
            <a:srgbClr val="83D7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46">
            <a:extLst>
              <a:ext uri="{FF2B5EF4-FFF2-40B4-BE49-F238E27FC236}">
                <a16:creationId xmlns:a16="http://schemas.microsoft.com/office/drawing/2014/main" id="{596713E3-31B2-4503-911D-23C36AE89726}"/>
              </a:ext>
            </a:extLst>
          </p:cNvPr>
          <p:cNvSpPr>
            <a:spLocks/>
          </p:cNvSpPr>
          <p:nvPr userDrawn="1"/>
        </p:nvSpPr>
        <p:spPr bwMode="auto">
          <a:xfrm>
            <a:off x="10302875" y="6606949"/>
            <a:ext cx="781050" cy="260350"/>
          </a:xfrm>
          <a:custGeom>
            <a:avLst/>
            <a:gdLst>
              <a:gd name="T0" fmla="*/ 0 w 492"/>
              <a:gd name="T1" fmla="*/ 0 h 164"/>
              <a:gd name="T2" fmla="*/ 0 w 492"/>
              <a:gd name="T3" fmla="*/ 0 h 164"/>
              <a:gd name="T4" fmla="*/ 492 w 492"/>
              <a:gd name="T5" fmla="*/ 164 h 164"/>
              <a:gd name="T6" fmla="*/ 201 w 492"/>
              <a:gd name="T7" fmla="*/ 67 h 164"/>
              <a:gd name="T8" fmla="*/ 0 w 492"/>
              <a:gd name="T9" fmla="*/ 0 h 164"/>
            </a:gdLst>
            <a:ahLst/>
            <a:cxnLst>
              <a:cxn ang="0">
                <a:pos x="T0" y="T1"/>
              </a:cxn>
              <a:cxn ang="0">
                <a:pos x="T2" y="T3"/>
              </a:cxn>
              <a:cxn ang="0">
                <a:pos x="T4" y="T5"/>
              </a:cxn>
              <a:cxn ang="0">
                <a:pos x="T6" y="T7"/>
              </a:cxn>
              <a:cxn ang="0">
                <a:pos x="T8" y="T9"/>
              </a:cxn>
            </a:cxnLst>
            <a:rect l="0" t="0" r="r" b="b"/>
            <a:pathLst>
              <a:path w="492" h="164">
                <a:moveTo>
                  <a:pt x="0" y="0"/>
                </a:moveTo>
                <a:lnTo>
                  <a:pt x="0" y="0"/>
                </a:lnTo>
                <a:lnTo>
                  <a:pt x="492" y="164"/>
                </a:lnTo>
                <a:lnTo>
                  <a:pt x="201" y="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47">
            <a:extLst>
              <a:ext uri="{FF2B5EF4-FFF2-40B4-BE49-F238E27FC236}">
                <a16:creationId xmlns:a16="http://schemas.microsoft.com/office/drawing/2014/main" id="{401D7D91-FABB-4F39-BB9F-B44BDD560FB5}"/>
              </a:ext>
            </a:extLst>
          </p:cNvPr>
          <p:cNvSpPr>
            <a:spLocks/>
          </p:cNvSpPr>
          <p:nvPr userDrawn="1"/>
        </p:nvSpPr>
        <p:spPr bwMode="auto">
          <a:xfrm>
            <a:off x="11710987" y="6364062"/>
            <a:ext cx="503238" cy="503238"/>
          </a:xfrm>
          <a:custGeom>
            <a:avLst/>
            <a:gdLst>
              <a:gd name="T0" fmla="*/ 275 w 317"/>
              <a:gd name="T1" fmla="*/ 0 h 317"/>
              <a:gd name="T2" fmla="*/ 275 w 317"/>
              <a:gd name="T3" fmla="*/ 0 h 317"/>
              <a:gd name="T4" fmla="*/ 0 w 317"/>
              <a:gd name="T5" fmla="*/ 273 h 317"/>
              <a:gd name="T6" fmla="*/ 71 w 317"/>
              <a:gd name="T7" fmla="*/ 317 h 317"/>
              <a:gd name="T8" fmla="*/ 317 w 317"/>
              <a:gd name="T9" fmla="*/ 317 h 317"/>
              <a:gd name="T10" fmla="*/ 317 w 317"/>
              <a:gd name="T11" fmla="*/ 42 h 317"/>
              <a:gd name="T12" fmla="*/ 293 w 317"/>
              <a:gd name="T13" fmla="*/ 17 h 317"/>
              <a:gd name="T14" fmla="*/ 275 w 317"/>
              <a:gd name="T15" fmla="*/ 0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317">
                <a:moveTo>
                  <a:pt x="275" y="0"/>
                </a:moveTo>
                <a:lnTo>
                  <a:pt x="275" y="0"/>
                </a:lnTo>
                <a:lnTo>
                  <a:pt x="0" y="273"/>
                </a:lnTo>
                <a:lnTo>
                  <a:pt x="71" y="317"/>
                </a:lnTo>
                <a:lnTo>
                  <a:pt x="317" y="317"/>
                </a:lnTo>
                <a:lnTo>
                  <a:pt x="317" y="42"/>
                </a:lnTo>
                <a:lnTo>
                  <a:pt x="293" y="17"/>
                </a:lnTo>
                <a:lnTo>
                  <a:pt x="275" y="0"/>
                </a:lnTo>
                <a:close/>
              </a:path>
            </a:pathLst>
          </a:custGeom>
          <a:solidFill>
            <a:srgbClr val="B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48">
            <a:extLst>
              <a:ext uri="{FF2B5EF4-FFF2-40B4-BE49-F238E27FC236}">
                <a16:creationId xmlns:a16="http://schemas.microsoft.com/office/drawing/2014/main" id="{63C3C9F6-04D4-4E52-B0E2-581584566B3C}"/>
              </a:ext>
            </a:extLst>
          </p:cNvPr>
          <p:cNvSpPr>
            <a:spLocks/>
          </p:cNvSpPr>
          <p:nvPr userDrawn="1"/>
        </p:nvSpPr>
        <p:spPr bwMode="auto">
          <a:xfrm>
            <a:off x="11710987" y="6364062"/>
            <a:ext cx="503238" cy="503238"/>
          </a:xfrm>
          <a:custGeom>
            <a:avLst/>
            <a:gdLst>
              <a:gd name="T0" fmla="*/ 275 w 317"/>
              <a:gd name="T1" fmla="*/ 0 h 317"/>
              <a:gd name="T2" fmla="*/ 275 w 317"/>
              <a:gd name="T3" fmla="*/ 0 h 317"/>
              <a:gd name="T4" fmla="*/ 0 w 317"/>
              <a:gd name="T5" fmla="*/ 273 h 317"/>
              <a:gd name="T6" fmla="*/ 71 w 317"/>
              <a:gd name="T7" fmla="*/ 317 h 317"/>
              <a:gd name="T8" fmla="*/ 317 w 317"/>
              <a:gd name="T9" fmla="*/ 317 h 317"/>
              <a:gd name="T10" fmla="*/ 317 w 317"/>
              <a:gd name="T11" fmla="*/ 42 h 317"/>
              <a:gd name="T12" fmla="*/ 293 w 317"/>
              <a:gd name="T13" fmla="*/ 17 h 317"/>
              <a:gd name="T14" fmla="*/ 275 w 317"/>
              <a:gd name="T15" fmla="*/ 0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317">
                <a:moveTo>
                  <a:pt x="275" y="0"/>
                </a:moveTo>
                <a:lnTo>
                  <a:pt x="275" y="0"/>
                </a:lnTo>
                <a:lnTo>
                  <a:pt x="0" y="273"/>
                </a:lnTo>
                <a:lnTo>
                  <a:pt x="71" y="317"/>
                </a:lnTo>
                <a:lnTo>
                  <a:pt x="317" y="317"/>
                </a:lnTo>
                <a:lnTo>
                  <a:pt x="317" y="42"/>
                </a:lnTo>
                <a:lnTo>
                  <a:pt x="293" y="17"/>
                </a:lnTo>
                <a:lnTo>
                  <a:pt x="2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49">
            <a:extLst>
              <a:ext uri="{FF2B5EF4-FFF2-40B4-BE49-F238E27FC236}">
                <a16:creationId xmlns:a16="http://schemas.microsoft.com/office/drawing/2014/main" id="{F6FA5013-03CE-47E2-998B-C7E599E2C7A7}"/>
              </a:ext>
            </a:extLst>
          </p:cNvPr>
          <p:cNvSpPr>
            <a:spLocks/>
          </p:cNvSpPr>
          <p:nvPr userDrawn="1"/>
        </p:nvSpPr>
        <p:spPr bwMode="auto">
          <a:xfrm>
            <a:off x="11639550" y="6797449"/>
            <a:ext cx="184150" cy="69850"/>
          </a:xfrm>
          <a:custGeom>
            <a:avLst/>
            <a:gdLst>
              <a:gd name="T0" fmla="*/ 45 w 116"/>
              <a:gd name="T1" fmla="*/ 0 h 44"/>
              <a:gd name="T2" fmla="*/ 0 w 116"/>
              <a:gd name="T3" fmla="*/ 44 h 44"/>
              <a:gd name="T4" fmla="*/ 116 w 116"/>
              <a:gd name="T5" fmla="*/ 44 h 44"/>
              <a:gd name="T6" fmla="*/ 45 w 116"/>
              <a:gd name="T7" fmla="*/ 0 h 44"/>
            </a:gdLst>
            <a:ahLst/>
            <a:cxnLst>
              <a:cxn ang="0">
                <a:pos x="T0" y="T1"/>
              </a:cxn>
              <a:cxn ang="0">
                <a:pos x="T2" y="T3"/>
              </a:cxn>
              <a:cxn ang="0">
                <a:pos x="T4" y="T5"/>
              </a:cxn>
              <a:cxn ang="0">
                <a:pos x="T6" y="T7"/>
              </a:cxn>
            </a:cxnLst>
            <a:rect l="0" t="0" r="r" b="b"/>
            <a:pathLst>
              <a:path w="116" h="44">
                <a:moveTo>
                  <a:pt x="45" y="0"/>
                </a:moveTo>
                <a:lnTo>
                  <a:pt x="0" y="44"/>
                </a:lnTo>
                <a:lnTo>
                  <a:pt x="116" y="44"/>
                </a:lnTo>
                <a:lnTo>
                  <a:pt x="45" y="0"/>
                </a:lnTo>
                <a:close/>
              </a:path>
            </a:pathLst>
          </a:custGeom>
          <a:solidFill>
            <a:srgbClr val="8AD8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50">
            <a:extLst>
              <a:ext uri="{FF2B5EF4-FFF2-40B4-BE49-F238E27FC236}">
                <a16:creationId xmlns:a16="http://schemas.microsoft.com/office/drawing/2014/main" id="{7EA4ABDF-D5FA-4478-B534-0019D12CC5C5}"/>
              </a:ext>
            </a:extLst>
          </p:cNvPr>
          <p:cNvSpPr>
            <a:spLocks/>
          </p:cNvSpPr>
          <p:nvPr userDrawn="1"/>
        </p:nvSpPr>
        <p:spPr bwMode="auto">
          <a:xfrm>
            <a:off x="11639550" y="6797449"/>
            <a:ext cx="184150" cy="69850"/>
          </a:xfrm>
          <a:custGeom>
            <a:avLst/>
            <a:gdLst>
              <a:gd name="T0" fmla="*/ 45 w 116"/>
              <a:gd name="T1" fmla="*/ 0 h 44"/>
              <a:gd name="T2" fmla="*/ 0 w 116"/>
              <a:gd name="T3" fmla="*/ 44 h 44"/>
              <a:gd name="T4" fmla="*/ 116 w 116"/>
              <a:gd name="T5" fmla="*/ 44 h 44"/>
              <a:gd name="T6" fmla="*/ 45 w 116"/>
              <a:gd name="T7" fmla="*/ 0 h 44"/>
            </a:gdLst>
            <a:ahLst/>
            <a:cxnLst>
              <a:cxn ang="0">
                <a:pos x="T0" y="T1"/>
              </a:cxn>
              <a:cxn ang="0">
                <a:pos x="T2" y="T3"/>
              </a:cxn>
              <a:cxn ang="0">
                <a:pos x="T4" y="T5"/>
              </a:cxn>
              <a:cxn ang="0">
                <a:pos x="T6" y="T7"/>
              </a:cxn>
            </a:cxnLst>
            <a:rect l="0" t="0" r="r" b="b"/>
            <a:pathLst>
              <a:path w="116" h="44">
                <a:moveTo>
                  <a:pt x="45" y="0"/>
                </a:moveTo>
                <a:lnTo>
                  <a:pt x="0" y="44"/>
                </a:lnTo>
                <a:lnTo>
                  <a:pt x="116" y="44"/>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51">
            <a:extLst>
              <a:ext uri="{FF2B5EF4-FFF2-40B4-BE49-F238E27FC236}">
                <a16:creationId xmlns:a16="http://schemas.microsoft.com/office/drawing/2014/main" id="{DB15E62C-8839-43C7-8DC3-8D86EA10049C}"/>
              </a:ext>
            </a:extLst>
          </p:cNvPr>
          <p:cNvSpPr>
            <a:spLocks/>
          </p:cNvSpPr>
          <p:nvPr userDrawn="1"/>
        </p:nvSpPr>
        <p:spPr bwMode="auto">
          <a:xfrm>
            <a:off x="11639550" y="6364062"/>
            <a:ext cx="508000" cy="503238"/>
          </a:xfrm>
          <a:custGeom>
            <a:avLst/>
            <a:gdLst>
              <a:gd name="T0" fmla="*/ 320 w 320"/>
              <a:gd name="T1" fmla="*/ 0 h 317"/>
              <a:gd name="T2" fmla="*/ 306 w 320"/>
              <a:gd name="T3" fmla="*/ 13 h 317"/>
              <a:gd name="T4" fmla="*/ 165 w 320"/>
              <a:gd name="T5" fmla="*/ 154 h 317"/>
              <a:gd name="T6" fmla="*/ 30 w 320"/>
              <a:gd name="T7" fmla="*/ 288 h 317"/>
              <a:gd name="T8" fmla="*/ 0 w 320"/>
              <a:gd name="T9" fmla="*/ 317 h 317"/>
              <a:gd name="T10" fmla="*/ 45 w 320"/>
              <a:gd name="T11" fmla="*/ 273 h 317"/>
              <a:gd name="T12" fmla="*/ 320 w 32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320" h="317">
                <a:moveTo>
                  <a:pt x="320" y="0"/>
                </a:moveTo>
                <a:lnTo>
                  <a:pt x="306" y="13"/>
                </a:lnTo>
                <a:lnTo>
                  <a:pt x="165" y="154"/>
                </a:lnTo>
                <a:lnTo>
                  <a:pt x="30" y="288"/>
                </a:lnTo>
                <a:lnTo>
                  <a:pt x="0" y="317"/>
                </a:lnTo>
                <a:lnTo>
                  <a:pt x="45" y="273"/>
                </a:lnTo>
                <a:lnTo>
                  <a:pt x="320" y="0"/>
                </a:lnTo>
                <a:close/>
              </a:path>
            </a:pathLst>
          </a:custGeom>
          <a:solidFill>
            <a:srgbClr val="63C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52">
            <a:extLst>
              <a:ext uri="{FF2B5EF4-FFF2-40B4-BE49-F238E27FC236}">
                <a16:creationId xmlns:a16="http://schemas.microsoft.com/office/drawing/2014/main" id="{BA7722ED-47B4-4B03-8D03-07618A74106A}"/>
              </a:ext>
            </a:extLst>
          </p:cNvPr>
          <p:cNvSpPr>
            <a:spLocks/>
          </p:cNvSpPr>
          <p:nvPr userDrawn="1"/>
        </p:nvSpPr>
        <p:spPr bwMode="auto">
          <a:xfrm>
            <a:off x="11639550" y="6364062"/>
            <a:ext cx="508000" cy="503238"/>
          </a:xfrm>
          <a:custGeom>
            <a:avLst/>
            <a:gdLst>
              <a:gd name="T0" fmla="*/ 320 w 320"/>
              <a:gd name="T1" fmla="*/ 0 h 317"/>
              <a:gd name="T2" fmla="*/ 306 w 320"/>
              <a:gd name="T3" fmla="*/ 13 h 317"/>
              <a:gd name="T4" fmla="*/ 165 w 320"/>
              <a:gd name="T5" fmla="*/ 154 h 317"/>
              <a:gd name="T6" fmla="*/ 30 w 320"/>
              <a:gd name="T7" fmla="*/ 288 h 317"/>
              <a:gd name="T8" fmla="*/ 0 w 320"/>
              <a:gd name="T9" fmla="*/ 317 h 317"/>
              <a:gd name="T10" fmla="*/ 45 w 320"/>
              <a:gd name="T11" fmla="*/ 273 h 317"/>
              <a:gd name="T12" fmla="*/ 320 w 32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320" h="317">
                <a:moveTo>
                  <a:pt x="320" y="0"/>
                </a:moveTo>
                <a:lnTo>
                  <a:pt x="306" y="13"/>
                </a:lnTo>
                <a:lnTo>
                  <a:pt x="165" y="154"/>
                </a:lnTo>
                <a:lnTo>
                  <a:pt x="30" y="288"/>
                </a:lnTo>
                <a:lnTo>
                  <a:pt x="0" y="317"/>
                </a:lnTo>
                <a:lnTo>
                  <a:pt x="45" y="273"/>
                </a:lnTo>
                <a:lnTo>
                  <a:pt x="3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53">
            <a:extLst>
              <a:ext uri="{FF2B5EF4-FFF2-40B4-BE49-F238E27FC236}">
                <a16:creationId xmlns:a16="http://schemas.microsoft.com/office/drawing/2014/main" id="{936C8FD4-7B21-4682-B7B5-15D11AFC1227}"/>
              </a:ext>
            </a:extLst>
          </p:cNvPr>
          <p:cNvSpPr>
            <a:spLocks/>
          </p:cNvSpPr>
          <p:nvPr userDrawn="1"/>
        </p:nvSpPr>
        <p:spPr bwMode="auto">
          <a:xfrm>
            <a:off x="3192462" y="5927499"/>
            <a:ext cx="217488" cy="442913"/>
          </a:xfrm>
          <a:custGeom>
            <a:avLst/>
            <a:gdLst>
              <a:gd name="T0" fmla="*/ 0 w 137"/>
              <a:gd name="T1" fmla="*/ 0 h 279"/>
              <a:gd name="T2" fmla="*/ 0 w 137"/>
              <a:gd name="T3" fmla="*/ 1 h 279"/>
              <a:gd name="T4" fmla="*/ 87 w 137"/>
              <a:gd name="T5" fmla="*/ 279 h 279"/>
              <a:gd name="T6" fmla="*/ 137 w 137"/>
              <a:gd name="T7" fmla="*/ 263 h 279"/>
              <a:gd name="T8" fmla="*/ 0 w 137"/>
              <a:gd name="T9" fmla="*/ 0 h 279"/>
            </a:gdLst>
            <a:ahLst/>
            <a:cxnLst>
              <a:cxn ang="0">
                <a:pos x="T0" y="T1"/>
              </a:cxn>
              <a:cxn ang="0">
                <a:pos x="T2" y="T3"/>
              </a:cxn>
              <a:cxn ang="0">
                <a:pos x="T4" y="T5"/>
              </a:cxn>
              <a:cxn ang="0">
                <a:pos x="T6" y="T7"/>
              </a:cxn>
              <a:cxn ang="0">
                <a:pos x="T8" y="T9"/>
              </a:cxn>
            </a:cxnLst>
            <a:rect l="0" t="0" r="r" b="b"/>
            <a:pathLst>
              <a:path w="137" h="279">
                <a:moveTo>
                  <a:pt x="0" y="0"/>
                </a:moveTo>
                <a:lnTo>
                  <a:pt x="0" y="1"/>
                </a:lnTo>
                <a:lnTo>
                  <a:pt x="87" y="279"/>
                </a:lnTo>
                <a:lnTo>
                  <a:pt x="137" y="263"/>
                </a:lnTo>
                <a:lnTo>
                  <a:pt x="0" y="0"/>
                </a:lnTo>
                <a:close/>
              </a:path>
            </a:pathLst>
          </a:custGeom>
          <a:solidFill>
            <a:srgbClr val="B4E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54">
            <a:extLst>
              <a:ext uri="{FF2B5EF4-FFF2-40B4-BE49-F238E27FC236}">
                <a16:creationId xmlns:a16="http://schemas.microsoft.com/office/drawing/2014/main" id="{20AC9C04-4306-4562-8295-4424E2C1D3CB}"/>
              </a:ext>
            </a:extLst>
          </p:cNvPr>
          <p:cNvSpPr>
            <a:spLocks/>
          </p:cNvSpPr>
          <p:nvPr userDrawn="1"/>
        </p:nvSpPr>
        <p:spPr bwMode="auto">
          <a:xfrm>
            <a:off x="3192462" y="5927499"/>
            <a:ext cx="217488" cy="442913"/>
          </a:xfrm>
          <a:custGeom>
            <a:avLst/>
            <a:gdLst>
              <a:gd name="T0" fmla="*/ 0 w 137"/>
              <a:gd name="T1" fmla="*/ 0 h 279"/>
              <a:gd name="T2" fmla="*/ 0 w 137"/>
              <a:gd name="T3" fmla="*/ 1 h 279"/>
              <a:gd name="T4" fmla="*/ 87 w 137"/>
              <a:gd name="T5" fmla="*/ 279 h 279"/>
              <a:gd name="T6" fmla="*/ 137 w 137"/>
              <a:gd name="T7" fmla="*/ 263 h 279"/>
              <a:gd name="T8" fmla="*/ 0 w 137"/>
              <a:gd name="T9" fmla="*/ 0 h 279"/>
            </a:gdLst>
            <a:ahLst/>
            <a:cxnLst>
              <a:cxn ang="0">
                <a:pos x="T0" y="T1"/>
              </a:cxn>
              <a:cxn ang="0">
                <a:pos x="T2" y="T3"/>
              </a:cxn>
              <a:cxn ang="0">
                <a:pos x="T4" y="T5"/>
              </a:cxn>
              <a:cxn ang="0">
                <a:pos x="T6" y="T7"/>
              </a:cxn>
              <a:cxn ang="0">
                <a:pos x="T8" y="T9"/>
              </a:cxn>
            </a:cxnLst>
            <a:rect l="0" t="0" r="r" b="b"/>
            <a:pathLst>
              <a:path w="137" h="279">
                <a:moveTo>
                  <a:pt x="0" y="0"/>
                </a:moveTo>
                <a:lnTo>
                  <a:pt x="0" y="1"/>
                </a:lnTo>
                <a:lnTo>
                  <a:pt x="87" y="279"/>
                </a:lnTo>
                <a:lnTo>
                  <a:pt x="137" y="26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55">
            <a:extLst>
              <a:ext uri="{FF2B5EF4-FFF2-40B4-BE49-F238E27FC236}">
                <a16:creationId xmlns:a16="http://schemas.microsoft.com/office/drawing/2014/main" id="{430E6834-D90C-4F5E-8375-FB52D893C1F2}"/>
              </a:ext>
            </a:extLst>
          </p:cNvPr>
          <p:cNvSpPr>
            <a:spLocks/>
          </p:cNvSpPr>
          <p:nvPr userDrawn="1"/>
        </p:nvSpPr>
        <p:spPr bwMode="auto">
          <a:xfrm>
            <a:off x="3192462" y="5929087"/>
            <a:ext cx="138113" cy="466725"/>
          </a:xfrm>
          <a:custGeom>
            <a:avLst/>
            <a:gdLst>
              <a:gd name="T0" fmla="*/ 0 w 87"/>
              <a:gd name="T1" fmla="*/ 0 h 294"/>
              <a:gd name="T2" fmla="*/ 36 w 87"/>
              <a:gd name="T3" fmla="*/ 294 h 294"/>
              <a:gd name="T4" fmla="*/ 87 w 87"/>
              <a:gd name="T5" fmla="*/ 278 h 294"/>
              <a:gd name="T6" fmla="*/ 0 w 87"/>
              <a:gd name="T7" fmla="*/ 0 h 294"/>
            </a:gdLst>
            <a:ahLst/>
            <a:cxnLst>
              <a:cxn ang="0">
                <a:pos x="T0" y="T1"/>
              </a:cxn>
              <a:cxn ang="0">
                <a:pos x="T2" y="T3"/>
              </a:cxn>
              <a:cxn ang="0">
                <a:pos x="T4" y="T5"/>
              </a:cxn>
              <a:cxn ang="0">
                <a:pos x="T6" y="T7"/>
              </a:cxn>
            </a:cxnLst>
            <a:rect l="0" t="0" r="r" b="b"/>
            <a:pathLst>
              <a:path w="87" h="294">
                <a:moveTo>
                  <a:pt x="0" y="0"/>
                </a:moveTo>
                <a:lnTo>
                  <a:pt x="36" y="294"/>
                </a:lnTo>
                <a:lnTo>
                  <a:pt x="87" y="278"/>
                </a:lnTo>
                <a:lnTo>
                  <a:pt x="0" y="0"/>
                </a:lnTo>
                <a:close/>
              </a:path>
            </a:pathLst>
          </a:custGeom>
          <a:solidFill>
            <a:srgbClr val="65C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56">
            <a:extLst>
              <a:ext uri="{FF2B5EF4-FFF2-40B4-BE49-F238E27FC236}">
                <a16:creationId xmlns:a16="http://schemas.microsoft.com/office/drawing/2014/main" id="{67BED855-2FB3-4A19-B96B-A08F987C015B}"/>
              </a:ext>
            </a:extLst>
          </p:cNvPr>
          <p:cNvSpPr>
            <a:spLocks/>
          </p:cNvSpPr>
          <p:nvPr userDrawn="1"/>
        </p:nvSpPr>
        <p:spPr bwMode="auto">
          <a:xfrm>
            <a:off x="3192462" y="5929087"/>
            <a:ext cx="138113" cy="466725"/>
          </a:xfrm>
          <a:custGeom>
            <a:avLst/>
            <a:gdLst>
              <a:gd name="T0" fmla="*/ 0 w 87"/>
              <a:gd name="T1" fmla="*/ 0 h 294"/>
              <a:gd name="T2" fmla="*/ 36 w 87"/>
              <a:gd name="T3" fmla="*/ 294 h 294"/>
              <a:gd name="T4" fmla="*/ 87 w 87"/>
              <a:gd name="T5" fmla="*/ 278 h 294"/>
              <a:gd name="T6" fmla="*/ 0 w 87"/>
              <a:gd name="T7" fmla="*/ 0 h 294"/>
            </a:gdLst>
            <a:ahLst/>
            <a:cxnLst>
              <a:cxn ang="0">
                <a:pos x="T0" y="T1"/>
              </a:cxn>
              <a:cxn ang="0">
                <a:pos x="T2" y="T3"/>
              </a:cxn>
              <a:cxn ang="0">
                <a:pos x="T4" y="T5"/>
              </a:cxn>
              <a:cxn ang="0">
                <a:pos x="T6" y="T7"/>
              </a:cxn>
            </a:cxnLst>
            <a:rect l="0" t="0" r="r" b="b"/>
            <a:pathLst>
              <a:path w="87" h="294">
                <a:moveTo>
                  <a:pt x="0" y="0"/>
                </a:moveTo>
                <a:lnTo>
                  <a:pt x="36" y="294"/>
                </a:lnTo>
                <a:lnTo>
                  <a:pt x="87" y="2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57">
            <a:extLst>
              <a:ext uri="{FF2B5EF4-FFF2-40B4-BE49-F238E27FC236}">
                <a16:creationId xmlns:a16="http://schemas.microsoft.com/office/drawing/2014/main" id="{58BAA421-D4C2-48B5-90D2-1E1C9FE80EF8}"/>
              </a:ext>
            </a:extLst>
          </p:cNvPr>
          <p:cNvSpPr>
            <a:spLocks/>
          </p:cNvSpPr>
          <p:nvPr userDrawn="1"/>
        </p:nvSpPr>
        <p:spPr bwMode="auto">
          <a:xfrm>
            <a:off x="3330575" y="6345012"/>
            <a:ext cx="149225" cy="268288"/>
          </a:xfrm>
          <a:custGeom>
            <a:avLst/>
            <a:gdLst>
              <a:gd name="T0" fmla="*/ 50 w 94"/>
              <a:gd name="T1" fmla="*/ 0 h 169"/>
              <a:gd name="T2" fmla="*/ 0 w 94"/>
              <a:gd name="T3" fmla="*/ 16 h 169"/>
              <a:gd name="T4" fmla="*/ 35 w 94"/>
              <a:gd name="T5" fmla="*/ 127 h 169"/>
              <a:gd name="T6" fmla="*/ 42 w 94"/>
              <a:gd name="T7" fmla="*/ 169 h 169"/>
              <a:gd name="T8" fmla="*/ 35 w 94"/>
              <a:gd name="T9" fmla="*/ 127 h 169"/>
              <a:gd name="T10" fmla="*/ 90 w 94"/>
              <a:gd name="T11" fmla="*/ 91 h 169"/>
              <a:gd name="T12" fmla="*/ 94 w 94"/>
              <a:gd name="T13" fmla="*/ 85 h 169"/>
              <a:gd name="T14" fmla="*/ 50 w 94"/>
              <a:gd name="T15" fmla="*/ 0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69">
                <a:moveTo>
                  <a:pt x="50" y="0"/>
                </a:moveTo>
                <a:lnTo>
                  <a:pt x="0" y="16"/>
                </a:lnTo>
                <a:lnTo>
                  <a:pt x="35" y="127"/>
                </a:lnTo>
                <a:lnTo>
                  <a:pt x="42" y="169"/>
                </a:lnTo>
                <a:lnTo>
                  <a:pt x="35" y="127"/>
                </a:lnTo>
                <a:lnTo>
                  <a:pt x="90" y="91"/>
                </a:lnTo>
                <a:lnTo>
                  <a:pt x="94" y="85"/>
                </a:lnTo>
                <a:lnTo>
                  <a:pt x="50" y="0"/>
                </a:lnTo>
                <a:close/>
              </a:path>
            </a:pathLst>
          </a:custGeom>
          <a:solidFill>
            <a:srgbClr val="66C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58">
            <a:extLst>
              <a:ext uri="{FF2B5EF4-FFF2-40B4-BE49-F238E27FC236}">
                <a16:creationId xmlns:a16="http://schemas.microsoft.com/office/drawing/2014/main" id="{63CFDFA7-29AD-442E-B0FD-83D8EEBD89C7}"/>
              </a:ext>
            </a:extLst>
          </p:cNvPr>
          <p:cNvSpPr>
            <a:spLocks/>
          </p:cNvSpPr>
          <p:nvPr userDrawn="1"/>
        </p:nvSpPr>
        <p:spPr bwMode="auto">
          <a:xfrm>
            <a:off x="3330575" y="6345012"/>
            <a:ext cx="149225" cy="268288"/>
          </a:xfrm>
          <a:custGeom>
            <a:avLst/>
            <a:gdLst>
              <a:gd name="T0" fmla="*/ 50 w 94"/>
              <a:gd name="T1" fmla="*/ 0 h 169"/>
              <a:gd name="T2" fmla="*/ 0 w 94"/>
              <a:gd name="T3" fmla="*/ 16 h 169"/>
              <a:gd name="T4" fmla="*/ 35 w 94"/>
              <a:gd name="T5" fmla="*/ 127 h 169"/>
              <a:gd name="T6" fmla="*/ 42 w 94"/>
              <a:gd name="T7" fmla="*/ 169 h 169"/>
              <a:gd name="T8" fmla="*/ 35 w 94"/>
              <a:gd name="T9" fmla="*/ 127 h 169"/>
              <a:gd name="T10" fmla="*/ 90 w 94"/>
              <a:gd name="T11" fmla="*/ 91 h 169"/>
              <a:gd name="T12" fmla="*/ 94 w 94"/>
              <a:gd name="T13" fmla="*/ 85 h 169"/>
              <a:gd name="T14" fmla="*/ 50 w 94"/>
              <a:gd name="T15" fmla="*/ 0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69">
                <a:moveTo>
                  <a:pt x="50" y="0"/>
                </a:moveTo>
                <a:lnTo>
                  <a:pt x="0" y="16"/>
                </a:lnTo>
                <a:lnTo>
                  <a:pt x="35" y="127"/>
                </a:lnTo>
                <a:lnTo>
                  <a:pt x="42" y="169"/>
                </a:lnTo>
                <a:lnTo>
                  <a:pt x="35" y="127"/>
                </a:lnTo>
                <a:lnTo>
                  <a:pt x="90" y="91"/>
                </a:lnTo>
                <a:lnTo>
                  <a:pt x="94" y="85"/>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59">
            <a:extLst>
              <a:ext uri="{FF2B5EF4-FFF2-40B4-BE49-F238E27FC236}">
                <a16:creationId xmlns:a16="http://schemas.microsoft.com/office/drawing/2014/main" id="{8CFB504F-7F47-498F-921C-B8A77D07321A}"/>
              </a:ext>
            </a:extLst>
          </p:cNvPr>
          <p:cNvSpPr>
            <a:spLocks/>
          </p:cNvSpPr>
          <p:nvPr userDrawn="1"/>
        </p:nvSpPr>
        <p:spPr bwMode="auto">
          <a:xfrm>
            <a:off x="3249612" y="6370412"/>
            <a:ext cx="136525" cy="203200"/>
          </a:xfrm>
          <a:custGeom>
            <a:avLst/>
            <a:gdLst>
              <a:gd name="T0" fmla="*/ 51 w 86"/>
              <a:gd name="T1" fmla="*/ 0 h 128"/>
              <a:gd name="T2" fmla="*/ 0 w 86"/>
              <a:gd name="T3" fmla="*/ 16 h 128"/>
              <a:gd name="T4" fmla="*/ 13 w 86"/>
              <a:gd name="T5" fmla="*/ 128 h 128"/>
              <a:gd name="T6" fmla="*/ 86 w 86"/>
              <a:gd name="T7" fmla="*/ 111 h 128"/>
              <a:gd name="T8" fmla="*/ 51 w 86"/>
              <a:gd name="T9" fmla="*/ 0 h 128"/>
            </a:gdLst>
            <a:ahLst/>
            <a:cxnLst>
              <a:cxn ang="0">
                <a:pos x="T0" y="T1"/>
              </a:cxn>
              <a:cxn ang="0">
                <a:pos x="T2" y="T3"/>
              </a:cxn>
              <a:cxn ang="0">
                <a:pos x="T4" y="T5"/>
              </a:cxn>
              <a:cxn ang="0">
                <a:pos x="T6" y="T7"/>
              </a:cxn>
              <a:cxn ang="0">
                <a:pos x="T8" y="T9"/>
              </a:cxn>
            </a:cxnLst>
            <a:rect l="0" t="0" r="r" b="b"/>
            <a:pathLst>
              <a:path w="86" h="128">
                <a:moveTo>
                  <a:pt x="51" y="0"/>
                </a:moveTo>
                <a:lnTo>
                  <a:pt x="0" y="16"/>
                </a:lnTo>
                <a:lnTo>
                  <a:pt x="13" y="128"/>
                </a:lnTo>
                <a:lnTo>
                  <a:pt x="86" y="111"/>
                </a:lnTo>
                <a:lnTo>
                  <a:pt x="51" y="0"/>
                </a:lnTo>
                <a:close/>
              </a:path>
            </a:pathLst>
          </a:custGeom>
          <a:solidFill>
            <a:srgbClr val="39B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60">
            <a:extLst>
              <a:ext uri="{FF2B5EF4-FFF2-40B4-BE49-F238E27FC236}">
                <a16:creationId xmlns:a16="http://schemas.microsoft.com/office/drawing/2014/main" id="{7EAE4C2D-6E0D-4F21-96A9-EA7DB55F48E3}"/>
              </a:ext>
            </a:extLst>
          </p:cNvPr>
          <p:cNvSpPr>
            <a:spLocks/>
          </p:cNvSpPr>
          <p:nvPr userDrawn="1"/>
        </p:nvSpPr>
        <p:spPr bwMode="auto">
          <a:xfrm>
            <a:off x="3249612" y="6370412"/>
            <a:ext cx="136525" cy="203200"/>
          </a:xfrm>
          <a:custGeom>
            <a:avLst/>
            <a:gdLst>
              <a:gd name="T0" fmla="*/ 51 w 86"/>
              <a:gd name="T1" fmla="*/ 0 h 128"/>
              <a:gd name="T2" fmla="*/ 0 w 86"/>
              <a:gd name="T3" fmla="*/ 16 h 128"/>
              <a:gd name="T4" fmla="*/ 13 w 86"/>
              <a:gd name="T5" fmla="*/ 128 h 128"/>
              <a:gd name="T6" fmla="*/ 86 w 86"/>
              <a:gd name="T7" fmla="*/ 111 h 128"/>
              <a:gd name="T8" fmla="*/ 51 w 86"/>
              <a:gd name="T9" fmla="*/ 0 h 128"/>
            </a:gdLst>
            <a:ahLst/>
            <a:cxnLst>
              <a:cxn ang="0">
                <a:pos x="T0" y="T1"/>
              </a:cxn>
              <a:cxn ang="0">
                <a:pos x="T2" y="T3"/>
              </a:cxn>
              <a:cxn ang="0">
                <a:pos x="T4" y="T5"/>
              </a:cxn>
              <a:cxn ang="0">
                <a:pos x="T6" y="T7"/>
              </a:cxn>
              <a:cxn ang="0">
                <a:pos x="T8" y="T9"/>
              </a:cxn>
            </a:cxnLst>
            <a:rect l="0" t="0" r="r" b="b"/>
            <a:pathLst>
              <a:path w="86" h="128">
                <a:moveTo>
                  <a:pt x="51" y="0"/>
                </a:moveTo>
                <a:lnTo>
                  <a:pt x="0" y="16"/>
                </a:lnTo>
                <a:lnTo>
                  <a:pt x="13" y="128"/>
                </a:lnTo>
                <a:lnTo>
                  <a:pt x="86" y="111"/>
                </a:lnTo>
                <a:lnTo>
                  <a:pt x="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61">
            <a:extLst>
              <a:ext uri="{FF2B5EF4-FFF2-40B4-BE49-F238E27FC236}">
                <a16:creationId xmlns:a16="http://schemas.microsoft.com/office/drawing/2014/main" id="{4CBFFA10-7260-4E51-A20A-E48ECDAF8988}"/>
              </a:ext>
            </a:extLst>
          </p:cNvPr>
          <p:cNvSpPr>
            <a:spLocks/>
          </p:cNvSpPr>
          <p:nvPr userDrawn="1"/>
        </p:nvSpPr>
        <p:spPr bwMode="auto">
          <a:xfrm>
            <a:off x="3270250" y="6546624"/>
            <a:ext cx="127000" cy="230188"/>
          </a:xfrm>
          <a:custGeom>
            <a:avLst/>
            <a:gdLst>
              <a:gd name="T0" fmla="*/ 73 w 80"/>
              <a:gd name="T1" fmla="*/ 0 h 145"/>
              <a:gd name="T2" fmla="*/ 73 w 80"/>
              <a:gd name="T3" fmla="*/ 0 h 145"/>
              <a:gd name="T4" fmla="*/ 0 w 80"/>
              <a:gd name="T5" fmla="*/ 17 h 145"/>
              <a:gd name="T6" fmla="*/ 16 w 80"/>
              <a:gd name="T7" fmla="*/ 145 h 145"/>
              <a:gd name="T8" fmla="*/ 80 w 80"/>
              <a:gd name="T9" fmla="*/ 42 h 145"/>
              <a:gd name="T10" fmla="*/ 73 w 80"/>
              <a:gd name="T11" fmla="*/ 0 h 145"/>
            </a:gdLst>
            <a:ahLst/>
            <a:cxnLst>
              <a:cxn ang="0">
                <a:pos x="T0" y="T1"/>
              </a:cxn>
              <a:cxn ang="0">
                <a:pos x="T2" y="T3"/>
              </a:cxn>
              <a:cxn ang="0">
                <a:pos x="T4" y="T5"/>
              </a:cxn>
              <a:cxn ang="0">
                <a:pos x="T6" y="T7"/>
              </a:cxn>
              <a:cxn ang="0">
                <a:pos x="T8" y="T9"/>
              </a:cxn>
              <a:cxn ang="0">
                <a:pos x="T10" y="T11"/>
              </a:cxn>
            </a:cxnLst>
            <a:rect l="0" t="0" r="r" b="b"/>
            <a:pathLst>
              <a:path w="80" h="145">
                <a:moveTo>
                  <a:pt x="73" y="0"/>
                </a:moveTo>
                <a:lnTo>
                  <a:pt x="73" y="0"/>
                </a:lnTo>
                <a:lnTo>
                  <a:pt x="0" y="17"/>
                </a:lnTo>
                <a:lnTo>
                  <a:pt x="16" y="145"/>
                </a:lnTo>
                <a:lnTo>
                  <a:pt x="80" y="42"/>
                </a:lnTo>
                <a:lnTo>
                  <a:pt x="73" y="0"/>
                </a:lnTo>
                <a:close/>
              </a:path>
            </a:pathLst>
          </a:custGeom>
          <a:solidFill>
            <a:srgbClr val="2FAA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62">
            <a:extLst>
              <a:ext uri="{FF2B5EF4-FFF2-40B4-BE49-F238E27FC236}">
                <a16:creationId xmlns:a16="http://schemas.microsoft.com/office/drawing/2014/main" id="{9F17C897-4B38-4D8B-BCDE-9461A9B4A3A5}"/>
              </a:ext>
            </a:extLst>
          </p:cNvPr>
          <p:cNvSpPr>
            <a:spLocks/>
          </p:cNvSpPr>
          <p:nvPr userDrawn="1"/>
        </p:nvSpPr>
        <p:spPr bwMode="auto">
          <a:xfrm>
            <a:off x="3270250" y="6546624"/>
            <a:ext cx="127000" cy="230188"/>
          </a:xfrm>
          <a:custGeom>
            <a:avLst/>
            <a:gdLst>
              <a:gd name="T0" fmla="*/ 73 w 80"/>
              <a:gd name="T1" fmla="*/ 0 h 145"/>
              <a:gd name="T2" fmla="*/ 73 w 80"/>
              <a:gd name="T3" fmla="*/ 0 h 145"/>
              <a:gd name="T4" fmla="*/ 0 w 80"/>
              <a:gd name="T5" fmla="*/ 17 h 145"/>
              <a:gd name="T6" fmla="*/ 16 w 80"/>
              <a:gd name="T7" fmla="*/ 145 h 145"/>
              <a:gd name="T8" fmla="*/ 80 w 80"/>
              <a:gd name="T9" fmla="*/ 42 h 145"/>
              <a:gd name="T10" fmla="*/ 73 w 80"/>
              <a:gd name="T11" fmla="*/ 0 h 145"/>
            </a:gdLst>
            <a:ahLst/>
            <a:cxnLst>
              <a:cxn ang="0">
                <a:pos x="T0" y="T1"/>
              </a:cxn>
              <a:cxn ang="0">
                <a:pos x="T2" y="T3"/>
              </a:cxn>
              <a:cxn ang="0">
                <a:pos x="T4" y="T5"/>
              </a:cxn>
              <a:cxn ang="0">
                <a:pos x="T6" y="T7"/>
              </a:cxn>
              <a:cxn ang="0">
                <a:pos x="T8" y="T9"/>
              </a:cxn>
              <a:cxn ang="0">
                <a:pos x="T10" y="T11"/>
              </a:cxn>
            </a:cxnLst>
            <a:rect l="0" t="0" r="r" b="b"/>
            <a:pathLst>
              <a:path w="80" h="145">
                <a:moveTo>
                  <a:pt x="73" y="0"/>
                </a:moveTo>
                <a:lnTo>
                  <a:pt x="73" y="0"/>
                </a:lnTo>
                <a:lnTo>
                  <a:pt x="0" y="17"/>
                </a:lnTo>
                <a:lnTo>
                  <a:pt x="16" y="145"/>
                </a:lnTo>
                <a:lnTo>
                  <a:pt x="80" y="42"/>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63">
            <a:extLst>
              <a:ext uri="{FF2B5EF4-FFF2-40B4-BE49-F238E27FC236}">
                <a16:creationId xmlns:a16="http://schemas.microsoft.com/office/drawing/2014/main" id="{3DA789C6-BCDC-4180-A9A1-E5F5E1321300}"/>
              </a:ext>
            </a:extLst>
          </p:cNvPr>
          <p:cNvSpPr>
            <a:spLocks/>
          </p:cNvSpPr>
          <p:nvPr userDrawn="1"/>
        </p:nvSpPr>
        <p:spPr bwMode="auto">
          <a:xfrm>
            <a:off x="3386137" y="6489474"/>
            <a:ext cx="87313" cy="123825"/>
          </a:xfrm>
          <a:custGeom>
            <a:avLst/>
            <a:gdLst>
              <a:gd name="T0" fmla="*/ 55 w 55"/>
              <a:gd name="T1" fmla="*/ 0 h 78"/>
              <a:gd name="T2" fmla="*/ 0 w 55"/>
              <a:gd name="T3" fmla="*/ 36 h 78"/>
              <a:gd name="T4" fmla="*/ 7 w 55"/>
              <a:gd name="T5" fmla="*/ 78 h 78"/>
              <a:gd name="T6" fmla="*/ 55 w 55"/>
              <a:gd name="T7" fmla="*/ 0 h 78"/>
            </a:gdLst>
            <a:ahLst/>
            <a:cxnLst>
              <a:cxn ang="0">
                <a:pos x="T0" y="T1"/>
              </a:cxn>
              <a:cxn ang="0">
                <a:pos x="T2" y="T3"/>
              </a:cxn>
              <a:cxn ang="0">
                <a:pos x="T4" y="T5"/>
              </a:cxn>
              <a:cxn ang="0">
                <a:pos x="T6" y="T7"/>
              </a:cxn>
            </a:cxnLst>
            <a:rect l="0" t="0" r="r" b="b"/>
            <a:pathLst>
              <a:path w="55" h="78">
                <a:moveTo>
                  <a:pt x="55" y="0"/>
                </a:moveTo>
                <a:lnTo>
                  <a:pt x="0" y="36"/>
                </a:lnTo>
                <a:lnTo>
                  <a:pt x="7" y="78"/>
                </a:lnTo>
                <a:lnTo>
                  <a:pt x="55" y="0"/>
                </a:lnTo>
                <a:close/>
              </a:path>
            </a:pathLst>
          </a:custGeom>
          <a:solidFill>
            <a:srgbClr val="33AC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64">
            <a:extLst>
              <a:ext uri="{FF2B5EF4-FFF2-40B4-BE49-F238E27FC236}">
                <a16:creationId xmlns:a16="http://schemas.microsoft.com/office/drawing/2014/main" id="{4F9BAE16-AD79-4F3A-B901-52B6DA24D3FD}"/>
              </a:ext>
            </a:extLst>
          </p:cNvPr>
          <p:cNvSpPr>
            <a:spLocks/>
          </p:cNvSpPr>
          <p:nvPr userDrawn="1"/>
        </p:nvSpPr>
        <p:spPr bwMode="auto">
          <a:xfrm>
            <a:off x="3386137" y="6489474"/>
            <a:ext cx="87313" cy="123825"/>
          </a:xfrm>
          <a:custGeom>
            <a:avLst/>
            <a:gdLst>
              <a:gd name="T0" fmla="*/ 55 w 55"/>
              <a:gd name="T1" fmla="*/ 0 h 78"/>
              <a:gd name="T2" fmla="*/ 0 w 55"/>
              <a:gd name="T3" fmla="*/ 36 h 78"/>
              <a:gd name="T4" fmla="*/ 7 w 55"/>
              <a:gd name="T5" fmla="*/ 78 h 78"/>
              <a:gd name="T6" fmla="*/ 55 w 55"/>
              <a:gd name="T7" fmla="*/ 0 h 78"/>
            </a:gdLst>
            <a:ahLst/>
            <a:cxnLst>
              <a:cxn ang="0">
                <a:pos x="T0" y="T1"/>
              </a:cxn>
              <a:cxn ang="0">
                <a:pos x="T2" y="T3"/>
              </a:cxn>
              <a:cxn ang="0">
                <a:pos x="T4" y="T5"/>
              </a:cxn>
              <a:cxn ang="0">
                <a:pos x="T6" y="T7"/>
              </a:cxn>
            </a:cxnLst>
            <a:rect l="0" t="0" r="r" b="b"/>
            <a:pathLst>
              <a:path w="55" h="78">
                <a:moveTo>
                  <a:pt x="55" y="0"/>
                </a:moveTo>
                <a:lnTo>
                  <a:pt x="0" y="36"/>
                </a:lnTo>
                <a:lnTo>
                  <a:pt x="7" y="78"/>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65">
            <a:extLst>
              <a:ext uri="{FF2B5EF4-FFF2-40B4-BE49-F238E27FC236}">
                <a16:creationId xmlns:a16="http://schemas.microsoft.com/office/drawing/2014/main" id="{5411BA01-B391-4CB0-B142-41937201FD27}"/>
              </a:ext>
            </a:extLst>
          </p:cNvPr>
          <p:cNvSpPr>
            <a:spLocks/>
          </p:cNvSpPr>
          <p:nvPr userDrawn="1"/>
        </p:nvSpPr>
        <p:spPr bwMode="auto">
          <a:xfrm>
            <a:off x="3473450" y="6479949"/>
            <a:ext cx="7938" cy="9525"/>
          </a:xfrm>
          <a:custGeom>
            <a:avLst/>
            <a:gdLst>
              <a:gd name="T0" fmla="*/ 4 w 5"/>
              <a:gd name="T1" fmla="*/ 0 h 6"/>
              <a:gd name="T2" fmla="*/ 0 w 5"/>
              <a:gd name="T3" fmla="*/ 6 h 6"/>
              <a:gd name="T4" fmla="*/ 5 w 5"/>
              <a:gd name="T5" fmla="*/ 3 h 6"/>
              <a:gd name="T6" fmla="*/ 4 w 5"/>
              <a:gd name="T7" fmla="*/ 0 h 6"/>
            </a:gdLst>
            <a:ahLst/>
            <a:cxnLst>
              <a:cxn ang="0">
                <a:pos x="T0" y="T1"/>
              </a:cxn>
              <a:cxn ang="0">
                <a:pos x="T2" y="T3"/>
              </a:cxn>
              <a:cxn ang="0">
                <a:pos x="T4" y="T5"/>
              </a:cxn>
              <a:cxn ang="0">
                <a:pos x="T6" y="T7"/>
              </a:cxn>
            </a:cxnLst>
            <a:rect l="0" t="0" r="r" b="b"/>
            <a:pathLst>
              <a:path w="5" h="6">
                <a:moveTo>
                  <a:pt x="4" y="0"/>
                </a:moveTo>
                <a:lnTo>
                  <a:pt x="0" y="6"/>
                </a:lnTo>
                <a:lnTo>
                  <a:pt x="5" y="3"/>
                </a:lnTo>
                <a:lnTo>
                  <a:pt x="4" y="0"/>
                </a:lnTo>
                <a:close/>
              </a:path>
            </a:pathLst>
          </a:custGeom>
          <a:solidFill>
            <a:srgbClr val="77D1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166">
            <a:extLst>
              <a:ext uri="{FF2B5EF4-FFF2-40B4-BE49-F238E27FC236}">
                <a16:creationId xmlns:a16="http://schemas.microsoft.com/office/drawing/2014/main" id="{0BE1B556-54BA-42F7-AC44-9EA5BEF82F74}"/>
              </a:ext>
            </a:extLst>
          </p:cNvPr>
          <p:cNvSpPr>
            <a:spLocks/>
          </p:cNvSpPr>
          <p:nvPr userDrawn="1"/>
        </p:nvSpPr>
        <p:spPr bwMode="auto">
          <a:xfrm>
            <a:off x="3473450" y="6479949"/>
            <a:ext cx="7938" cy="9525"/>
          </a:xfrm>
          <a:custGeom>
            <a:avLst/>
            <a:gdLst>
              <a:gd name="T0" fmla="*/ 4 w 5"/>
              <a:gd name="T1" fmla="*/ 0 h 6"/>
              <a:gd name="T2" fmla="*/ 0 w 5"/>
              <a:gd name="T3" fmla="*/ 6 h 6"/>
              <a:gd name="T4" fmla="*/ 5 w 5"/>
              <a:gd name="T5" fmla="*/ 3 h 6"/>
              <a:gd name="T6" fmla="*/ 4 w 5"/>
              <a:gd name="T7" fmla="*/ 0 h 6"/>
            </a:gdLst>
            <a:ahLst/>
            <a:cxnLst>
              <a:cxn ang="0">
                <a:pos x="T0" y="T1"/>
              </a:cxn>
              <a:cxn ang="0">
                <a:pos x="T2" y="T3"/>
              </a:cxn>
              <a:cxn ang="0">
                <a:pos x="T4" y="T5"/>
              </a:cxn>
              <a:cxn ang="0">
                <a:pos x="T6" y="T7"/>
              </a:cxn>
            </a:cxnLst>
            <a:rect l="0" t="0" r="r" b="b"/>
            <a:pathLst>
              <a:path w="5" h="6">
                <a:moveTo>
                  <a:pt x="4" y="0"/>
                </a:moveTo>
                <a:lnTo>
                  <a:pt x="0" y="6"/>
                </a:lnTo>
                <a:lnTo>
                  <a:pt x="5" y="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167">
            <a:extLst>
              <a:ext uri="{FF2B5EF4-FFF2-40B4-BE49-F238E27FC236}">
                <a16:creationId xmlns:a16="http://schemas.microsoft.com/office/drawing/2014/main" id="{AD5D4FFA-B188-4E63-A733-9BFFE55D55C3}"/>
              </a:ext>
            </a:extLst>
          </p:cNvPr>
          <p:cNvSpPr>
            <a:spLocks/>
          </p:cNvSpPr>
          <p:nvPr userDrawn="1"/>
        </p:nvSpPr>
        <p:spPr bwMode="auto">
          <a:xfrm>
            <a:off x="3295650" y="6613299"/>
            <a:ext cx="141288" cy="254000"/>
          </a:xfrm>
          <a:custGeom>
            <a:avLst/>
            <a:gdLst>
              <a:gd name="T0" fmla="*/ 64 w 89"/>
              <a:gd name="T1" fmla="*/ 0 h 160"/>
              <a:gd name="T2" fmla="*/ 0 w 89"/>
              <a:gd name="T3" fmla="*/ 103 h 160"/>
              <a:gd name="T4" fmla="*/ 7 w 89"/>
              <a:gd name="T5" fmla="*/ 160 h 160"/>
              <a:gd name="T6" fmla="*/ 89 w 89"/>
              <a:gd name="T7" fmla="*/ 160 h 160"/>
              <a:gd name="T8" fmla="*/ 64 w 89"/>
              <a:gd name="T9" fmla="*/ 0 h 160"/>
            </a:gdLst>
            <a:ahLst/>
            <a:cxnLst>
              <a:cxn ang="0">
                <a:pos x="T0" y="T1"/>
              </a:cxn>
              <a:cxn ang="0">
                <a:pos x="T2" y="T3"/>
              </a:cxn>
              <a:cxn ang="0">
                <a:pos x="T4" y="T5"/>
              </a:cxn>
              <a:cxn ang="0">
                <a:pos x="T6" y="T7"/>
              </a:cxn>
              <a:cxn ang="0">
                <a:pos x="T8" y="T9"/>
              </a:cxn>
            </a:cxnLst>
            <a:rect l="0" t="0" r="r" b="b"/>
            <a:pathLst>
              <a:path w="89" h="160">
                <a:moveTo>
                  <a:pt x="64" y="0"/>
                </a:moveTo>
                <a:lnTo>
                  <a:pt x="0" y="103"/>
                </a:lnTo>
                <a:lnTo>
                  <a:pt x="7" y="160"/>
                </a:lnTo>
                <a:lnTo>
                  <a:pt x="89" y="160"/>
                </a:lnTo>
                <a:lnTo>
                  <a:pt x="64" y="0"/>
                </a:lnTo>
                <a:close/>
              </a:path>
            </a:pathLst>
          </a:custGeom>
          <a:solidFill>
            <a:srgbClr val="37AF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168">
            <a:extLst>
              <a:ext uri="{FF2B5EF4-FFF2-40B4-BE49-F238E27FC236}">
                <a16:creationId xmlns:a16="http://schemas.microsoft.com/office/drawing/2014/main" id="{2AE8B77C-B893-4B75-ACD2-8EB7706EEA35}"/>
              </a:ext>
            </a:extLst>
          </p:cNvPr>
          <p:cNvSpPr>
            <a:spLocks/>
          </p:cNvSpPr>
          <p:nvPr userDrawn="1"/>
        </p:nvSpPr>
        <p:spPr bwMode="auto">
          <a:xfrm>
            <a:off x="3295650" y="6613299"/>
            <a:ext cx="141288" cy="254000"/>
          </a:xfrm>
          <a:custGeom>
            <a:avLst/>
            <a:gdLst>
              <a:gd name="T0" fmla="*/ 64 w 89"/>
              <a:gd name="T1" fmla="*/ 0 h 160"/>
              <a:gd name="T2" fmla="*/ 0 w 89"/>
              <a:gd name="T3" fmla="*/ 103 h 160"/>
              <a:gd name="T4" fmla="*/ 7 w 89"/>
              <a:gd name="T5" fmla="*/ 160 h 160"/>
              <a:gd name="T6" fmla="*/ 89 w 89"/>
              <a:gd name="T7" fmla="*/ 160 h 160"/>
              <a:gd name="T8" fmla="*/ 64 w 89"/>
              <a:gd name="T9" fmla="*/ 0 h 160"/>
            </a:gdLst>
            <a:ahLst/>
            <a:cxnLst>
              <a:cxn ang="0">
                <a:pos x="T0" y="T1"/>
              </a:cxn>
              <a:cxn ang="0">
                <a:pos x="T2" y="T3"/>
              </a:cxn>
              <a:cxn ang="0">
                <a:pos x="T4" y="T5"/>
              </a:cxn>
              <a:cxn ang="0">
                <a:pos x="T6" y="T7"/>
              </a:cxn>
              <a:cxn ang="0">
                <a:pos x="T8" y="T9"/>
              </a:cxn>
            </a:cxnLst>
            <a:rect l="0" t="0" r="r" b="b"/>
            <a:pathLst>
              <a:path w="89" h="160">
                <a:moveTo>
                  <a:pt x="64" y="0"/>
                </a:moveTo>
                <a:lnTo>
                  <a:pt x="0" y="103"/>
                </a:lnTo>
                <a:lnTo>
                  <a:pt x="7" y="160"/>
                </a:lnTo>
                <a:lnTo>
                  <a:pt x="89" y="160"/>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169">
            <a:extLst>
              <a:ext uri="{FF2B5EF4-FFF2-40B4-BE49-F238E27FC236}">
                <a16:creationId xmlns:a16="http://schemas.microsoft.com/office/drawing/2014/main" id="{9E1EE331-49F6-4A4C-864F-E311FF67019E}"/>
              </a:ext>
            </a:extLst>
          </p:cNvPr>
          <p:cNvSpPr>
            <a:spLocks/>
          </p:cNvSpPr>
          <p:nvPr userDrawn="1"/>
        </p:nvSpPr>
        <p:spPr bwMode="auto">
          <a:xfrm>
            <a:off x="3397250" y="6484712"/>
            <a:ext cx="236538" cy="382588"/>
          </a:xfrm>
          <a:custGeom>
            <a:avLst/>
            <a:gdLst>
              <a:gd name="T0" fmla="*/ 53 w 149"/>
              <a:gd name="T1" fmla="*/ 0 h 241"/>
              <a:gd name="T2" fmla="*/ 48 w 149"/>
              <a:gd name="T3" fmla="*/ 3 h 241"/>
              <a:gd name="T4" fmla="*/ 0 w 149"/>
              <a:gd name="T5" fmla="*/ 81 h 241"/>
              <a:gd name="T6" fmla="*/ 25 w 149"/>
              <a:gd name="T7" fmla="*/ 241 h 241"/>
              <a:gd name="T8" fmla="*/ 79 w 149"/>
              <a:gd name="T9" fmla="*/ 241 h 241"/>
              <a:gd name="T10" fmla="*/ 149 w 149"/>
              <a:gd name="T11" fmla="*/ 183 h 241"/>
              <a:gd name="T12" fmla="*/ 53 w 149"/>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149" h="241">
                <a:moveTo>
                  <a:pt x="53" y="0"/>
                </a:moveTo>
                <a:lnTo>
                  <a:pt x="48" y="3"/>
                </a:lnTo>
                <a:lnTo>
                  <a:pt x="0" y="81"/>
                </a:lnTo>
                <a:lnTo>
                  <a:pt x="25" y="241"/>
                </a:lnTo>
                <a:lnTo>
                  <a:pt x="79" y="241"/>
                </a:lnTo>
                <a:lnTo>
                  <a:pt x="149" y="183"/>
                </a:lnTo>
                <a:lnTo>
                  <a:pt x="53" y="0"/>
                </a:lnTo>
                <a:close/>
              </a:path>
            </a:pathLst>
          </a:custGeom>
          <a:solidFill>
            <a:srgbClr val="3CB2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170">
            <a:extLst>
              <a:ext uri="{FF2B5EF4-FFF2-40B4-BE49-F238E27FC236}">
                <a16:creationId xmlns:a16="http://schemas.microsoft.com/office/drawing/2014/main" id="{B666A625-E364-4344-8C29-467F0A632962}"/>
              </a:ext>
            </a:extLst>
          </p:cNvPr>
          <p:cNvSpPr>
            <a:spLocks/>
          </p:cNvSpPr>
          <p:nvPr userDrawn="1"/>
        </p:nvSpPr>
        <p:spPr bwMode="auto">
          <a:xfrm>
            <a:off x="3397250" y="6484712"/>
            <a:ext cx="236538" cy="382588"/>
          </a:xfrm>
          <a:custGeom>
            <a:avLst/>
            <a:gdLst>
              <a:gd name="T0" fmla="*/ 53 w 149"/>
              <a:gd name="T1" fmla="*/ 0 h 241"/>
              <a:gd name="T2" fmla="*/ 48 w 149"/>
              <a:gd name="T3" fmla="*/ 3 h 241"/>
              <a:gd name="T4" fmla="*/ 0 w 149"/>
              <a:gd name="T5" fmla="*/ 81 h 241"/>
              <a:gd name="T6" fmla="*/ 25 w 149"/>
              <a:gd name="T7" fmla="*/ 241 h 241"/>
              <a:gd name="T8" fmla="*/ 79 w 149"/>
              <a:gd name="T9" fmla="*/ 241 h 241"/>
              <a:gd name="T10" fmla="*/ 149 w 149"/>
              <a:gd name="T11" fmla="*/ 183 h 241"/>
              <a:gd name="T12" fmla="*/ 53 w 149"/>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149" h="241">
                <a:moveTo>
                  <a:pt x="53" y="0"/>
                </a:moveTo>
                <a:lnTo>
                  <a:pt x="48" y="3"/>
                </a:lnTo>
                <a:lnTo>
                  <a:pt x="0" y="81"/>
                </a:lnTo>
                <a:lnTo>
                  <a:pt x="25" y="241"/>
                </a:lnTo>
                <a:lnTo>
                  <a:pt x="79" y="241"/>
                </a:lnTo>
                <a:lnTo>
                  <a:pt x="149" y="183"/>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171">
            <a:extLst>
              <a:ext uri="{FF2B5EF4-FFF2-40B4-BE49-F238E27FC236}">
                <a16:creationId xmlns:a16="http://schemas.microsoft.com/office/drawing/2014/main" id="{1AA4D5E7-09F6-439D-9476-D5BA28A5C04F}"/>
              </a:ext>
            </a:extLst>
          </p:cNvPr>
          <p:cNvSpPr>
            <a:spLocks/>
          </p:cNvSpPr>
          <p:nvPr userDrawn="1"/>
        </p:nvSpPr>
        <p:spPr bwMode="auto">
          <a:xfrm>
            <a:off x="3192462" y="5927499"/>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B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172">
            <a:extLst>
              <a:ext uri="{FF2B5EF4-FFF2-40B4-BE49-F238E27FC236}">
                <a16:creationId xmlns:a16="http://schemas.microsoft.com/office/drawing/2014/main" id="{C90B988C-F40A-4651-AF07-9C807E005977}"/>
              </a:ext>
            </a:extLst>
          </p:cNvPr>
          <p:cNvSpPr>
            <a:spLocks/>
          </p:cNvSpPr>
          <p:nvPr userDrawn="1"/>
        </p:nvSpPr>
        <p:spPr bwMode="auto">
          <a:xfrm>
            <a:off x="3192462" y="5927499"/>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173">
            <a:extLst>
              <a:ext uri="{FF2B5EF4-FFF2-40B4-BE49-F238E27FC236}">
                <a16:creationId xmlns:a16="http://schemas.microsoft.com/office/drawing/2014/main" id="{0D567456-B15D-4D89-AD49-6EB8FBB994C5}"/>
              </a:ext>
            </a:extLst>
          </p:cNvPr>
          <p:cNvSpPr>
            <a:spLocks/>
          </p:cNvSpPr>
          <p:nvPr userDrawn="1"/>
        </p:nvSpPr>
        <p:spPr bwMode="auto">
          <a:xfrm>
            <a:off x="3149600" y="5927499"/>
            <a:ext cx="100013" cy="498475"/>
          </a:xfrm>
          <a:custGeom>
            <a:avLst/>
            <a:gdLst>
              <a:gd name="T0" fmla="*/ 27 w 63"/>
              <a:gd name="T1" fmla="*/ 0 h 314"/>
              <a:gd name="T2" fmla="*/ 0 w 63"/>
              <a:gd name="T3" fmla="*/ 314 h 314"/>
              <a:gd name="T4" fmla="*/ 63 w 63"/>
              <a:gd name="T5" fmla="*/ 295 h 314"/>
              <a:gd name="T6" fmla="*/ 27 w 63"/>
              <a:gd name="T7" fmla="*/ 1 h 314"/>
              <a:gd name="T8" fmla="*/ 27 w 63"/>
              <a:gd name="T9" fmla="*/ 0 h 314"/>
            </a:gdLst>
            <a:ahLst/>
            <a:cxnLst>
              <a:cxn ang="0">
                <a:pos x="T0" y="T1"/>
              </a:cxn>
              <a:cxn ang="0">
                <a:pos x="T2" y="T3"/>
              </a:cxn>
              <a:cxn ang="0">
                <a:pos x="T4" y="T5"/>
              </a:cxn>
              <a:cxn ang="0">
                <a:pos x="T6" y="T7"/>
              </a:cxn>
              <a:cxn ang="0">
                <a:pos x="T8" y="T9"/>
              </a:cxn>
            </a:cxnLst>
            <a:rect l="0" t="0" r="r" b="b"/>
            <a:pathLst>
              <a:path w="63" h="314">
                <a:moveTo>
                  <a:pt x="27" y="0"/>
                </a:moveTo>
                <a:lnTo>
                  <a:pt x="0" y="314"/>
                </a:lnTo>
                <a:lnTo>
                  <a:pt x="63" y="295"/>
                </a:lnTo>
                <a:lnTo>
                  <a:pt x="27" y="1"/>
                </a:lnTo>
                <a:lnTo>
                  <a:pt x="27" y="0"/>
                </a:lnTo>
                <a:close/>
              </a:path>
            </a:pathLst>
          </a:custGeom>
          <a:solidFill>
            <a:srgbClr val="66C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174">
            <a:extLst>
              <a:ext uri="{FF2B5EF4-FFF2-40B4-BE49-F238E27FC236}">
                <a16:creationId xmlns:a16="http://schemas.microsoft.com/office/drawing/2014/main" id="{B48DBD12-5DB8-4926-8812-6C8DDF2715B2}"/>
              </a:ext>
            </a:extLst>
          </p:cNvPr>
          <p:cNvSpPr>
            <a:spLocks/>
          </p:cNvSpPr>
          <p:nvPr userDrawn="1"/>
        </p:nvSpPr>
        <p:spPr bwMode="auto">
          <a:xfrm>
            <a:off x="3149600" y="5927499"/>
            <a:ext cx="100013" cy="498475"/>
          </a:xfrm>
          <a:custGeom>
            <a:avLst/>
            <a:gdLst>
              <a:gd name="T0" fmla="*/ 27 w 63"/>
              <a:gd name="T1" fmla="*/ 0 h 314"/>
              <a:gd name="T2" fmla="*/ 0 w 63"/>
              <a:gd name="T3" fmla="*/ 314 h 314"/>
              <a:gd name="T4" fmla="*/ 63 w 63"/>
              <a:gd name="T5" fmla="*/ 295 h 314"/>
              <a:gd name="T6" fmla="*/ 27 w 63"/>
              <a:gd name="T7" fmla="*/ 1 h 314"/>
              <a:gd name="T8" fmla="*/ 27 w 63"/>
              <a:gd name="T9" fmla="*/ 0 h 314"/>
            </a:gdLst>
            <a:ahLst/>
            <a:cxnLst>
              <a:cxn ang="0">
                <a:pos x="T0" y="T1"/>
              </a:cxn>
              <a:cxn ang="0">
                <a:pos x="T2" y="T3"/>
              </a:cxn>
              <a:cxn ang="0">
                <a:pos x="T4" y="T5"/>
              </a:cxn>
              <a:cxn ang="0">
                <a:pos x="T6" y="T7"/>
              </a:cxn>
              <a:cxn ang="0">
                <a:pos x="T8" y="T9"/>
              </a:cxn>
            </a:cxnLst>
            <a:rect l="0" t="0" r="r" b="b"/>
            <a:pathLst>
              <a:path w="63" h="314">
                <a:moveTo>
                  <a:pt x="27" y="0"/>
                </a:moveTo>
                <a:lnTo>
                  <a:pt x="0" y="314"/>
                </a:lnTo>
                <a:lnTo>
                  <a:pt x="63" y="295"/>
                </a:lnTo>
                <a:lnTo>
                  <a:pt x="27" y="1"/>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175">
            <a:extLst>
              <a:ext uri="{FF2B5EF4-FFF2-40B4-BE49-F238E27FC236}">
                <a16:creationId xmlns:a16="http://schemas.microsoft.com/office/drawing/2014/main" id="{E5BC1BC7-CB6E-4D0B-BA53-9CA0638E1A37}"/>
              </a:ext>
            </a:extLst>
          </p:cNvPr>
          <p:cNvSpPr>
            <a:spLocks/>
          </p:cNvSpPr>
          <p:nvPr userDrawn="1"/>
        </p:nvSpPr>
        <p:spPr bwMode="auto">
          <a:xfrm>
            <a:off x="3133725" y="6395812"/>
            <a:ext cx="136525" cy="209550"/>
          </a:xfrm>
          <a:custGeom>
            <a:avLst/>
            <a:gdLst>
              <a:gd name="T0" fmla="*/ 73 w 86"/>
              <a:gd name="T1" fmla="*/ 0 h 132"/>
              <a:gd name="T2" fmla="*/ 10 w 86"/>
              <a:gd name="T3" fmla="*/ 19 h 132"/>
              <a:gd name="T4" fmla="*/ 0 w 86"/>
              <a:gd name="T5" fmla="*/ 132 h 132"/>
              <a:gd name="T6" fmla="*/ 86 w 86"/>
              <a:gd name="T7" fmla="*/ 112 h 132"/>
              <a:gd name="T8" fmla="*/ 73 w 86"/>
              <a:gd name="T9" fmla="*/ 0 h 132"/>
            </a:gdLst>
            <a:ahLst/>
            <a:cxnLst>
              <a:cxn ang="0">
                <a:pos x="T0" y="T1"/>
              </a:cxn>
              <a:cxn ang="0">
                <a:pos x="T2" y="T3"/>
              </a:cxn>
              <a:cxn ang="0">
                <a:pos x="T4" y="T5"/>
              </a:cxn>
              <a:cxn ang="0">
                <a:pos x="T6" y="T7"/>
              </a:cxn>
              <a:cxn ang="0">
                <a:pos x="T8" y="T9"/>
              </a:cxn>
            </a:cxnLst>
            <a:rect l="0" t="0" r="r" b="b"/>
            <a:pathLst>
              <a:path w="86" h="132">
                <a:moveTo>
                  <a:pt x="73" y="0"/>
                </a:moveTo>
                <a:lnTo>
                  <a:pt x="10" y="19"/>
                </a:lnTo>
                <a:lnTo>
                  <a:pt x="0" y="132"/>
                </a:lnTo>
                <a:lnTo>
                  <a:pt x="86" y="112"/>
                </a:lnTo>
                <a:lnTo>
                  <a:pt x="73" y="0"/>
                </a:lnTo>
                <a:close/>
              </a:path>
            </a:pathLst>
          </a:custGeom>
          <a:solidFill>
            <a:srgbClr val="3AB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176">
            <a:extLst>
              <a:ext uri="{FF2B5EF4-FFF2-40B4-BE49-F238E27FC236}">
                <a16:creationId xmlns:a16="http://schemas.microsoft.com/office/drawing/2014/main" id="{F6DB820F-8A10-42D9-9AA4-379B981CEB7B}"/>
              </a:ext>
            </a:extLst>
          </p:cNvPr>
          <p:cNvSpPr>
            <a:spLocks/>
          </p:cNvSpPr>
          <p:nvPr userDrawn="1"/>
        </p:nvSpPr>
        <p:spPr bwMode="auto">
          <a:xfrm>
            <a:off x="3133725" y="6395812"/>
            <a:ext cx="136525" cy="209550"/>
          </a:xfrm>
          <a:custGeom>
            <a:avLst/>
            <a:gdLst>
              <a:gd name="T0" fmla="*/ 73 w 86"/>
              <a:gd name="T1" fmla="*/ 0 h 132"/>
              <a:gd name="T2" fmla="*/ 10 w 86"/>
              <a:gd name="T3" fmla="*/ 19 h 132"/>
              <a:gd name="T4" fmla="*/ 0 w 86"/>
              <a:gd name="T5" fmla="*/ 132 h 132"/>
              <a:gd name="T6" fmla="*/ 86 w 86"/>
              <a:gd name="T7" fmla="*/ 112 h 132"/>
              <a:gd name="T8" fmla="*/ 73 w 86"/>
              <a:gd name="T9" fmla="*/ 0 h 132"/>
            </a:gdLst>
            <a:ahLst/>
            <a:cxnLst>
              <a:cxn ang="0">
                <a:pos x="T0" y="T1"/>
              </a:cxn>
              <a:cxn ang="0">
                <a:pos x="T2" y="T3"/>
              </a:cxn>
              <a:cxn ang="0">
                <a:pos x="T4" y="T5"/>
              </a:cxn>
              <a:cxn ang="0">
                <a:pos x="T6" y="T7"/>
              </a:cxn>
              <a:cxn ang="0">
                <a:pos x="T8" y="T9"/>
              </a:cxn>
            </a:cxnLst>
            <a:rect l="0" t="0" r="r" b="b"/>
            <a:pathLst>
              <a:path w="86" h="132">
                <a:moveTo>
                  <a:pt x="73" y="0"/>
                </a:moveTo>
                <a:lnTo>
                  <a:pt x="10" y="19"/>
                </a:lnTo>
                <a:lnTo>
                  <a:pt x="0" y="132"/>
                </a:lnTo>
                <a:lnTo>
                  <a:pt x="86" y="112"/>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177">
            <a:extLst>
              <a:ext uri="{FF2B5EF4-FFF2-40B4-BE49-F238E27FC236}">
                <a16:creationId xmlns:a16="http://schemas.microsoft.com/office/drawing/2014/main" id="{4CEFCE16-CB8D-4E85-AEA3-DF48392532F4}"/>
              </a:ext>
            </a:extLst>
          </p:cNvPr>
          <p:cNvSpPr>
            <a:spLocks/>
          </p:cNvSpPr>
          <p:nvPr userDrawn="1"/>
        </p:nvSpPr>
        <p:spPr bwMode="auto">
          <a:xfrm>
            <a:off x="3111500" y="6573612"/>
            <a:ext cx="184150" cy="293688"/>
          </a:xfrm>
          <a:custGeom>
            <a:avLst/>
            <a:gdLst>
              <a:gd name="T0" fmla="*/ 100 w 116"/>
              <a:gd name="T1" fmla="*/ 0 h 185"/>
              <a:gd name="T2" fmla="*/ 14 w 116"/>
              <a:gd name="T3" fmla="*/ 20 h 185"/>
              <a:gd name="T4" fmla="*/ 0 w 116"/>
              <a:gd name="T5" fmla="*/ 185 h 185"/>
              <a:gd name="T6" fmla="*/ 81 w 116"/>
              <a:gd name="T7" fmla="*/ 185 h 185"/>
              <a:gd name="T8" fmla="*/ 116 w 116"/>
              <a:gd name="T9" fmla="*/ 128 h 185"/>
              <a:gd name="T10" fmla="*/ 100 w 116"/>
              <a:gd name="T11" fmla="*/ 0 h 185"/>
            </a:gdLst>
            <a:ahLst/>
            <a:cxnLst>
              <a:cxn ang="0">
                <a:pos x="T0" y="T1"/>
              </a:cxn>
              <a:cxn ang="0">
                <a:pos x="T2" y="T3"/>
              </a:cxn>
              <a:cxn ang="0">
                <a:pos x="T4" y="T5"/>
              </a:cxn>
              <a:cxn ang="0">
                <a:pos x="T6" y="T7"/>
              </a:cxn>
              <a:cxn ang="0">
                <a:pos x="T8" y="T9"/>
              </a:cxn>
              <a:cxn ang="0">
                <a:pos x="T10" y="T11"/>
              </a:cxn>
            </a:cxnLst>
            <a:rect l="0" t="0" r="r" b="b"/>
            <a:pathLst>
              <a:path w="116" h="185">
                <a:moveTo>
                  <a:pt x="100" y="0"/>
                </a:moveTo>
                <a:lnTo>
                  <a:pt x="14" y="20"/>
                </a:lnTo>
                <a:lnTo>
                  <a:pt x="0" y="185"/>
                </a:lnTo>
                <a:lnTo>
                  <a:pt x="81" y="185"/>
                </a:lnTo>
                <a:lnTo>
                  <a:pt x="116" y="128"/>
                </a:lnTo>
                <a:lnTo>
                  <a:pt x="100" y="0"/>
                </a:lnTo>
                <a:close/>
              </a:path>
            </a:pathLst>
          </a:custGeom>
          <a:solidFill>
            <a:srgbClr val="30A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Freeform 178">
            <a:extLst>
              <a:ext uri="{FF2B5EF4-FFF2-40B4-BE49-F238E27FC236}">
                <a16:creationId xmlns:a16="http://schemas.microsoft.com/office/drawing/2014/main" id="{4A0CFC73-3E0F-49CC-A0F0-680888A9D9E5}"/>
              </a:ext>
            </a:extLst>
          </p:cNvPr>
          <p:cNvSpPr>
            <a:spLocks/>
          </p:cNvSpPr>
          <p:nvPr userDrawn="1"/>
        </p:nvSpPr>
        <p:spPr bwMode="auto">
          <a:xfrm>
            <a:off x="3111500" y="6573612"/>
            <a:ext cx="184150" cy="293688"/>
          </a:xfrm>
          <a:custGeom>
            <a:avLst/>
            <a:gdLst>
              <a:gd name="T0" fmla="*/ 100 w 116"/>
              <a:gd name="T1" fmla="*/ 0 h 185"/>
              <a:gd name="T2" fmla="*/ 14 w 116"/>
              <a:gd name="T3" fmla="*/ 20 h 185"/>
              <a:gd name="T4" fmla="*/ 0 w 116"/>
              <a:gd name="T5" fmla="*/ 185 h 185"/>
              <a:gd name="T6" fmla="*/ 81 w 116"/>
              <a:gd name="T7" fmla="*/ 185 h 185"/>
              <a:gd name="T8" fmla="*/ 116 w 116"/>
              <a:gd name="T9" fmla="*/ 128 h 185"/>
              <a:gd name="T10" fmla="*/ 100 w 116"/>
              <a:gd name="T11" fmla="*/ 0 h 185"/>
            </a:gdLst>
            <a:ahLst/>
            <a:cxnLst>
              <a:cxn ang="0">
                <a:pos x="T0" y="T1"/>
              </a:cxn>
              <a:cxn ang="0">
                <a:pos x="T2" y="T3"/>
              </a:cxn>
              <a:cxn ang="0">
                <a:pos x="T4" y="T5"/>
              </a:cxn>
              <a:cxn ang="0">
                <a:pos x="T6" y="T7"/>
              </a:cxn>
              <a:cxn ang="0">
                <a:pos x="T8" y="T9"/>
              </a:cxn>
              <a:cxn ang="0">
                <a:pos x="T10" y="T11"/>
              </a:cxn>
            </a:cxnLst>
            <a:rect l="0" t="0" r="r" b="b"/>
            <a:pathLst>
              <a:path w="116" h="185">
                <a:moveTo>
                  <a:pt x="100" y="0"/>
                </a:moveTo>
                <a:lnTo>
                  <a:pt x="14" y="20"/>
                </a:lnTo>
                <a:lnTo>
                  <a:pt x="0" y="185"/>
                </a:lnTo>
                <a:lnTo>
                  <a:pt x="81" y="185"/>
                </a:lnTo>
                <a:lnTo>
                  <a:pt x="116" y="128"/>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Freeform 179">
            <a:extLst>
              <a:ext uri="{FF2B5EF4-FFF2-40B4-BE49-F238E27FC236}">
                <a16:creationId xmlns:a16="http://schemas.microsoft.com/office/drawing/2014/main" id="{5C67B53D-CB61-44DA-8386-0A08B5CF8D43}"/>
              </a:ext>
            </a:extLst>
          </p:cNvPr>
          <p:cNvSpPr>
            <a:spLocks/>
          </p:cNvSpPr>
          <p:nvPr userDrawn="1"/>
        </p:nvSpPr>
        <p:spPr bwMode="auto">
          <a:xfrm>
            <a:off x="3240087" y="6776812"/>
            <a:ext cx="66675" cy="90488"/>
          </a:xfrm>
          <a:custGeom>
            <a:avLst/>
            <a:gdLst>
              <a:gd name="T0" fmla="*/ 35 w 42"/>
              <a:gd name="T1" fmla="*/ 0 h 57"/>
              <a:gd name="T2" fmla="*/ 0 w 42"/>
              <a:gd name="T3" fmla="*/ 57 h 57"/>
              <a:gd name="T4" fmla="*/ 42 w 42"/>
              <a:gd name="T5" fmla="*/ 57 h 57"/>
              <a:gd name="T6" fmla="*/ 35 w 42"/>
              <a:gd name="T7" fmla="*/ 0 h 57"/>
            </a:gdLst>
            <a:ahLst/>
            <a:cxnLst>
              <a:cxn ang="0">
                <a:pos x="T0" y="T1"/>
              </a:cxn>
              <a:cxn ang="0">
                <a:pos x="T2" y="T3"/>
              </a:cxn>
              <a:cxn ang="0">
                <a:pos x="T4" y="T5"/>
              </a:cxn>
              <a:cxn ang="0">
                <a:pos x="T6" y="T7"/>
              </a:cxn>
            </a:cxnLst>
            <a:rect l="0" t="0" r="r" b="b"/>
            <a:pathLst>
              <a:path w="42" h="57">
                <a:moveTo>
                  <a:pt x="35" y="0"/>
                </a:moveTo>
                <a:lnTo>
                  <a:pt x="0" y="57"/>
                </a:lnTo>
                <a:lnTo>
                  <a:pt x="42" y="57"/>
                </a:lnTo>
                <a:lnTo>
                  <a:pt x="35" y="0"/>
                </a:lnTo>
                <a:close/>
              </a:path>
            </a:pathLst>
          </a:custGeom>
          <a:solidFill>
            <a:srgbClr val="37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180">
            <a:extLst>
              <a:ext uri="{FF2B5EF4-FFF2-40B4-BE49-F238E27FC236}">
                <a16:creationId xmlns:a16="http://schemas.microsoft.com/office/drawing/2014/main" id="{F3AD4E40-4E04-4DCF-BA71-DB5B87502D40}"/>
              </a:ext>
            </a:extLst>
          </p:cNvPr>
          <p:cNvSpPr>
            <a:spLocks/>
          </p:cNvSpPr>
          <p:nvPr userDrawn="1"/>
        </p:nvSpPr>
        <p:spPr bwMode="auto">
          <a:xfrm>
            <a:off x="3240087" y="6776812"/>
            <a:ext cx="66675" cy="90488"/>
          </a:xfrm>
          <a:custGeom>
            <a:avLst/>
            <a:gdLst>
              <a:gd name="T0" fmla="*/ 35 w 42"/>
              <a:gd name="T1" fmla="*/ 0 h 57"/>
              <a:gd name="T2" fmla="*/ 0 w 42"/>
              <a:gd name="T3" fmla="*/ 57 h 57"/>
              <a:gd name="T4" fmla="*/ 42 w 42"/>
              <a:gd name="T5" fmla="*/ 57 h 57"/>
              <a:gd name="T6" fmla="*/ 35 w 42"/>
              <a:gd name="T7" fmla="*/ 0 h 57"/>
            </a:gdLst>
            <a:ahLst/>
            <a:cxnLst>
              <a:cxn ang="0">
                <a:pos x="T0" y="T1"/>
              </a:cxn>
              <a:cxn ang="0">
                <a:pos x="T2" y="T3"/>
              </a:cxn>
              <a:cxn ang="0">
                <a:pos x="T4" y="T5"/>
              </a:cxn>
              <a:cxn ang="0">
                <a:pos x="T6" y="T7"/>
              </a:cxn>
            </a:cxnLst>
            <a:rect l="0" t="0" r="r" b="b"/>
            <a:pathLst>
              <a:path w="42" h="57">
                <a:moveTo>
                  <a:pt x="35" y="0"/>
                </a:moveTo>
                <a:lnTo>
                  <a:pt x="0" y="57"/>
                </a:lnTo>
                <a:lnTo>
                  <a:pt x="42" y="57"/>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Rectangle 181">
            <a:extLst>
              <a:ext uri="{FF2B5EF4-FFF2-40B4-BE49-F238E27FC236}">
                <a16:creationId xmlns:a16="http://schemas.microsoft.com/office/drawing/2014/main" id="{EC98E81C-8EB0-4464-94E9-9B68B183039B}"/>
              </a:ext>
            </a:extLst>
          </p:cNvPr>
          <p:cNvSpPr>
            <a:spLocks noChangeArrowheads="1"/>
          </p:cNvSpPr>
          <p:nvPr userDrawn="1"/>
        </p:nvSpPr>
        <p:spPr bwMode="auto">
          <a:xfrm>
            <a:off x="3192462" y="5927499"/>
            <a:ext cx="1588" cy="1588"/>
          </a:xfrm>
          <a:prstGeom prst="rect">
            <a:avLst/>
          </a:prstGeom>
          <a:solidFill>
            <a:srgbClr val="B4E9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182">
            <a:extLst>
              <a:ext uri="{FF2B5EF4-FFF2-40B4-BE49-F238E27FC236}">
                <a16:creationId xmlns:a16="http://schemas.microsoft.com/office/drawing/2014/main" id="{3940A351-1D13-480A-945A-65892F525BE6}"/>
              </a:ext>
            </a:extLst>
          </p:cNvPr>
          <p:cNvSpPr>
            <a:spLocks/>
          </p:cNvSpPr>
          <p:nvPr userDrawn="1"/>
        </p:nvSpPr>
        <p:spPr bwMode="auto">
          <a:xfrm>
            <a:off x="3192462" y="592749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183">
            <a:extLst>
              <a:ext uri="{FF2B5EF4-FFF2-40B4-BE49-F238E27FC236}">
                <a16:creationId xmlns:a16="http://schemas.microsoft.com/office/drawing/2014/main" id="{33E87479-7A89-45E4-B7B6-8148A7C3002A}"/>
              </a:ext>
            </a:extLst>
          </p:cNvPr>
          <p:cNvSpPr>
            <a:spLocks/>
          </p:cNvSpPr>
          <p:nvPr userDrawn="1"/>
        </p:nvSpPr>
        <p:spPr bwMode="auto">
          <a:xfrm>
            <a:off x="3038475" y="5927499"/>
            <a:ext cx="153988" cy="688975"/>
          </a:xfrm>
          <a:custGeom>
            <a:avLst/>
            <a:gdLst>
              <a:gd name="T0" fmla="*/ 97 w 97"/>
              <a:gd name="T1" fmla="*/ 0 h 434"/>
              <a:gd name="T2" fmla="*/ 0 w 97"/>
              <a:gd name="T3" fmla="*/ 341 h 434"/>
              <a:gd name="T4" fmla="*/ 29 w 97"/>
              <a:gd name="T5" fmla="*/ 327 h 434"/>
              <a:gd name="T6" fmla="*/ 32 w 97"/>
              <a:gd name="T7" fmla="*/ 434 h 434"/>
              <a:gd name="T8" fmla="*/ 29 w 97"/>
              <a:gd name="T9" fmla="*/ 327 h 434"/>
              <a:gd name="T10" fmla="*/ 70 w 97"/>
              <a:gd name="T11" fmla="*/ 314 h 434"/>
              <a:gd name="T12" fmla="*/ 97 w 97"/>
              <a:gd name="T13" fmla="*/ 0 h 434"/>
              <a:gd name="T14" fmla="*/ 97 w 97"/>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34">
                <a:moveTo>
                  <a:pt x="97" y="0"/>
                </a:moveTo>
                <a:lnTo>
                  <a:pt x="0" y="341"/>
                </a:lnTo>
                <a:lnTo>
                  <a:pt x="29" y="327"/>
                </a:lnTo>
                <a:lnTo>
                  <a:pt x="32" y="434"/>
                </a:lnTo>
                <a:lnTo>
                  <a:pt x="29" y="327"/>
                </a:lnTo>
                <a:lnTo>
                  <a:pt x="70" y="314"/>
                </a:lnTo>
                <a:lnTo>
                  <a:pt x="97" y="0"/>
                </a:lnTo>
                <a:lnTo>
                  <a:pt x="97" y="0"/>
                </a:lnTo>
                <a:close/>
              </a:path>
            </a:pathLst>
          </a:custGeom>
          <a:solidFill>
            <a:srgbClr val="65C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184">
            <a:extLst>
              <a:ext uri="{FF2B5EF4-FFF2-40B4-BE49-F238E27FC236}">
                <a16:creationId xmlns:a16="http://schemas.microsoft.com/office/drawing/2014/main" id="{048C7286-C09B-4075-B054-54507FE0188F}"/>
              </a:ext>
            </a:extLst>
          </p:cNvPr>
          <p:cNvSpPr>
            <a:spLocks/>
          </p:cNvSpPr>
          <p:nvPr userDrawn="1"/>
        </p:nvSpPr>
        <p:spPr bwMode="auto">
          <a:xfrm>
            <a:off x="3038475" y="5927499"/>
            <a:ext cx="153988" cy="688975"/>
          </a:xfrm>
          <a:custGeom>
            <a:avLst/>
            <a:gdLst>
              <a:gd name="T0" fmla="*/ 97 w 97"/>
              <a:gd name="T1" fmla="*/ 0 h 434"/>
              <a:gd name="T2" fmla="*/ 0 w 97"/>
              <a:gd name="T3" fmla="*/ 341 h 434"/>
              <a:gd name="T4" fmla="*/ 29 w 97"/>
              <a:gd name="T5" fmla="*/ 327 h 434"/>
              <a:gd name="T6" fmla="*/ 32 w 97"/>
              <a:gd name="T7" fmla="*/ 434 h 434"/>
              <a:gd name="T8" fmla="*/ 29 w 97"/>
              <a:gd name="T9" fmla="*/ 327 h 434"/>
              <a:gd name="T10" fmla="*/ 70 w 97"/>
              <a:gd name="T11" fmla="*/ 314 h 434"/>
              <a:gd name="T12" fmla="*/ 97 w 97"/>
              <a:gd name="T13" fmla="*/ 0 h 434"/>
              <a:gd name="T14" fmla="*/ 97 w 97"/>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34">
                <a:moveTo>
                  <a:pt x="97" y="0"/>
                </a:moveTo>
                <a:lnTo>
                  <a:pt x="0" y="341"/>
                </a:lnTo>
                <a:lnTo>
                  <a:pt x="29" y="327"/>
                </a:lnTo>
                <a:lnTo>
                  <a:pt x="32" y="434"/>
                </a:lnTo>
                <a:lnTo>
                  <a:pt x="29" y="327"/>
                </a:lnTo>
                <a:lnTo>
                  <a:pt x="70" y="314"/>
                </a:lnTo>
                <a:lnTo>
                  <a:pt x="97" y="0"/>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185">
            <a:extLst>
              <a:ext uri="{FF2B5EF4-FFF2-40B4-BE49-F238E27FC236}">
                <a16:creationId xmlns:a16="http://schemas.microsoft.com/office/drawing/2014/main" id="{A8C48B76-F202-46E8-AD68-E8A750B6BBC5}"/>
              </a:ext>
            </a:extLst>
          </p:cNvPr>
          <p:cNvSpPr>
            <a:spLocks/>
          </p:cNvSpPr>
          <p:nvPr userDrawn="1"/>
        </p:nvSpPr>
        <p:spPr bwMode="auto">
          <a:xfrm>
            <a:off x="2989262" y="6446612"/>
            <a:ext cx="100013" cy="192088"/>
          </a:xfrm>
          <a:custGeom>
            <a:avLst/>
            <a:gdLst>
              <a:gd name="T0" fmla="*/ 60 w 63"/>
              <a:gd name="T1" fmla="*/ 0 h 121"/>
              <a:gd name="T2" fmla="*/ 31 w 63"/>
              <a:gd name="T3" fmla="*/ 14 h 121"/>
              <a:gd name="T4" fmla="*/ 0 w 63"/>
              <a:gd name="T5" fmla="*/ 121 h 121"/>
              <a:gd name="T6" fmla="*/ 63 w 63"/>
              <a:gd name="T7" fmla="*/ 107 h 121"/>
              <a:gd name="T8" fmla="*/ 60 w 63"/>
              <a:gd name="T9" fmla="*/ 0 h 121"/>
            </a:gdLst>
            <a:ahLst/>
            <a:cxnLst>
              <a:cxn ang="0">
                <a:pos x="T0" y="T1"/>
              </a:cxn>
              <a:cxn ang="0">
                <a:pos x="T2" y="T3"/>
              </a:cxn>
              <a:cxn ang="0">
                <a:pos x="T4" y="T5"/>
              </a:cxn>
              <a:cxn ang="0">
                <a:pos x="T6" y="T7"/>
              </a:cxn>
              <a:cxn ang="0">
                <a:pos x="T8" y="T9"/>
              </a:cxn>
            </a:cxnLst>
            <a:rect l="0" t="0" r="r" b="b"/>
            <a:pathLst>
              <a:path w="63" h="121">
                <a:moveTo>
                  <a:pt x="60" y="0"/>
                </a:moveTo>
                <a:lnTo>
                  <a:pt x="31" y="14"/>
                </a:lnTo>
                <a:lnTo>
                  <a:pt x="0" y="121"/>
                </a:lnTo>
                <a:lnTo>
                  <a:pt x="63" y="107"/>
                </a:lnTo>
                <a:lnTo>
                  <a:pt x="60" y="0"/>
                </a:lnTo>
                <a:close/>
              </a:path>
            </a:pathLst>
          </a:custGeom>
          <a:solidFill>
            <a:srgbClr val="3CB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186">
            <a:extLst>
              <a:ext uri="{FF2B5EF4-FFF2-40B4-BE49-F238E27FC236}">
                <a16:creationId xmlns:a16="http://schemas.microsoft.com/office/drawing/2014/main" id="{D807BA42-6B32-4D8A-AEF9-9B11B983ADF8}"/>
              </a:ext>
            </a:extLst>
          </p:cNvPr>
          <p:cNvSpPr>
            <a:spLocks/>
          </p:cNvSpPr>
          <p:nvPr userDrawn="1"/>
        </p:nvSpPr>
        <p:spPr bwMode="auto">
          <a:xfrm>
            <a:off x="2989262" y="6446612"/>
            <a:ext cx="100013" cy="192088"/>
          </a:xfrm>
          <a:custGeom>
            <a:avLst/>
            <a:gdLst>
              <a:gd name="T0" fmla="*/ 60 w 63"/>
              <a:gd name="T1" fmla="*/ 0 h 121"/>
              <a:gd name="T2" fmla="*/ 31 w 63"/>
              <a:gd name="T3" fmla="*/ 14 h 121"/>
              <a:gd name="T4" fmla="*/ 0 w 63"/>
              <a:gd name="T5" fmla="*/ 121 h 121"/>
              <a:gd name="T6" fmla="*/ 63 w 63"/>
              <a:gd name="T7" fmla="*/ 107 h 121"/>
              <a:gd name="T8" fmla="*/ 60 w 63"/>
              <a:gd name="T9" fmla="*/ 0 h 121"/>
            </a:gdLst>
            <a:ahLst/>
            <a:cxnLst>
              <a:cxn ang="0">
                <a:pos x="T0" y="T1"/>
              </a:cxn>
              <a:cxn ang="0">
                <a:pos x="T2" y="T3"/>
              </a:cxn>
              <a:cxn ang="0">
                <a:pos x="T4" y="T5"/>
              </a:cxn>
              <a:cxn ang="0">
                <a:pos x="T6" y="T7"/>
              </a:cxn>
              <a:cxn ang="0">
                <a:pos x="T8" y="T9"/>
              </a:cxn>
            </a:cxnLst>
            <a:rect l="0" t="0" r="r" b="b"/>
            <a:pathLst>
              <a:path w="63" h="121">
                <a:moveTo>
                  <a:pt x="60" y="0"/>
                </a:moveTo>
                <a:lnTo>
                  <a:pt x="31" y="14"/>
                </a:lnTo>
                <a:lnTo>
                  <a:pt x="0" y="121"/>
                </a:lnTo>
                <a:lnTo>
                  <a:pt x="63" y="107"/>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187">
            <a:extLst>
              <a:ext uri="{FF2B5EF4-FFF2-40B4-BE49-F238E27FC236}">
                <a16:creationId xmlns:a16="http://schemas.microsoft.com/office/drawing/2014/main" id="{A8873B16-E3F6-4457-B164-238F054C9AC3}"/>
              </a:ext>
            </a:extLst>
          </p:cNvPr>
          <p:cNvSpPr>
            <a:spLocks/>
          </p:cNvSpPr>
          <p:nvPr userDrawn="1"/>
        </p:nvSpPr>
        <p:spPr bwMode="auto">
          <a:xfrm>
            <a:off x="2946400" y="6616474"/>
            <a:ext cx="147638" cy="250825"/>
          </a:xfrm>
          <a:custGeom>
            <a:avLst/>
            <a:gdLst>
              <a:gd name="T0" fmla="*/ 90 w 93"/>
              <a:gd name="T1" fmla="*/ 0 h 158"/>
              <a:gd name="T2" fmla="*/ 27 w 93"/>
              <a:gd name="T3" fmla="*/ 14 h 158"/>
              <a:gd name="T4" fmla="*/ 0 w 93"/>
              <a:gd name="T5" fmla="*/ 108 h 158"/>
              <a:gd name="T6" fmla="*/ 51 w 93"/>
              <a:gd name="T7" fmla="*/ 158 h 158"/>
              <a:gd name="T8" fmla="*/ 93 w 93"/>
              <a:gd name="T9" fmla="*/ 158 h 158"/>
              <a:gd name="T10" fmla="*/ 90 w 93"/>
              <a:gd name="T11" fmla="*/ 0 h 158"/>
            </a:gdLst>
            <a:ahLst/>
            <a:cxnLst>
              <a:cxn ang="0">
                <a:pos x="T0" y="T1"/>
              </a:cxn>
              <a:cxn ang="0">
                <a:pos x="T2" y="T3"/>
              </a:cxn>
              <a:cxn ang="0">
                <a:pos x="T4" y="T5"/>
              </a:cxn>
              <a:cxn ang="0">
                <a:pos x="T6" y="T7"/>
              </a:cxn>
              <a:cxn ang="0">
                <a:pos x="T8" y="T9"/>
              </a:cxn>
              <a:cxn ang="0">
                <a:pos x="T10" y="T11"/>
              </a:cxn>
            </a:cxnLst>
            <a:rect l="0" t="0" r="r" b="b"/>
            <a:pathLst>
              <a:path w="93" h="158">
                <a:moveTo>
                  <a:pt x="90" y="0"/>
                </a:moveTo>
                <a:lnTo>
                  <a:pt x="27" y="14"/>
                </a:lnTo>
                <a:lnTo>
                  <a:pt x="0" y="108"/>
                </a:lnTo>
                <a:lnTo>
                  <a:pt x="51" y="158"/>
                </a:lnTo>
                <a:lnTo>
                  <a:pt x="93" y="158"/>
                </a:lnTo>
                <a:lnTo>
                  <a:pt x="90" y="0"/>
                </a:lnTo>
                <a:close/>
              </a:path>
            </a:pathLst>
          </a:custGeom>
          <a:solidFill>
            <a:srgbClr val="32A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188">
            <a:extLst>
              <a:ext uri="{FF2B5EF4-FFF2-40B4-BE49-F238E27FC236}">
                <a16:creationId xmlns:a16="http://schemas.microsoft.com/office/drawing/2014/main" id="{BFB5F48B-924E-4548-97F8-03EC9FBBB754}"/>
              </a:ext>
            </a:extLst>
          </p:cNvPr>
          <p:cNvSpPr>
            <a:spLocks/>
          </p:cNvSpPr>
          <p:nvPr userDrawn="1"/>
        </p:nvSpPr>
        <p:spPr bwMode="auto">
          <a:xfrm>
            <a:off x="2946400" y="6616474"/>
            <a:ext cx="147638" cy="250825"/>
          </a:xfrm>
          <a:custGeom>
            <a:avLst/>
            <a:gdLst>
              <a:gd name="T0" fmla="*/ 90 w 93"/>
              <a:gd name="T1" fmla="*/ 0 h 158"/>
              <a:gd name="T2" fmla="*/ 27 w 93"/>
              <a:gd name="T3" fmla="*/ 14 h 158"/>
              <a:gd name="T4" fmla="*/ 0 w 93"/>
              <a:gd name="T5" fmla="*/ 108 h 158"/>
              <a:gd name="T6" fmla="*/ 51 w 93"/>
              <a:gd name="T7" fmla="*/ 158 h 158"/>
              <a:gd name="T8" fmla="*/ 93 w 93"/>
              <a:gd name="T9" fmla="*/ 158 h 158"/>
              <a:gd name="T10" fmla="*/ 90 w 93"/>
              <a:gd name="T11" fmla="*/ 0 h 158"/>
            </a:gdLst>
            <a:ahLst/>
            <a:cxnLst>
              <a:cxn ang="0">
                <a:pos x="T0" y="T1"/>
              </a:cxn>
              <a:cxn ang="0">
                <a:pos x="T2" y="T3"/>
              </a:cxn>
              <a:cxn ang="0">
                <a:pos x="T4" y="T5"/>
              </a:cxn>
              <a:cxn ang="0">
                <a:pos x="T6" y="T7"/>
              </a:cxn>
              <a:cxn ang="0">
                <a:pos x="T8" y="T9"/>
              </a:cxn>
              <a:cxn ang="0">
                <a:pos x="T10" y="T11"/>
              </a:cxn>
            </a:cxnLst>
            <a:rect l="0" t="0" r="r" b="b"/>
            <a:pathLst>
              <a:path w="93" h="158">
                <a:moveTo>
                  <a:pt x="90" y="0"/>
                </a:moveTo>
                <a:lnTo>
                  <a:pt x="27" y="14"/>
                </a:lnTo>
                <a:lnTo>
                  <a:pt x="0" y="108"/>
                </a:lnTo>
                <a:lnTo>
                  <a:pt x="51" y="158"/>
                </a:lnTo>
                <a:lnTo>
                  <a:pt x="93" y="158"/>
                </a:lnTo>
                <a:lnTo>
                  <a:pt x="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189">
            <a:extLst>
              <a:ext uri="{FF2B5EF4-FFF2-40B4-BE49-F238E27FC236}">
                <a16:creationId xmlns:a16="http://schemas.microsoft.com/office/drawing/2014/main" id="{F40D1CAA-224E-4804-B18E-7E04EDDFB906}"/>
              </a:ext>
            </a:extLst>
          </p:cNvPr>
          <p:cNvSpPr>
            <a:spLocks/>
          </p:cNvSpPr>
          <p:nvPr userDrawn="1"/>
        </p:nvSpPr>
        <p:spPr bwMode="auto">
          <a:xfrm>
            <a:off x="3084512" y="6425974"/>
            <a:ext cx="65088" cy="190500"/>
          </a:xfrm>
          <a:custGeom>
            <a:avLst/>
            <a:gdLst>
              <a:gd name="T0" fmla="*/ 41 w 41"/>
              <a:gd name="T1" fmla="*/ 0 h 120"/>
              <a:gd name="T2" fmla="*/ 0 w 41"/>
              <a:gd name="T3" fmla="*/ 13 h 120"/>
              <a:gd name="T4" fmla="*/ 3 w 41"/>
              <a:gd name="T5" fmla="*/ 120 h 120"/>
              <a:gd name="T6" fmla="*/ 31 w 41"/>
              <a:gd name="T7" fmla="*/ 113 h 120"/>
              <a:gd name="T8" fmla="*/ 41 w 41"/>
              <a:gd name="T9" fmla="*/ 0 h 120"/>
            </a:gdLst>
            <a:ahLst/>
            <a:cxnLst>
              <a:cxn ang="0">
                <a:pos x="T0" y="T1"/>
              </a:cxn>
              <a:cxn ang="0">
                <a:pos x="T2" y="T3"/>
              </a:cxn>
              <a:cxn ang="0">
                <a:pos x="T4" y="T5"/>
              </a:cxn>
              <a:cxn ang="0">
                <a:pos x="T6" y="T7"/>
              </a:cxn>
              <a:cxn ang="0">
                <a:pos x="T8" y="T9"/>
              </a:cxn>
            </a:cxnLst>
            <a:rect l="0" t="0" r="r" b="b"/>
            <a:pathLst>
              <a:path w="41" h="120">
                <a:moveTo>
                  <a:pt x="41" y="0"/>
                </a:moveTo>
                <a:lnTo>
                  <a:pt x="0" y="13"/>
                </a:lnTo>
                <a:lnTo>
                  <a:pt x="3" y="120"/>
                </a:lnTo>
                <a:lnTo>
                  <a:pt x="31" y="113"/>
                </a:lnTo>
                <a:lnTo>
                  <a:pt x="41" y="0"/>
                </a:lnTo>
                <a:close/>
              </a:path>
            </a:pathLst>
          </a:custGeom>
          <a:solidFill>
            <a:srgbClr val="39B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190">
            <a:extLst>
              <a:ext uri="{FF2B5EF4-FFF2-40B4-BE49-F238E27FC236}">
                <a16:creationId xmlns:a16="http://schemas.microsoft.com/office/drawing/2014/main" id="{A24142C9-D03F-4C07-B840-B19720C2815F}"/>
              </a:ext>
            </a:extLst>
          </p:cNvPr>
          <p:cNvSpPr>
            <a:spLocks/>
          </p:cNvSpPr>
          <p:nvPr userDrawn="1"/>
        </p:nvSpPr>
        <p:spPr bwMode="auto">
          <a:xfrm>
            <a:off x="3084512" y="6425974"/>
            <a:ext cx="65088" cy="190500"/>
          </a:xfrm>
          <a:custGeom>
            <a:avLst/>
            <a:gdLst>
              <a:gd name="T0" fmla="*/ 41 w 41"/>
              <a:gd name="T1" fmla="*/ 0 h 120"/>
              <a:gd name="T2" fmla="*/ 0 w 41"/>
              <a:gd name="T3" fmla="*/ 13 h 120"/>
              <a:gd name="T4" fmla="*/ 3 w 41"/>
              <a:gd name="T5" fmla="*/ 120 h 120"/>
              <a:gd name="T6" fmla="*/ 31 w 41"/>
              <a:gd name="T7" fmla="*/ 113 h 120"/>
              <a:gd name="T8" fmla="*/ 41 w 41"/>
              <a:gd name="T9" fmla="*/ 0 h 120"/>
            </a:gdLst>
            <a:ahLst/>
            <a:cxnLst>
              <a:cxn ang="0">
                <a:pos x="T0" y="T1"/>
              </a:cxn>
              <a:cxn ang="0">
                <a:pos x="T2" y="T3"/>
              </a:cxn>
              <a:cxn ang="0">
                <a:pos x="T4" y="T5"/>
              </a:cxn>
              <a:cxn ang="0">
                <a:pos x="T6" y="T7"/>
              </a:cxn>
              <a:cxn ang="0">
                <a:pos x="T8" y="T9"/>
              </a:cxn>
            </a:cxnLst>
            <a:rect l="0" t="0" r="r" b="b"/>
            <a:pathLst>
              <a:path w="41" h="120">
                <a:moveTo>
                  <a:pt x="41" y="0"/>
                </a:moveTo>
                <a:lnTo>
                  <a:pt x="0" y="13"/>
                </a:lnTo>
                <a:lnTo>
                  <a:pt x="3" y="120"/>
                </a:lnTo>
                <a:lnTo>
                  <a:pt x="31" y="113"/>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191">
            <a:extLst>
              <a:ext uri="{FF2B5EF4-FFF2-40B4-BE49-F238E27FC236}">
                <a16:creationId xmlns:a16="http://schemas.microsoft.com/office/drawing/2014/main" id="{D384569E-159A-495A-8ACE-ADFF97AB24AB}"/>
              </a:ext>
            </a:extLst>
          </p:cNvPr>
          <p:cNvSpPr>
            <a:spLocks/>
          </p:cNvSpPr>
          <p:nvPr userDrawn="1"/>
        </p:nvSpPr>
        <p:spPr bwMode="auto">
          <a:xfrm>
            <a:off x="3089275" y="6605362"/>
            <a:ext cx="44450" cy="261938"/>
          </a:xfrm>
          <a:custGeom>
            <a:avLst/>
            <a:gdLst>
              <a:gd name="T0" fmla="*/ 28 w 28"/>
              <a:gd name="T1" fmla="*/ 0 h 165"/>
              <a:gd name="T2" fmla="*/ 0 w 28"/>
              <a:gd name="T3" fmla="*/ 7 h 165"/>
              <a:gd name="T4" fmla="*/ 3 w 28"/>
              <a:gd name="T5" fmla="*/ 165 h 165"/>
              <a:gd name="T6" fmla="*/ 14 w 28"/>
              <a:gd name="T7" fmla="*/ 165 h 165"/>
              <a:gd name="T8" fmla="*/ 28 w 28"/>
              <a:gd name="T9" fmla="*/ 0 h 165"/>
            </a:gdLst>
            <a:ahLst/>
            <a:cxnLst>
              <a:cxn ang="0">
                <a:pos x="T0" y="T1"/>
              </a:cxn>
              <a:cxn ang="0">
                <a:pos x="T2" y="T3"/>
              </a:cxn>
              <a:cxn ang="0">
                <a:pos x="T4" y="T5"/>
              </a:cxn>
              <a:cxn ang="0">
                <a:pos x="T6" y="T7"/>
              </a:cxn>
              <a:cxn ang="0">
                <a:pos x="T8" y="T9"/>
              </a:cxn>
            </a:cxnLst>
            <a:rect l="0" t="0" r="r" b="b"/>
            <a:pathLst>
              <a:path w="28" h="165">
                <a:moveTo>
                  <a:pt x="28" y="0"/>
                </a:moveTo>
                <a:lnTo>
                  <a:pt x="0" y="7"/>
                </a:lnTo>
                <a:lnTo>
                  <a:pt x="3" y="165"/>
                </a:lnTo>
                <a:lnTo>
                  <a:pt x="14" y="165"/>
                </a:lnTo>
                <a:lnTo>
                  <a:pt x="28" y="0"/>
                </a:lnTo>
                <a:close/>
              </a:path>
            </a:pathLst>
          </a:custGeom>
          <a:solidFill>
            <a:srgbClr val="2FAA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192">
            <a:extLst>
              <a:ext uri="{FF2B5EF4-FFF2-40B4-BE49-F238E27FC236}">
                <a16:creationId xmlns:a16="http://schemas.microsoft.com/office/drawing/2014/main" id="{A54778D1-4197-4069-869F-18CC508681F5}"/>
              </a:ext>
            </a:extLst>
          </p:cNvPr>
          <p:cNvSpPr>
            <a:spLocks/>
          </p:cNvSpPr>
          <p:nvPr userDrawn="1"/>
        </p:nvSpPr>
        <p:spPr bwMode="auto">
          <a:xfrm>
            <a:off x="3089275" y="6605362"/>
            <a:ext cx="44450" cy="261938"/>
          </a:xfrm>
          <a:custGeom>
            <a:avLst/>
            <a:gdLst>
              <a:gd name="T0" fmla="*/ 28 w 28"/>
              <a:gd name="T1" fmla="*/ 0 h 165"/>
              <a:gd name="T2" fmla="*/ 0 w 28"/>
              <a:gd name="T3" fmla="*/ 7 h 165"/>
              <a:gd name="T4" fmla="*/ 3 w 28"/>
              <a:gd name="T5" fmla="*/ 165 h 165"/>
              <a:gd name="T6" fmla="*/ 14 w 28"/>
              <a:gd name="T7" fmla="*/ 165 h 165"/>
              <a:gd name="T8" fmla="*/ 28 w 28"/>
              <a:gd name="T9" fmla="*/ 0 h 165"/>
            </a:gdLst>
            <a:ahLst/>
            <a:cxnLst>
              <a:cxn ang="0">
                <a:pos x="T0" y="T1"/>
              </a:cxn>
              <a:cxn ang="0">
                <a:pos x="T2" y="T3"/>
              </a:cxn>
              <a:cxn ang="0">
                <a:pos x="T4" y="T5"/>
              </a:cxn>
              <a:cxn ang="0">
                <a:pos x="T6" y="T7"/>
              </a:cxn>
              <a:cxn ang="0">
                <a:pos x="T8" y="T9"/>
              </a:cxn>
            </a:cxnLst>
            <a:rect l="0" t="0" r="r" b="b"/>
            <a:pathLst>
              <a:path w="28" h="165">
                <a:moveTo>
                  <a:pt x="28" y="0"/>
                </a:moveTo>
                <a:lnTo>
                  <a:pt x="0" y="7"/>
                </a:lnTo>
                <a:lnTo>
                  <a:pt x="3" y="165"/>
                </a:lnTo>
                <a:lnTo>
                  <a:pt x="14" y="165"/>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193">
            <a:extLst>
              <a:ext uri="{FF2B5EF4-FFF2-40B4-BE49-F238E27FC236}">
                <a16:creationId xmlns:a16="http://schemas.microsoft.com/office/drawing/2014/main" id="{DF74E17B-3166-4F6B-BF7C-788BA490FAB8}"/>
              </a:ext>
            </a:extLst>
          </p:cNvPr>
          <p:cNvSpPr>
            <a:spLocks/>
          </p:cNvSpPr>
          <p:nvPr userDrawn="1"/>
        </p:nvSpPr>
        <p:spPr bwMode="auto">
          <a:xfrm>
            <a:off x="806450" y="5710012"/>
            <a:ext cx="188913" cy="219075"/>
          </a:xfrm>
          <a:custGeom>
            <a:avLst/>
            <a:gdLst>
              <a:gd name="T0" fmla="*/ 0 w 119"/>
              <a:gd name="T1" fmla="*/ 0 h 138"/>
              <a:gd name="T2" fmla="*/ 12 w 119"/>
              <a:gd name="T3" fmla="*/ 69 h 138"/>
              <a:gd name="T4" fmla="*/ 119 w 119"/>
              <a:gd name="T5" fmla="*/ 138 h 138"/>
              <a:gd name="T6" fmla="*/ 0 w 119"/>
              <a:gd name="T7" fmla="*/ 0 h 138"/>
            </a:gdLst>
            <a:ahLst/>
            <a:cxnLst>
              <a:cxn ang="0">
                <a:pos x="T0" y="T1"/>
              </a:cxn>
              <a:cxn ang="0">
                <a:pos x="T2" y="T3"/>
              </a:cxn>
              <a:cxn ang="0">
                <a:pos x="T4" y="T5"/>
              </a:cxn>
              <a:cxn ang="0">
                <a:pos x="T6" y="T7"/>
              </a:cxn>
            </a:cxnLst>
            <a:rect l="0" t="0" r="r" b="b"/>
            <a:pathLst>
              <a:path w="119" h="138">
                <a:moveTo>
                  <a:pt x="0" y="0"/>
                </a:moveTo>
                <a:lnTo>
                  <a:pt x="12" y="69"/>
                </a:lnTo>
                <a:lnTo>
                  <a:pt x="119" y="138"/>
                </a:lnTo>
                <a:lnTo>
                  <a:pt x="0" y="0"/>
                </a:lnTo>
                <a:close/>
              </a:path>
            </a:pathLst>
          </a:custGeom>
          <a:solidFill>
            <a:srgbClr val="C0E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194">
            <a:extLst>
              <a:ext uri="{FF2B5EF4-FFF2-40B4-BE49-F238E27FC236}">
                <a16:creationId xmlns:a16="http://schemas.microsoft.com/office/drawing/2014/main" id="{47B032FC-5C19-4550-A3B5-8EEA6D5DE21E}"/>
              </a:ext>
            </a:extLst>
          </p:cNvPr>
          <p:cNvSpPr>
            <a:spLocks/>
          </p:cNvSpPr>
          <p:nvPr userDrawn="1"/>
        </p:nvSpPr>
        <p:spPr bwMode="auto">
          <a:xfrm>
            <a:off x="806450" y="5710012"/>
            <a:ext cx="188913" cy="219075"/>
          </a:xfrm>
          <a:custGeom>
            <a:avLst/>
            <a:gdLst>
              <a:gd name="T0" fmla="*/ 0 w 119"/>
              <a:gd name="T1" fmla="*/ 0 h 138"/>
              <a:gd name="T2" fmla="*/ 12 w 119"/>
              <a:gd name="T3" fmla="*/ 69 h 138"/>
              <a:gd name="T4" fmla="*/ 119 w 119"/>
              <a:gd name="T5" fmla="*/ 138 h 138"/>
              <a:gd name="T6" fmla="*/ 0 w 119"/>
              <a:gd name="T7" fmla="*/ 0 h 138"/>
            </a:gdLst>
            <a:ahLst/>
            <a:cxnLst>
              <a:cxn ang="0">
                <a:pos x="T0" y="T1"/>
              </a:cxn>
              <a:cxn ang="0">
                <a:pos x="T2" y="T3"/>
              </a:cxn>
              <a:cxn ang="0">
                <a:pos x="T4" y="T5"/>
              </a:cxn>
              <a:cxn ang="0">
                <a:pos x="T6" y="T7"/>
              </a:cxn>
            </a:cxnLst>
            <a:rect l="0" t="0" r="r" b="b"/>
            <a:pathLst>
              <a:path w="119" h="138">
                <a:moveTo>
                  <a:pt x="0" y="0"/>
                </a:moveTo>
                <a:lnTo>
                  <a:pt x="12" y="69"/>
                </a:lnTo>
                <a:lnTo>
                  <a:pt x="119" y="1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195">
            <a:extLst>
              <a:ext uri="{FF2B5EF4-FFF2-40B4-BE49-F238E27FC236}">
                <a16:creationId xmlns:a16="http://schemas.microsoft.com/office/drawing/2014/main" id="{5C04DC0B-CC44-46E3-8463-022F902FB0B8}"/>
              </a:ext>
            </a:extLst>
          </p:cNvPr>
          <p:cNvSpPr>
            <a:spLocks/>
          </p:cNvSpPr>
          <p:nvPr userDrawn="1"/>
        </p:nvSpPr>
        <p:spPr bwMode="auto">
          <a:xfrm>
            <a:off x="825500" y="5819549"/>
            <a:ext cx="673100" cy="803275"/>
          </a:xfrm>
          <a:custGeom>
            <a:avLst/>
            <a:gdLst>
              <a:gd name="T0" fmla="*/ 0 w 424"/>
              <a:gd name="T1" fmla="*/ 0 h 506"/>
              <a:gd name="T2" fmla="*/ 21 w 424"/>
              <a:gd name="T3" fmla="*/ 124 h 506"/>
              <a:gd name="T4" fmla="*/ 343 w 424"/>
              <a:gd name="T5" fmla="*/ 506 h 506"/>
              <a:gd name="T6" fmla="*/ 424 w 424"/>
              <a:gd name="T7" fmla="*/ 439 h 506"/>
              <a:gd name="T8" fmla="*/ 107 w 424"/>
              <a:gd name="T9" fmla="*/ 69 h 506"/>
              <a:gd name="T10" fmla="*/ 0 w 424"/>
              <a:gd name="T11" fmla="*/ 0 h 506"/>
            </a:gdLst>
            <a:ahLst/>
            <a:cxnLst>
              <a:cxn ang="0">
                <a:pos x="T0" y="T1"/>
              </a:cxn>
              <a:cxn ang="0">
                <a:pos x="T2" y="T3"/>
              </a:cxn>
              <a:cxn ang="0">
                <a:pos x="T4" y="T5"/>
              </a:cxn>
              <a:cxn ang="0">
                <a:pos x="T6" y="T7"/>
              </a:cxn>
              <a:cxn ang="0">
                <a:pos x="T8" y="T9"/>
              </a:cxn>
              <a:cxn ang="0">
                <a:pos x="T10" y="T11"/>
              </a:cxn>
            </a:cxnLst>
            <a:rect l="0" t="0" r="r" b="b"/>
            <a:pathLst>
              <a:path w="424" h="506">
                <a:moveTo>
                  <a:pt x="0" y="0"/>
                </a:moveTo>
                <a:lnTo>
                  <a:pt x="21" y="124"/>
                </a:lnTo>
                <a:lnTo>
                  <a:pt x="343" y="506"/>
                </a:lnTo>
                <a:lnTo>
                  <a:pt x="424" y="439"/>
                </a:lnTo>
                <a:lnTo>
                  <a:pt x="107" y="69"/>
                </a:lnTo>
                <a:lnTo>
                  <a:pt x="0" y="0"/>
                </a:lnTo>
                <a:close/>
              </a:path>
            </a:pathLst>
          </a:custGeom>
          <a:solidFill>
            <a:srgbClr val="58C6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196">
            <a:extLst>
              <a:ext uri="{FF2B5EF4-FFF2-40B4-BE49-F238E27FC236}">
                <a16:creationId xmlns:a16="http://schemas.microsoft.com/office/drawing/2014/main" id="{78310456-9721-4C80-880F-FC85BF265B1C}"/>
              </a:ext>
            </a:extLst>
          </p:cNvPr>
          <p:cNvSpPr>
            <a:spLocks/>
          </p:cNvSpPr>
          <p:nvPr userDrawn="1"/>
        </p:nvSpPr>
        <p:spPr bwMode="auto">
          <a:xfrm>
            <a:off x="825500" y="5819549"/>
            <a:ext cx="673100" cy="803275"/>
          </a:xfrm>
          <a:custGeom>
            <a:avLst/>
            <a:gdLst>
              <a:gd name="T0" fmla="*/ 0 w 424"/>
              <a:gd name="T1" fmla="*/ 0 h 506"/>
              <a:gd name="T2" fmla="*/ 21 w 424"/>
              <a:gd name="T3" fmla="*/ 124 h 506"/>
              <a:gd name="T4" fmla="*/ 343 w 424"/>
              <a:gd name="T5" fmla="*/ 506 h 506"/>
              <a:gd name="T6" fmla="*/ 424 w 424"/>
              <a:gd name="T7" fmla="*/ 439 h 506"/>
              <a:gd name="T8" fmla="*/ 107 w 424"/>
              <a:gd name="T9" fmla="*/ 69 h 506"/>
              <a:gd name="T10" fmla="*/ 0 w 424"/>
              <a:gd name="T11" fmla="*/ 0 h 506"/>
            </a:gdLst>
            <a:ahLst/>
            <a:cxnLst>
              <a:cxn ang="0">
                <a:pos x="T0" y="T1"/>
              </a:cxn>
              <a:cxn ang="0">
                <a:pos x="T2" y="T3"/>
              </a:cxn>
              <a:cxn ang="0">
                <a:pos x="T4" y="T5"/>
              </a:cxn>
              <a:cxn ang="0">
                <a:pos x="T6" y="T7"/>
              </a:cxn>
              <a:cxn ang="0">
                <a:pos x="T8" y="T9"/>
              </a:cxn>
              <a:cxn ang="0">
                <a:pos x="T10" y="T11"/>
              </a:cxn>
            </a:cxnLst>
            <a:rect l="0" t="0" r="r" b="b"/>
            <a:pathLst>
              <a:path w="424" h="506">
                <a:moveTo>
                  <a:pt x="0" y="0"/>
                </a:moveTo>
                <a:lnTo>
                  <a:pt x="21" y="124"/>
                </a:lnTo>
                <a:lnTo>
                  <a:pt x="343" y="506"/>
                </a:lnTo>
                <a:lnTo>
                  <a:pt x="424" y="439"/>
                </a:lnTo>
                <a:lnTo>
                  <a:pt x="107"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197">
            <a:extLst>
              <a:ext uri="{FF2B5EF4-FFF2-40B4-BE49-F238E27FC236}">
                <a16:creationId xmlns:a16="http://schemas.microsoft.com/office/drawing/2014/main" id="{908CF71B-1548-40DF-89AE-1D5CFF0C138E}"/>
              </a:ext>
            </a:extLst>
          </p:cNvPr>
          <p:cNvSpPr>
            <a:spLocks/>
          </p:cNvSpPr>
          <p:nvPr userDrawn="1"/>
        </p:nvSpPr>
        <p:spPr bwMode="auto">
          <a:xfrm>
            <a:off x="858837" y="6016399"/>
            <a:ext cx="511175" cy="806450"/>
          </a:xfrm>
          <a:custGeom>
            <a:avLst/>
            <a:gdLst>
              <a:gd name="T0" fmla="*/ 0 w 322"/>
              <a:gd name="T1" fmla="*/ 0 h 508"/>
              <a:gd name="T2" fmla="*/ 82 w 322"/>
              <a:gd name="T3" fmla="*/ 478 h 508"/>
              <a:gd name="T4" fmla="*/ 172 w 322"/>
              <a:gd name="T5" fmla="*/ 508 h 508"/>
              <a:gd name="T6" fmla="*/ 322 w 322"/>
              <a:gd name="T7" fmla="*/ 382 h 508"/>
              <a:gd name="T8" fmla="*/ 0 w 322"/>
              <a:gd name="T9" fmla="*/ 0 h 508"/>
            </a:gdLst>
            <a:ahLst/>
            <a:cxnLst>
              <a:cxn ang="0">
                <a:pos x="T0" y="T1"/>
              </a:cxn>
              <a:cxn ang="0">
                <a:pos x="T2" y="T3"/>
              </a:cxn>
              <a:cxn ang="0">
                <a:pos x="T4" y="T5"/>
              </a:cxn>
              <a:cxn ang="0">
                <a:pos x="T6" y="T7"/>
              </a:cxn>
              <a:cxn ang="0">
                <a:pos x="T8" y="T9"/>
              </a:cxn>
            </a:cxnLst>
            <a:rect l="0" t="0" r="r" b="b"/>
            <a:pathLst>
              <a:path w="322" h="508">
                <a:moveTo>
                  <a:pt x="0" y="0"/>
                </a:moveTo>
                <a:lnTo>
                  <a:pt x="82" y="478"/>
                </a:lnTo>
                <a:lnTo>
                  <a:pt x="172" y="508"/>
                </a:lnTo>
                <a:lnTo>
                  <a:pt x="322" y="382"/>
                </a:lnTo>
                <a:lnTo>
                  <a:pt x="0" y="0"/>
                </a:lnTo>
                <a:close/>
              </a:path>
            </a:pathLst>
          </a:custGeom>
          <a:solidFill>
            <a:srgbClr val="67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198">
            <a:extLst>
              <a:ext uri="{FF2B5EF4-FFF2-40B4-BE49-F238E27FC236}">
                <a16:creationId xmlns:a16="http://schemas.microsoft.com/office/drawing/2014/main" id="{DF36110B-343A-40DD-88AD-07766501847E}"/>
              </a:ext>
            </a:extLst>
          </p:cNvPr>
          <p:cNvSpPr>
            <a:spLocks/>
          </p:cNvSpPr>
          <p:nvPr userDrawn="1"/>
        </p:nvSpPr>
        <p:spPr bwMode="auto">
          <a:xfrm>
            <a:off x="858837" y="6016399"/>
            <a:ext cx="511175" cy="806450"/>
          </a:xfrm>
          <a:custGeom>
            <a:avLst/>
            <a:gdLst>
              <a:gd name="T0" fmla="*/ 0 w 322"/>
              <a:gd name="T1" fmla="*/ 0 h 508"/>
              <a:gd name="T2" fmla="*/ 82 w 322"/>
              <a:gd name="T3" fmla="*/ 478 h 508"/>
              <a:gd name="T4" fmla="*/ 172 w 322"/>
              <a:gd name="T5" fmla="*/ 508 h 508"/>
              <a:gd name="T6" fmla="*/ 322 w 322"/>
              <a:gd name="T7" fmla="*/ 382 h 508"/>
              <a:gd name="T8" fmla="*/ 0 w 322"/>
              <a:gd name="T9" fmla="*/ 0 h 508"/>
            </a:gdLst>
            <a:ahLst/>
            <a:cxnLst>
              <a:cxn ang="0">
                <a:pos x="T0" y="T1"/>
              </a:cxn>
              <a:cxn ang="0">
                <a:pos x="T2" y="T3"/>
              </a:cxn>
              <a:cxn ang="0">
                <a:pos x="T4" y="T5"/>
              </a:cxn>
              <a:cxn ang="0">
                <a:pos x="T6" y="T7"/>
              </a:cxn>
              <a:cxn ang="0">
                <a:pos x="T8" y="T9"/>
              </a:cxn>
            </a:cxnLst>
            <a:rect l="0" t="0" r="r" b="b"/>
            <a:pathLst>
              <a:path w="322" h="508">
                <a:moveTo>
                  <a:pt x="0" y="0"/>
                </a:moveTo>
                <a:lnTo>
                  <a:pt x="82" y="478"/>
                </a:lnTo>
                <a:lnTo>
                  <a:pt x="172" y="508"/>
                </a:lnTo>
                <a:lnTo>
                  <a:pt x="322" y="38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199">
            <a:extLst>
              <a:ext uri="{FF2B5EF4-FFF2-40B4-BE49-F238E27FC236}">
                <a16:creationId xmlns:a16="http://schemas.microsoft.com/office/drawing/2014/main" id="{EE3383F3-639A-4F82-9CBD-A283D73E988C}"/>
              </a:ext>
            </a:extLst>
          </p:cNvPr>
          <p:cNvSpPr>
            <a:spLocks/>
          </p:cNvSpPr>
          <p:nvPr userDrawn="1"/>
        </p:nvSpPr>
        <p:spPr bwMode="auto">
          <a:xfrm>
            <a:off x="1370012" y="6516462"/>
            <a:ext cx="430213" cy="350838"/>
          </a:xfrm>
          <a:custGeom>
            <a:avLst/>
            <a:gdLst>
              <a:gd name="T0" fmla="*/ 81 w 271"/>
              <a:gd name="T1" fmla="*/ 0 h 221"/>
              <a:gd name="T2" fmla="*/ 0 w 271"/>
              <a:gd name="T3" fmla="*/ 67 h 221"/>
              <a:gd name="T4" fmla="*/ 132 w 271"/>
              <a:gd name="T5" fmla="*/ 221 h 221"/>
              <a:gd name="T6" fmla="*/ 271 w 271"/>
              <a:gd name="T7" fmla="*/ 221 h 221"/>
              <a:gd name="T8" fmla="*/ 81 w 271"/>
              <a:gd name="T9" fmla="*/ 0 h 221"/>
            </a:gdLst>
            <a:ahLst/>
            <a:cxnLst>
              <a:cxn ang="0">
                <a:pos x="T0" y="T1"/>
              </a:cxn>
              <a:cxn ang="0">
                <a:pos x="T2" y="T3"/>
              </a:cxn>
              <a:cxn ang="0">
                <a:pos x="T4" y="T5"/>
              </a:cxn>
              <a:cxn ang="0">
                <a:pos x="T6" y="T7"/>
              </a:cxn>
              <a:cxn ang="0">
                <a:pos x="T8" y="T9"/>
              </a:cxn>
            </a:cxnLst>
            <a:rect l="0" t="0" r="r" b="b"/>
            <a:pathLst>
              <a:path w="271" h="221">
                <a:moveTo>
                  <a:pt x="81" y="0"/>
                </a:moveTo>
                <a:lnTo>
                  <a:pt x="0" y="67"/>
                </a:lnTo>
                <a:lnTo>
                  <a:pt x="132" y="221"/>
                </a:lnTo>
                <a:lnTo>
                  <a:pt x="271" y="221"/>
                </a:lnTo>
                <a:lnTo>
                  <a:pt x="81" y="0"/>
                </a:lnTo>
                <a:close/>
              </a:path>
            </a:pathLst>
          </a:custGeom>
          <a:solidFill>
            <a:srgbClr val="32A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200">
            <a:extLst>
              <a:ext uri="{FF2B5EF4-FFF2-40B4-BE49-F238E27FC236}">
                <a16:creationId xmlns:a16="http://schemas.microsoft.com/office/drawing/2014/main" id="{BBA3CE3B-7F33-4B96-A723-A738B57E5352}"/>
              </a:ext>
            </a:extLst>
          </p:cNvPr>
          <p:cNvSpPr>
            <a:spLocks/>
          </p:cNvSpPr>
          <p:nvPr userDrawn="1"/>
        </p:nvSpPr>
        <p:spPr bwMode="auto">
          <a:xfrm>
            <a:off x="1370012" y="6516462"/>
            <a:ext cx="430213" cy="350838"/>
          </a:xfrm>
          <a:custGeom>
            <a:avLst/>
            <a:gdLst>
              <a:gd name="T0" fmla="*/ 81 w 271"/>
              <a:gd name="T1" fmla="*/ 0 h 221"/>
              <a:gd name="T2" fmla="*/ 0 w 271"/>
              <a:gd name="T3" fmla="*/ 67 h 221"/>
              <a:gd name="T4" fmla="*/ 132 w 271"/>
              <a:gd name="T5" fmla="*/ 221 h 221"/>
              <a:gd name="T6" fmla="*/ 271 w 271"/>
              <a:gd name="T7" fmla="*/ 221 h 221"/>
              <a:gd name="T8" fmla="*/ 81 w 271"/>
              <a:gd name="T9" fmla="*/ 0 h 221"/>
            </a:gdLst>
            <a:ahLst/>
            <a:cxnLst>
              <a:cxn ang="0">
                <a:pos x="T0" y="T1"/>
              </a:cxn>
              <a:cxn ang="0">
                <a:pos x="T2" y="T3"/>
              </a:cxn>
              <a:cxn ang="0">
                <a:pos x="T4" y="T5"/>
              </a:cxn>
              <a:cxn ang="0">
                <a:pos x="T6" y="T7"/>
              </a:cxn>
              <a:cxn ang="0">
                <a:pos x="T8" y="T9"/>
              </a:cxn>
            </a:cxnLst>
            <a:rect l="0" t="0" r="r" b="b"/>
            <a:pathLst>
              <a:path w="271" h="221">
                <a:moveTo>
                  <a:pt x="81" y="0"/>
                </a:moveTo>
                <a:lnTo>
                  <a:pt x="0" y="67"/>
                </a:lnTo>
                <a:lnTo>
                  <a:pt x="132" y="221"/>
                </a:lnTo>
                <a:lnTo>
                  <a:pt x="271" y="221"/>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201">
            <a:extLst>
              <a:ext uri="{FF2B5EF4-FFF2-40B4-BE49-F238E27FC236}">
                <a16:creationId xmlns:a16="http://schemas.microsoft.com/office/drawing/2014/main" id="{5996A780-8FBF-4DF4-9448-571A53F357EC}"/>
              </a:ext>
            </a:extLst>
          </p:cNvPr>
          <p:cNvSpPr>
            <a:spLocks/>
          </p:cNvSpPr>
          <p:nvPr userDrawn="1"/>
        </p:nvSpPr>
        <p:spPr bwMode="auto">
          <a:xfrm>
            <a:off x="1131887" y="6622824"/>
            <a:ext cx="447675" cy="244475"/>
          </a:xfrm>
          <a:custGeom>
            <a:avLst/>
            <a:gdLst>
              <a:gd name="T0" fmla="*/ 150 w 282"/>
              <a:gd name="T1" fmla="*/ 0 h 154"/>
              <a:gd name="T2" fmla="*/ 0 w 282"/>
              <a:gd name="T3" fmla="*/ 126 h 154"/>
              <a:gd name="T4" fmla="*/ 88 w 282"/>
              <a:gd name="T5" fmla="*/ 154 h 154"/>
              <a:gd name="T6" fmla="*/ 282 w 282"/>
              <a:gd name="T7" fmla="*/ 154 h 154"/>
              <a:gd name="T8" fmla="*/ 150 w 282"/>
              <a:gd name="T9" fmla="*/ 0 h 154"/>
            </a:gdLst>
            <a:ahLst/>
            <a:cxnLst>
              <a:cxn ang="0">
                <a:pos x="T0" y="T1"/>
              </a:cxn>
              <a:cxn ang="0">
                <a:pos x="T2" y="T3"/>
              </a:cxn>
              <a:cxn ang="0">
                <a:pos x="T4" y="T5"/>
              </a:cxn>
              <a:cxn ang="0">
                <a:pos x="T6" y="T7"/>
              </a:cxn>
              <a:cxn ang="0">
                <a:pos x="T8" y="T9"/>
              </a:cxn>
            </a:cxnLst>
            <a:rect l="0" t="0" r="r" b="b"/>
            <a:pathLst>
              <a:path w="282" h="154">
                <a:moveTo>
                  <a:pt x="150" y="0"/>
                </a:moveTo>
                <a:lnTo>
                  <a:pt x="0" y="126"/>
                </a:lnTo>
                <a:lnTo>
                  <a:pt x="88" y="154"/>
                </a:lnTo>
                <a:lnTo>
                  <a:pt x="282" y="154"/>
                </a:lnTo>
                <a:lnTo>
                  <a:pt x="150" y="0"/>
                </a:lnTo>
                <a:close/>
              </a:path>
            </a:pathLst>
          </a:custGeom>
          <a:solidFill>
            <a:srgbClr val="3AB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202">
            <a:extLst>
              <a:ext uri="{FF2B5EF4-FFF2-40B4-BE49-F238E27FC236}">
                <a16:creationId xmlns:a16="http://schemas.microsoft.com/office/drawing/2014/main" id="{70B3DB3B-D61F-44DF-8BCE-441E9D99C18C}"/>
              </a:ext>
            </a:extLst>
          </p:cNvPr>
          <p:cNvSpPr>
            <a:spLocks/>
          </p:cNvSpPr>
          <p:nvPr userDrawn="1"/>
        </p:nvSpPr>
        <p:spPr bwMode="auto">
          <a:xfrm>
            <a:off x="1131887" y="6622824"/>
            <a:ext cx="447675" cy="244475"/>
          </a:xfrm>
          <a:custGeom>
            <a:avLst/>
            <a:gdLst>
              <a:gd name="T0" fmla="*/ 150 w 282"/>
              <a:gd name="T1" fmla="*/ 0 h 154"/>
              <a:gd name="T2" fmla="*/ 0 w 282"/>
              <a:gd name="T3" fmla="*/ 126 h 154"/>
              <a:gd name="T4" fmla="*/ 88 w 282"/>
              <a:gd name="T5" fmla="*/ 154 h 154"/>
              <a:gd name="T6" fmla="*/ 282 w 282"/>
              <a:gd name="T7" fmla="*/ 154 h 154"/>
              <a:gd name="T8" fmla="*/ 150 w 282"/>
              <a:gd name="T9" fmla="*/ 0 h 154"/>
            </a:gdLst>
            <a:ahLst/>
            <a:cxnLst>
              <a:cxn ang="0">
                <a:pos x="T0" y="T1"/>
              </a:cxn>
              <a:cxn ang="0">
                <a:pos x="T2" y="T3"/>
              </a:cxn>
              <a:cxn ang="0">
                <a:pos x="T4" y="T5"/>
              </a:cxn>
              <a:cxn ang="0">
                <a:pos x="T6" y="T7"/>
              </a:cxn>
              <a:cxn ang="0">
                <a:pos x="T8" y="T9"/>
              </a:cxn>
            </a:cxnLst>
            <a:rect l="0" t="0" r="r" b="b"/>
            <a:pathLst>
              <a:path w="282" h="154">
                <a:moveTo>
                  <a:pt x="150" y="0"/>
                </a:moveTo>
                <a:lnTo>
                  <a:pt x="0" y="126"/>
                </a:lnTo>
                <a:lnTo>
                  <a:pt x="88" y="154"/>
                </a:lnTo>
                <a:lnTo>
                  <a:pt x="282" y="154"/>
                </a:lnTo>
                <a:lnTo>
                  <a:pt x="1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203">
            <a:extLst>
              <a:ext uri="{FF2B5EF4-FFF2-40B4-BE49-F238E27FC236}">
                <a16:creationId xmlns:a16="http://schemas.microsoft.com/office/drawing/2014/main" id="{F918B070-0C97-441D-AD2D-5E3BBE82FD55}"/>
              </a:ext>
            </a:extLst>
          </p:cNvPr>
          <p:cNvSpPr>
            <a:spLocks/>
          </p:cNvSpPr>
          <p:nvPr userDrawn="1"/>
        </p:nvSpPr>
        <p:spPr bwMode="auto">
          <a:xfrm>
            <a:off x="796925" y="5710012"/>
            <a:ext cx="28575" cy="109538"/>
          </a:xfrm>
          <a:custGeom>
            <a:avLst/>
            <a:gdLst>
              <a:gd name="T0" fmla="*/ 6 w 18"/>
              <a:gd name="T1" fmla="*/ 0 h 69"/>
              <a:gd name="T2" fmla="*/ 0 w 18"/>
              <a:gd name="T3" fmla="*/ 57 h 69"/>
              <a:gd name="T4" fmla="*/ 18 w 18"/>
              <a:gd name="T5" fmla="*/ 69 h 69"/>
              <a:gd name="T6" fmla="*/ 6 w 18"/>
              <a:gd name="T7" fmla="*/ 0 h 69"/>
            </a:gdLst>
            <a:ahLst/>
            <a:cxnLst>
              <a:cxn ang="0">
                <a:pos x="T0" y="T1"/>
              </a:cxn>
              <a:cxn ang="0">
                <a:pos x="T2" y="T3"/>
              </a:cxn>
              <a:cxn ang="0">
                <a:pos x="T4" y="T5"/>
              </a:cxn>
              <a:cxn ang="0">
                <a:pos x="T6" y="T7"/>
              </a:cxn>
            </a:cxnLst>
            <a:rect l="0" t="0" r="r" b="b"/>
            <a:pathLst>
              <a:path w="18" h="69">
                <a:moveTo>
                  <a:pt x="6" y="0"/>
                </a:moveTo>
                <a:lnTo>
                  <a:pt x="0" y="57"/>
                </a:lnTo>
                <a:lnTo>
                  <a:pt x="18" y="69"/>
                </a:lnTo>
                <a:lnTo>
                  <a:pt x="6" y="0"/>
                </a:lnTo>
                <a:close/>
              </a:path>
            </a:pathLst>
          </a:custGeom>
          <a:solidFill>
            <a:srgbClr val="C4ED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204">
            <a:extLst>
              <a:ext uri="{FF2B5EF4-FFF2-40B4-BE49-F238E27FC236}">
                <a16:creationId xmlns:a16="http://schemas.microsoft.com/office/drawing/2014/main" id="{72D28854-4A60-4AC6-A761-0AD792E93423}"/>
              </a:ext>
            </a:extLst>
          </p:cNvPr>
          <p:cNvSpPr>
            <a:spLocks/>
          </p:cNvSpPr>
          <p:nvPr userDrawn="1"/>
        </p:nvSpPr>
        <p:spPr bwMode="auto">
          <a:xfrm>
            <a:off x="796925" y="5710012"/>
            <a:ext cx="28575" cy="109538"/>
          </a:xfrm>
          <a:custGeom>
            <a:avLst/>
            <a:gdLst>
              <a:gd name="T0" fmla="*/ 6 w 18"/>
              <a:gd name="T1" fmla="*/ 0 h 69"/>
              <a:gd name="T2" fmla="*/ 0 w 18"/>
              <a:gd name="T3" fmla="*/ 57 h 69"/>
              <a:gd name="T4" fmla="*/ 18 w 18"/>
              <a:gd name="T5" fmla="*/ 69 h 69"/>
              <a:gd name="T6" fmla="*/ 6 w 18"/>
              <a:gd name="T7" fmla="*/ 0 h 69"/>
            </a:gdLst>
            <a:ahLst/>
            <a:cxnLst>
              <a:cxn ang="0">
                <a:pos x="T0" y="T1"/>
              </a:cxn>
              <a:cxn ang="0">
                <a:pos x="T2" y="T3"/>
              </a:cxn>
              <a:cxn ang="0">
                <a:pos x="T4" y="T5"/>
              </a:cxn>
              <a:cxn ang="0">
                <a:pos x="T6" y="T7"/>
              </a:cxn>
            </a:cxnLst>
            <a:rect l="0" t="0" r="r" b="b"/>
            <a:pathLst>
              <a:path w="18" h="69">
                <a:moveTo>
                  <a:pt x="6" y="0"/>
                </a:moveTo>
                <a:lnTo>
                  <a:pt x="0" y="57"/>
                </a:lnTo>
                <a:lnTo>
                  <a:pt x="18" y="69"/>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206">
            <a:extLst>
              <a:ext uri="{FF2B5EF4-FFF2-40B4-BE49-F238E27FC236}">
                <a16:creationId xmlns:a16="http://schemas.microsoft.com/office/drawing/2014/main" id="{39048BAD-6741-4FA4-8541-9D0744A914DD}"/>
              </a:ext>
            </a:extLst>
          </p:cNvPr>
          <p:cNvSpPr>
            <a:spLocks/>
          </p:cNvSpPr>
          <p:nvPr userDrawn="1"/>
        </p:nvSpPr>
        <p:spPr bwMode="auto">
          <a:xfrm>
            <a:off x="782637" y="5800499"/>
            <a:ext cx="76200" cy="215900"/>
          </a:xfrm>
          <a:custGeom>
            <a:avLst/>
            <a:gdLst>
              <a:gd name="T0" fmla="*/ 9 w 48"/>
              <a:gd name="T1" fmla="*/ 0 h 136"/>
              <a:gd name="T2" fmla="*/ 0 w 48"/>
              <a:gd name="T3" fmla="*/ 79 h 136"/>
              <a:gd name="T4" fmla="*/ 48 w 48"/>
              <a:gd name="T5" fmla="*/ 136 h 136"/>
              <a:gd name="T6" fmla="*/ 27 w 48"/>
              <a:gd name="T7" fmla="*/ 12 h 136"/>
              <a:gd name="T8" fmla="*/ 9 w 48"/>
              <a:gd name="T9" fmla="*/ 0 h 136"/>
            </a:gdLst>
            <a:ahLst/>
            <a:cxnLst>
              <a:cxn ang="0">
                <a:pos x="T0" y="T1"/>
              </a:cxn>
              <a:cxn ang="0">
                <a:pos x="T2" y="T3"/>
              </a:cxn>
              <a:cxn ang="0">
                <a:pos x="T4" y="T5"/>
              </a:cxn>
              <a:cxn ang="0">
                <a:pos x="T6" y="T7"/>
              </a:cxn>
              <a:cxn ang="0">
                <a:pos x="T8" y="T9"/>
              </a:cxn>
            </a:cxnLst>
            <a:rect l="0" t="0" r="r" b="b"/>
            <a:pathLst>
              <a:path w="48" h="136">
                <a:moveTo>
                  <a:pt x="9" y="0"/>
                </a:moveTo>
                <a:lnTo>
                  <a:pt x="0" y="79"/>
                </a:lnTo>
                <a:lnTo>
                  <a:pt x="48" y="136"/>
                </a:lnTo>
                <a:lnTo>
                  <a:pt x="27" y="12"/>
                </a:lnTo>
                <a:lnTo>
                  <a:pt x="9" y="0"/>
                </a:lnTo>
                <a:close/>
              </a:path>
            </a:pathLst>
          </a:custGeom>
          <a:solidFill>
            <a:srgbClr val="5AC7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207">
            <a:extLst>
              <a:ext uri="{FF2B5EF4-FFF2-40B4-BE49-F238E27FC236}">
                <a16:creationId xmlns:a16="http://schemas.microsoft.com/office/drawing/2014/main" id="{8D092392-0A77-47DF-B652-789E44AD5AE1}"/>
              </a:ext>
            </a:extLst>
          </p:cNvPr>
          <p:cNvSpPr>
            <a:spLocks/>
          </p:cNvSpPr>
          <p:nvPr userDrawn="1"/>
        </p:nvSpPr>
        <p:spPr bwMode="auto">
          <a:xfrm>
            <a:off x="782637" y="5800499"/>
            <a:ext cx="76200" cy="215900"/>
          </a:xfrm>
          <a:custGeom>
            <a:avLst/>
            <a:gdLst>
              <a:gd name="T0" fmla="*/ 9 w 48"/>
              <a:gd name="T1" fmla="*/ 0 h 136"/>
              <a:gd name="T2" fmla="*/ 0 w 48"/>
              <a:gd name="T3" fmla="*/ 79 h 136"/>
              <a:gd name="T4" fmla="*/ 48 w 48"/>
              <a:gd name="T5" fmla="*/ 136 h 136"/>
              <a:gd name="T6" fmla="*/ 27 w 48"/>
              <a:gd name="T7" fmla="*/ 12 h 136"/>
              <a:gd name="T8" fmla="*/ 9 w 48"/>
              <a:gd name="T9" fmla="*/ 0 h 136"/>
            </a:gdLst>
            <a:ahLst/>
            <a:cxnLst>
              <a:cxn ang="0">
                <a:pos x="T0" y="T1"/>
              </a:cxn>
              <a:cxn ang="0">
                <a:pos x="T2" y="T3"/>
              </a:cxn>
              <a:cxn ang="0">
                <a:pos x="T4" y="T5"/>
              </a:cxn>
              <a:cxn ang="0">
                <a:pos x="T6" y="T7"/>
              </a:cxn>
              <a:cxn ang="0">
                <a:pos x="T8" y="T9"/>
              </a:cxn>
            </a:cxnLst>
            <a:rect l="0" t="0" r="r" b="b"/>
            <a:pathLst>
              <a:path w="48" h="136">
                <a:moveTo>
                  <a:pt x="9" y="0"/>
                </a:moveTo>
                <a:lnTo>
                  <a:pt x="0" y="79"/>
                </a:lnTo>
                <a:lnTo>
                  <a:pt x="48" y="136"/>
                </a:lnTo>
                <a:lnTo>
                  <a:pt x="27" y="12"/>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08">
            <a:extLst>
              <a:ext uri="{FF2B5EF4-FFF2-40B4-BE49-F238E27FC236}">
                <a16:creationId xmlns:a16="http://schemas.microsoft.com/office/drawing/2014/main" id="{E554DFF2-5E54-4549-B893-7B88251883BE}"/>
              </a:ext>
            </a:extLst>
          </p:cNvPr>
          <p:cNvSpPr>
            <a:spLocks/>
          </p:cNvSpPr>
          <p:nvPr userDrawn="1"/>
        </p:nvSpPr>
        <p:spPr bwMode="auto">
          <a:xfrm>
            <a:off x="693737" y="5925911"/>
            <a:ext cx="295275" cy="849312"/>
          </a:xfrm>
          <a:custGeom>
            <a:avLst/>
            <a:gdLst>
              <a:gd name="T0" fmla="*/ 56 w 186"/>
              <a:gd name="T1" fmla="*/ 0 h 535"/>
              <a:gd name="T2" fmla="*/ 6 w 186"/>
              <a:gd name="T3" fmla="*/ 469 h 535"/>
              <a:gd name="T4" fmla="*/ 63 w 186"/>
              <a:gd name="T5" fmla="*/ 494 h 535"/>
              <a:gd name="T6" fmla="*/ 0 w 186"/>
              <a:gd name="T7" fmla="*/ 524 h 535"/>
              <a:gd name="T8" fmla="*/ 63 w 186"/>
              <a:gd name="T9" fmla="*/ 494 h 535"/>
              <a:gd name="T10" fmla="*/ 186 w 186"/>
              <a:gd name="T11" fmla="*/ 535 h 535"/>
              <a:gd name="T12" fmla="*/ 104 w 186"/>
              <a:gd name="T13" fmla="*/ 57 h 535"/>
              <a:gd name="T14" fmla="*/ 56 w 186"/>
              <a:gd name="T15" fmla="*/ 0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535">
                <a:moveTo>
                  <a:pt x="56" y="0"/>
                </a:moveTo>
                <a:lnTo>
                  <a:pt x="6" y="469"/>
                </a:lnTo>
                <a:lnTo>
                  <a:pt x="63" y="494"/>
                </a:lnTo>
                <a:lnTo>
                  <a:pt x="0" y="524"/>
                </a:lnTo>
                <a:lnTo>
                  <a:pt x="63" y="494"/>
                </a:lnTo>
                <a:lnTo>
                  <a:pt x="186" y="535"/>
                </a:lnTo>
                <a:lnTo>
                  <a:pt x="104" y="57"/>
                </a:lnTo>
                <a:lnTo>
                  <a:pt x="56" y="0"/>
                </a:lnTo>
                <a:close/>
              </a:path>
            </a:pathLst>
          </a:custGeom>
          <a:solidFill>
            <a:srgbClr val="69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09">
            <a:extLst>
              <a:ext uri="{FF2B5EF4-FFF2-40B4-BE49-F238E27FC236}">
                <a16:creationId xmlns:a16="http://schemas.microsoft.com/office/drawing/2014/main" id="{CC8322EF-4B6A-4633-9784-B942C911A806}"/>
              </a:ext>
            </a:extLst>
          </p:cNvPr>
          <p:cNvSpPr>
            <a:spLocks/>
          </p:cNvSpPr>
          <p:nvPr userDrawn="1"/>
        </p:nvSpPr>
        <p:spPr bwMode="auto">
          <a:xfrm>
            <a:off x="693737" y="5925911"/>
            <a:ext cx="295275" cy="849312"/>
          </a:xfrm>
          <a:custGeom>
            <a:avLst/>
            <a:gdLst>
              <a:gd name="T0" fmla="*/ 56 w 186"/>
              <a:gd name="T1" fmla="*/ 0 h 535"/>
              <a:gd name="T2" fmla="*/ 6 w 186"/>
              <a:gd name="T3" fmla="*/ 469 h 535"/>
              <a:gd name="T4" fmla="*/ 63 w 186"/>
              <a:gd name="T5" fmla="*/ 494 h 535"/>
              <a:gd name="T6" fmla="*/ 0 w 186"/>
              <a:gd name="T7" fmla="*/ 524 h 535"/>
              <a:gd name="T8" fmla="*/ 63 w 186"/>
              <a:gd name="T9" fmla="*/ 494 h 535"/>
              <a:gd name="T10" fmla="*/ 186 w 186"/>
              <a:gd name="T11" fmla="*/ 535 h 535"/>
              <a:gd name="T12" fmla="*/ 104 w 186"/>
              <a:gd name="T13" fmla="*/ 57 h 535"/>
              <a:gd name="T14" fmla="*/ 56 w 186"/>
              <a:gd name="T15" fmla="*/ 0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535">
                <a:moveTo>
                  <a:pt x="56" y="0"/>
                </a:moveTo>
                <a:lnTo>
                  <a:pt x="6" y="469"/>
                </a:lnTo>
                <a:lnTo>
                  <a:pt x="63" y="494"/>
                </a:lnTo>
                <a:lnTo>
                  <a:pt x="0" y="524"/>
                </a:lnTo>
                <a:lnTo>
                  <a:pt x="63" y="494"/>
                </a:lnTo>
                <a:lnTo>
                  <a:pt x="186" y="535"/>
                </a:lnTo>
                <a:lnTo>
                  <a:pt x="104" y="57"/>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10">
            <a:extLst>
              <a:ext uri="{FF2B5EF4-FFF2-40B4-BE49-F238E27FC236}">
                <a16:creationId xmlns:a16="http://schemas.microsoft.com/office/drawing/2014/main" id="{FDBBD2DD-9B93-43E3-BFA4-560FA4891850}"/>
              </a:ext>
            </a:extLst>
          </p:cNvPr>
          <p:cNvSpPr>
            <a:spLocks noEditPoints="1"/>
          </p:cNvSpPr>
          <p:nvPr userDrawn="1"/>
        </p:nvSpPr>
        <p:spPr bwMode="auto">
          <a:xfrm>
            <a:off x="366712" y="5710011"/>
            <a:ext cx="439738" cy="922337"/>
          </a:xfrm>
          <a:custGeom>
            <a:avLst/>
            <a:gdLst>
              <a:gd name="T0" fmla="*/ 129 w 277"/>
              <a:gd name="T1" fmla="*/ 284 h 581"/>
              <a:gd name="T2" fmla="*/ 7 w 277"/>
              <a:gd name="T3" fmla="*/ 519 h 581"/>
              <a:gd name="T4" fmla="*/ 50 w 277"/>
              <a:gd name="T5" fmla="*/ 532 h 581"/>
              <a:gd name="T6" fmla="*/ 0 w 277"/>
              <a:gd name="T7" fmla="*/ 581 h 581"/>
              <a:gd name="T8" fmla="*/ 50 w 277"/>
              <a:gd name="T9" fmla="*/ 532 h 581"/>
              <a:gd name="T10" fmla="*/ 155 w 277"/>
              <a:gd name="T11" fmla="*/ 579 h 581"/>
              <a:gd name="T12" fmla="*/ 129 w 277"/>
              <a:gd name="T13" fmla="*/ 284 h 581"/>
              <a:gd name="T14" fmla="*/ 277 w 277"/>
              <a:gd name="T15" fmla="*/ 0 h 581"/>
              <a:gd name="T16" fmla="*/ 254 w 277"/>
              <a:gd name="T17" fmla="*/ 45 h 581"/>
              <a:gd name="T18" fmla="*/ 271 w 277"/>
              <a:gd name="T19" fmla="*/ 57 h 581"/>
              <a:gd name="T20" fmla="*/ 277 w 277"/>
              <a:gd name="T21"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 h="581">
                <a:moveTo>
                  <a:pt x="129" y="284"/>
                </a:moveTo>
                <a:lnTo>
                  <a:pt x="7" y="519"/>
                </a:lnTo>
                <a:lnTo>
                  <a:pt x="50" y="532"/>
                </a:lnTo>
                <a:lnTo>
                  <a:pt x="0" y="581"/>
                </a:lnTo>
                <a:lnTo>
                  <a:pt x="50" y="532"/>
                </a:lnTo>
                <a:lnTo>
                  <a:pt x="155" y="579"/>
                </a:lnTo>
                <a:lnTo>
                  <a:pt x="129" y="284"/>
                </a:lnTo>
                <a:close/>
                <a:moveTo>
                  <a:pt x="277" y="0"/>
                </a:moveTo>
                <a:lnTo>
                  <a:pt x="254" y="45"/>
                </a:lnTo>
                <a:lnTo>
                  <a:pt x="271" y="57"/>
                </a:lnTo>
                <a:lnTo>
                  <a:pt x="277" y="0"/>
                </a:lnTo>
                <a:close/>
              </a:path>
            </a:pathLst>
          </a:custGeom>
          <a:solidFill>
            <a:srgbClr val="CF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11">
            <a:extLst>
              <a:ext uri="{FF2B5EF4-FFF2-40B4-BE49-F238E27FC236}">
                <a16:creationId xmlns:a16="http://schemas.microsoft.com/office/drawing/2014/main" id="{E695D655-E408-4EA1-B28A-03A1B7A7A39F}"/>
              </a:ext>
            </a:extLst>
          </p:cNvPr>
          <p:cNvSpPr>
            <a:spLocks noEditPoints="1"/>
          </p:cNvSpPr>
          <p:nvPr userDrawn="1"/>
        </p:nvSpPr>
        <p:spPr bwMode="auto">
          <a:xfrm>
            <a:off x="366712" y="5710011"/>
            <a:ext cx="439738" cy="922337"/>
          </a:xfrm>
          <a:custGeom>
            <a:avLst/>
            <a:gdLst>
              <a:gd name="T0" fmla="*/ 129 w 277"/>
              <a:gd name="T1" fmla="*/ 284 h 581"/>
              <a:gd name="T2" fmla="*/ 7 w 277"/>
              <a:gd name="T3" fmla="*/ 519 h 581"/>
              <a:gd name="T4" fmla="*/ 50 w 277"/>
              <a:gd name="T5" fmla="*/ 532 h 581"/>
              <a:gd name="T6" fmla="*/ 0 w 277"/>
              <a:gd name="T7" fmla="*/ 581 h 581"/>
              <a:gd name="T8" fmla="*/ 50 w 277"/>
              <a:gd name="T9" fmla="*/ 532 h 581"/>
              <a:gd name="T10" fmla="*/ 155 w 277"/>
              <a:gd name="T11" fmla="*/ 579 h 581"/>
              <a:gd name="T12" fmla="*/ 129 w 277"/>
              <a:gd name="T13" fmla="*/ 284 h 581"/>
              <a:gd name="T14" fmla="*/ 277 w 277"/>
              <a:gd name="T15" fmla="*/ 0 h 581"/>
              <a:gd name="T16" fmla="*/ 254 w 277"/>
              <a:gd name="T17" fmla="*/ 45 h 581"/>
              <a:gd name="T18" fmla="*/ 271 w 277"/>
              <a:gd name="T19" fmla="*/ 57 h 581"/>
              <a:gd name="T20" fmla="*/ 277 w 277"/>
              <a:gd name="T21"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 h="581">
                <a:moveTo>
                  <a:pt x="129" y="284"/>
                </a:moveTo>
                <a:lnTo>
                  <a:pt x="7" y="519"/>
                </a:lnTo>
                <a:lnTo>
                  <a:pt x="50" y="532"/>
                </a:lnTo>
                <a:lnTo>
                  <a:pt x="0" y="581"/>
                </a:lnTo>
                <a:lnTo>
                  <a:pt x="50" y="532"/>
                </a:lnTo>
                <a:lnTo>
                  <a:pt x="155" y="579"/>
                </a:lnTo>
                <a:lnTo>
                  <a:pt x="129" y="284"/>
                </a:lnTo>
                <a:moveTo>
                  <a:pt x="277" y="0"/>
                </a:moveTo>
                <a:lnTo>
                  <a:pt x="254" y="45"/>
                </a:lnTo>
                <a:lnTo>
                  <a:pt x="271" y="57"/>
                </a:lnTo>
                <a:lnTo>
                  <a:pt x="2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12">
            <a:extLst>
              <a:ext uri="{FF2B5EF4-FFF2-40B4-BE49-F238E27FC236}">
                <a16:creationId xmlns:a16="http://schemas.microsoft.com/office/drawing/2014/main" id="{66770C19-7A73-445F-8FCD-47B1C0FBCBF2}"/>
              </a:ext>
            </a:extLst>
          </p:cNvPr>
          <p:cNvSpPr>
            <a:spLocks/>
          </p:cNvSpPr>
          <p:nvPr userDrawn="1"/>
        </p:nvSpPr>
        <p:spPr bwMode="auto">
          <a:xfrm>
            <a:off x="727075" y="5781449"/>
            <a:ext cx="69850" cy="144462"/>
          </a:xfrm>
          <a:custGeom>
            <a:avLst/>
            <a:gdLst>
              <a:gd name="T0" fmla="*/ 27 w 44"/>
              <a:gd name="T1" fmla="*/ 0 h 91"/>
              <a:gd name="T2" fmla="*/ 0 w 44"/>
              <a:gd name="T3" fmla="*/ 50 h 91"/>
              <a:gd name="T4" fmla="*/ 35 w 44"/>
              <a:gd name="T5" fmla="*/ 91 h 91"/>
              <a:gd name="T6" fmla="*/ 44 w 44"/>
              <a:gd name="T7" fmla="*/ 12 h 91"/>
              <a:gd name="T8" fmla="*/ 27 w 44"/>
              <a:gd name="T9" fmla="*/ 0 h 91"/>
            </a:gdLst>
            <a:ahLst/>
            <a:cxnLst>
              <a:cxn ang="0">
                <a:pos x="T0" y="T1"/>
              </a:cxn>
              <a:cxn ang="0">
                <a:pos x="T2" y="T3"/>
              </a:cxn>
              <a:cxn ang="0">
                <a:pos x="T4" y="T5"/>
              </a:cxn>
              <a:cxn ang="0">
                <a:pos x="T6" y="T7"/>
              </a:cxn>
              <a:cxn ang="0">
                <a:pos x="T8" y="T9"/>
              </a:cxn>
            </a:cxnLst>
            <a:rect l="0" t="0" r="r" b="b"/>
            <a:pathLst>
              <a:path w="44" h="91">
                <a:moveTo>
                  <a:pt x="27" y="0"/>
                </a:moveTo>
                <a:lnTo>
                  <a:pt x="0" y="50"/>
                </a:lnTo>
                <a:lnTo>
                  <a:pt x="35" y="91"/>
                </a:lnTo>
                <a:lnTo>
                  <a:pt x="44" y="12"/>
                </a:lnTo>
                <a:lnTo>
                  <a:pt x="27" y="0"/>
                </a:lnTo>
                <a:close/>
              </a:path>
            </a:pathLst>
          </a:custGeom>
          <a:solidFill>
            <a:srgbClr val="5FC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13">
            <a:extLst>
              <a:ext uri="{FF2B5EF4-FFF2-40B4-BE49-F238E27FC236}">
                <a16:creationId xmlns:a16="http://schemas.microsoft.com/office/drawing/2014/main" id="{A8AEDA0F-E5B9-4CD5-ADAE-BB533BDDC7D9}"/>
              </a:ext>
            </a:extLst>
          </p:cNvPr>
          <p:cNvSpPr>
            <a:spLocks/>
          </p:cNvSpPr>
          <p:nvPr userDrawn="1"/>
        </p:nvSpPr>
        <p:spPr bwMode="auto">
          <a:xfrm>
            <a:off x="727075" y="5781449"/>
            <a:ext cx="69850" cy="144462"/>
          </a:xfrm>
          <a:custGeom>
            <a:avLst/>
            <a:gdLst>
              <a:gd name="T0" fmla="*/ 27 w 44"/>
              <a:gd name="T1" fmla="*/ 0 h 91"/>
              <a:gd name="T2" fmla="*/ 0 w 44"/>
              <a:gd name="T3" fmla="*/ 50 h 91"/>
              <a:gd name="T4" fmla="*/ 35 w 44"/>
              <a:gd name="T5" fmla="*/ 91 h 91"/>
              <a:gd name="T6" fmla="*/ 44 w 44"/>
              <a:gd name="T7" fmla="*/ 12 h 91"/>
              <a:gd name="T8" fmla="*/ 27 w 44"/>
              <a:gd name="T9" fmla="*/ 0 h 91"/>
            </a:gdLst>
            <a:ahLst/>
            <a:cxnLst>
              <a:cxn ang="0">
                <a:pos x="T0" y="T1"/>
              </a:cxn>
              <a:cxn ang="0">
                <a:pos x="T2" y="T3"/>
              </a:cxn>
              <a:cxn ang="0">
                <a:pos x="T4" y="T5"/>
              </a:cxn>
              <a:cxn ang="0">
                <a:pos x="T6" y="T7"/>
              </a:cxn>
              <a:cxn ang="0">
                <a:pos x="T8" y="T9"/>
              </a:cxn>
            </a:cxnLst>
            <a:rect l="0" t="0" r="r" b="b"/>
            <a:pathLst>
              <a:path w="44" h="91">
                <a:moveTo>
                  <a:pt x="27" y="0"/>
                </a:moveTo>
                <a:lnTo>
                  <a:pt x="0" y="50"/>
                </a:lnTo>
                <a:lnTo>
                  <a:pt x="35" y="91"/>
                </a:lnTo>
                <a:lnTo>
                  <a:pt x="44" y="12"/>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14">
            <a:extLst>
              <a:ext uri="{FF2B5EF4-FFF2-40B4-BE49-F238E27FC236}">
                <a16:creationId xmlns:a16="http://schemas.microsoft.com/office/drawing/2014/main" id="{62A8683C-AC10-4F16-8CDA-6FC6F3C9668A}"/>
              </a:ext>
            </a:extLst>
          </p:cNvPr>
          <p:cNvSpPr>
            <a:spLocks/>
          </p:cNvSpPr>
          <p:nvPr userDrawn="1"/>
        </p:nvSpPr>
        <p:spPr bwMode="auto">
          <a:xfrm>
            <a:off x="571500" y="5860824"/>
            <a:ext cx="211138" cy="809625"/>
          </a:xfrm>
          <a:custGeom>
            <a:avLst/>
            <a:gdLst>
              <a:gd name="T0" fmla="*/ 98 w 133"/>
              <a:gd name="T1" fmla="*/ 0 h 510"/>
              <a:gd name="T2" fmla="*/ 0 w 133"/>
              <a:gd name="T3" fmla="*/ 189 h 510"/>
              <a:gd name="T4" fmla="*/ 26 w 133"/>
              <a:gd name="T5" fmla="*/ 484 h 510"/>
              <a:gd name="T6" fmla="*/ 83 w 133"/>
              <a:gd name="T7" fmla="*/ 510 h 510"/>
              <a:gd name="T8" fmla="*/ 133 w 133"/>
              <a:gd name="T9" fmla="*/ 41 h 510"/>
              <a:gd name="T10" fmla="*/ 98 w 133"/>
              <a:gd name="T11" fmla="*/ 0 h 510"/>
            </a:gdLst>
            <a:ahLst/>
            <a:cxnLst>
              <a:cxn ang="0">
                <a:pos x="T0" y="T1"/>
              </a:cxn>
              <a:cxn ang="0">
                <a:pos x="T2" y="T3"/>
              </a:cxn>
              <a:cxn ang="0">
                <a:pos x="T4" y="T5"/>
              </a:cxn>
              <a:cxn ang="0">
                <a:pos x="T6" y="T7"/>
              </a:cxn>
              <a:cxn ang="0">
                <a:pos x="T8" y="T9"/>
              </a:cxn>
              <a:cxn ang="0">
                <a:pos x="T10" y="T11"/>
              </a:cxn>
            </a:cxnLst>
            <a:rect l="0" t="0" r="r" b="b"/>
            <a:pathLst>
              <a:path w="133" h="510">
                <a:moveTo>
                  <a:pt x="98" y="0"/>
                </a:moveTo>
                <a:lnTo>
                  <a:pt x="0" y="189"/>
                </a:lnTo>
                <a:lnTo>
                  <a:pt x="26" y="484"/>
                </a:lnTo>
                <a:lnTo>
                  <a:pt x="83" y="510"/>
                </a:lnTo>
                <a:lnTo>
                  <a:pt x="133" y="41"/>
                </a:lnTo>
                <a:lnTo>
                  <a:pt x="98" y="0"/>
                </a:lnTo>
                <a:close/>
              </a:path>
            </a:pathLst>
          </a:custGeom>
          <a:solidFill>
            <a:srgbClr val="6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215">
            <a:extLst>
              <a:ext uri="{FF2B5EF4-FFF2-40B4-BE49-F238E27FC236}">
                <a16:creationId xmlns:a16="http://schemas.microsoft.com/office/drawing/2014/main" id="{BD95BAA9-30A3-4501-8FBF-5D077E512677}"/>
              </a:ext>
            </a:extLst>
          </p:cNvPr>
          <p:cNvSpPr>
            <a:spLocks/>
          </p:cNvSpPr>
          <p:nvPr userDrawn="1"/>
        </p:nvSpPr>
        <p:spPr bwMode="auto">
          <a:xfrm>
            <a:off x="571500" y="5860824"/>
            <a:ext cx="211138" cy="809625"/>
          </a:xfrm>
          <a:custGeom>
            <a:avLst/>
            <a:gdLst>
              <a:gd name="T0" fmla="*/ 98 w 133"/>
              <a:gd name="T1" fmla="*/ 0 h 510"/>
              <a:gd name="T2" fmla="*/ 0 w 133"/>
              <a:gd name="T3" fmla="*/ 189 h 510"/>
              <a:gd name="T4" fmla="*/ 26 w 133"/>
              <a:gd name="T5" fmla="*/ 484 h 510"/>
              <a:gd name="T6" fmla="*/ 83 w 133"/>
              <a:gd name="T7" fmla="*/ 510 h 510"/>
              <a:gd name="T8" fmla="*/ 133 w 133"/>
              <a:gd name="T9" fmla="*/ 41 h 510"/>
              <a:gd name="T10" fmla="*/ 98 w 133"/>
              <a:gd name="T11" fmla="*/ 0 h 510"/>
            </a:gdLst>
            <a:ahLst/>
            <a:cxnLst>
              <a:cxn ang="0">
                <a:pos x="T0" y="T1"/>
              </a:cxn>
              <a:cxn ang="0">
                <a:pos x="T2" y="T3"/>
              </a:cxn>
              <a:cxn ang="0">
                <a:pos x="T4" y="T5"/>
              </a:cxn>
              <a:cxn ang="0">
                <a:pos x="T6" y="T7"/>
              </a:cxn>
              <a:cxn ang="0">
                <a:pos x="T8" y="T9"/>
              </a:cxn>
              <a:cxn ang="0">
                <a:pos x="T10" y="T11"/>
              </a:cxn>
            </a:cxnLst>
            <a:rect l="0" t="0" r="r" b="b"/>
            <a:pathLst>
              <a:path w="133" h="510">
                <a:moveTo>
                  <a:pt x="98" y="0"/>
                </a:moveTo>
                <a:lnTo>
                  <a:pt x="0" y="189"/>
                </a:lnTo>
                <a:lnTo>
                  <a:pt x="26" y="484"/>
                </a:lnTo>
                <a:lnTo>
                  <a:pt x="83" y="510"/>
                </a:lnTo>
                <a:lnTo>
                  <a:pt x="133" y="41"/>
                </a:lnTo>
                <a:lnTo>
                  <a:pt x="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16">
            <a:extLst>
              <a:ext uri="{FF2B5EF4-FFF2-40B4-BE49-F238E27FC236}">
                <a16:creationId xmlns:a16="http://schemas.microsoft.com/office/drawing/2014/main" id="{B288139E-0DF9-407C-B133-CBEA509CD06F}"/>
              </a:ext>
            </a:extLst>
          </p:cNvPr>
          <p:cNvSpPr>
            <a:spLocks noEditPoints="1"/>
          </p:cNvSpPr>
          <p:nvPr userDrawn="1"/>
        </p:nvSpPr>
        <p:spPr bwMode="auto">
          <a:xfrm>
            <a:off x="14287" y="5710011"/>
            <a:ext cx="792163" cy="823912"/>
          </a:xfrm>
          <a:custGeom>
            <a:avLst/>
            <a:gdLst>
              <a:gd name="T0" fmla="*/ 336 w 499"/>
              <a:gd name="T1" fmla="*/ 107 h 519"/>
              <a:gd name="T2" fmla="*/ 0 w 499"/>
              <a:gd name="T3" fmla="*/ 329 h 519"/>
              <a:gd name="T4" fmla="*/ 0 w 499"/>
              <a:gd name="T5" fmla="*/ 390 h 519"/>
              <a:gd name="T6" fmla="*/ 1 w 499"/>
              <a:gd name="T7" fmla="*/ 388 h 519"/>
              <a:gd name="T8" fmla="*/ 111 w 499"/>
              <a:gd name="T9" fmla="*/ 484 h 519"/>
              <a:gd name="T10" fmla="*/ 229 w 499"/>
              <a:gd name="T11" fmla="*/ 519 h 519"/>
              <a:gd name="T12" fmla="*/ 351 w 499"/>
              <a:gd name="T13" fmla="*/ 284 h 519"/>
              <a:gd name="T14" fmla="*/ 336 w 499"/>
              <a:gd name="T15" fmla="*/ 107 h 519"/>
              <a:gd name="T16" fmla="*/ 499 w 499"/>
              <a:gd name="T17" fmla="*/ 0 h 519"/>
              <a:gd name="T18" fmla="*/ 453 w 499"/>
              <a:gd name="T19" fmla="*/ 31 h 519"/>
              <a:gd name="T20" fmla="*/ 476 w 499"/>
              <a:gd name="T21" fmla="*/ 45 h 519"/>
              <a:gd name="T22" fmla="*/ 499 w 499"/>
              <a:gd name="T23"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9" h="519">
                <a:moveTo>
                  <a:pt x="336" y="107"/>
                </a:moveTo>
                <a:lnTo>
                  <a:pt x="0" y="329"/>
                </a:lnTo>
                <a:lnTo>
                  <a:pt x="0" y="390"/>
                </a:lnTo>
                <a:lnTo>
                  <a:pt x="1" y="388"/>
                </a:lnTo>
                <a:lnTo>
                  <a:pt x="111" y="484"/>
                </a:lnTo>
                <a:lnTo>
                  <a:pt x="229" y="519"/>
                </a:lnTo>
                <a:lnTo>
                  <a:pt x="351" y="284"/>
                </a:lnTo>
                <a:lnTo>
                  <a:pt x="336" y="107"/>
                </a:lnTo>
                <a:close/>
                <a:moveTo>
                  <a:pt x="499" y="0"/>
                </a:moveTo>
                <a:lnTo>
                  <a:pt x="453" y="31"/>
                </a:lnTo>
                <a:lnTo>
                  <a:pt x="476" y="45"/>
                </a:lnTo>
                <a:lnTo>
                  <a:pt x="499" y="0"/>
                </a:lnTo>
                <a:close/>
              </a:path>
            </a:pathLst>
          </a:custGeom>
          <a:solidFill>
            <a:srgbClr val="D3F2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17">
            <a:extLst>
              <a:ext uri="{FF2B5EF4-FFF2-40B4-BE49-F238E27FC236}">
                <a16:creationId xmlns:a16="http://schemas.microsoft.com/office/drawing/2014/main" id="{AB1D6759-B7BE-4D95-B587-C4CF44E5FC17}"/>
              </a:ext>
            </a:extLst>
          </p:cNvPr>
          <p:cNvSpPr>
            <a:spLocks noEditPoints="1"/>
          </p:cNvSpPr>
          <p:nvPr userDrawn="1"/>
        </p:nvSpPr>
        <p:spPr bwMode="auto">
          <a:xfrm>
            <a:off x="14287" y="5710011"/>
            <a:ext cx="792163" cy="823912"/>
          </a:xfrm>
          <a:custGeom>
            <a:avLst/>
            <a:gdLst>
              <a:gd name="T0" fmla="*/ 336 w 499"/>
              <a:gd name="T1" fmla="*/ 107 h 519"/>
              <a:gd name="T2" fmla="*/ 0 w 499"/>
              <a:gd name="T3" fmla="*/ 329 h 519"/>
              <a:gd name="T4" fmla="*/ 0 w 499"/>
              <a:gd name="T5" fmla="*/ 390 h 519"/>
              <a:gd name="T6" fmla="*/ 1 w 499"/>
              <a:gd name="T7" fmla="*/ 388 h 519"/>
              <a:gd name="T8" fmla="*/ 111 w 499"/>
              <a:gd name="T9" fmla="*/ 484 h 519"/>
              <a:gd name="T10" fmla="*/ 229 w 499"/>
              <a:gd name="T11" fmla="*/ 519 h 519"/>
              <a:gd name="T12" fmla="*/ 351 w 499"/>
              <a:gd name="T13" fmla="*/ 284 h 519"/>
              <a:gd name="T14" fmla="*/ 336 w 499"/>
              <a:gd name="T15" fmla="*/ 107 h 519"/>
              <a:gd name="T16" fmla="*/ 499 w 499"/>
              <a:gd name="T17" fmla="*/ 0 h 519"/>
              <a:gd name="T18" fmla="*/ 453 w 499"/>
              <a:gd name="T19" fmla="*/ 31 h 519"/>
              <a:gd name="T20" fmla="*/ 476 w 499"/>
              <a:gd name="T21" fmla="*/ 45 h 519"/>
              <a:gd name="T22" fmla="*/ 499 w 499"/>
              <a:gd name="T23"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9" h="519">
                <a:moveTo>
                  <a:pt x="336" y="107"/>
                </a:moveTo>
                <a:lnTo>
                  <a:pt x="0" y="329"/>
                </a:lnTo>
                <a:lnTo>
                  <a:pt x="0" y="390"/>
                </a:lnTo>
                <a:lnTo>
                  <a:pt x="1" y="388"/>
                </a:lnTo>
                <a:lnTo>
                  <a:pt x="111" y="484"/>
                </a:lnTo>
                <a:lnTo>
                  <a:pt x="229" y="519"/>
                </a:lnTo>
                <a:lnTo>
                  <a:pt x="351" y="284"/>
                </a:lnTo>
                <a:lnTo>
                  <a:pt x="336" y="107"/>
                </a:lnTo>
                <a:moveTo>
                  <a:pt x="499" y="0"/>
                </a:moveTo>
                <a:lnTo>
                  <a:pt x="453" y="31"/>
                </a:lnTo>
                <a:lnTo>
                  <a:pt x="476" y="45"/>
                </a:lnTo>
                <a:lnTo>
                  <a:pt x="4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18">
            <a:extLst>
              <a:ext uri="{FF2B5EF4-FFF2-40B4-BE49-F238E27FC236}">
                <a16:creationId xmlns:a16="http://schemas.microsoft.com/office/drawing/2014/main" id="{C497602B-D5B7-414B-9350-587207C56337}"/>
              </a:ext>
            </a:extLst>
          </p:cNvPr>
          <p:cNvSpPr>
            <a:spLocks/>
          </p:cNvSpPr>
          <p:nvPr userDrawn="1"/>
        </p:nvSpPr>
        <p:spPr bwMode="auto">
          <a:xfrm>
            <a:off x="673100" y="5759224"/>
            <a:ext cx="96838" cy="101600"/>
          </a:xfrm>
          <a:custGeom>
            <a:avLst/>
            <a:gdLst>
              <a:gd name="T0" fmla="*/ 38 w 61"/>
              <a:gd name="T1" fmla="*/ 0 h 64"/>
              <a:gd name="T2" fmla="*/ 0 w 61"/>
              <a:gd name="T3" fmla="*/ 24 h 64"/>
              <a:gd name="T4" fmla="*/ 34 w 61"/>
              <a:gd name="T5" fmla="*/ 64 h 64"/>
              <a:gd name="T6" fmla="*/ 61 w 61"/>
              <a:gd name="T7" fmla="*/ 14 h 64"/>
              <a:gd name="T8" fmla="*/ 38 w 61"/>
              <a:gd name="T9" fmla="*/ 0 h 64"/>
            </a:gdLst>
            <a:ahLst/>
            <a:cxnLst>
              <a:cxn ang="0">
                <a:pos x="T0" y="T1"/>
              </a:cxn>
              <a:cxn ang="0">
                <a:pos x="T2" y="T3"/>
              </a:cxn>
              <a:cxn ang="0">
                <a:pos x="T4" y="T5"/>
              </a:cxn>
              <a:cxn ang="0">
                <a:pos x="T6" y="T7"/>
              </a:cxn>
              <a:cxn ang="0">
                <a:pos x="T8" y="T9"/>
              </a:cxn>
            </a:cxnLst>
            <a:rect l="0" t="0" r="r" b="b"/>
            <a:pathLst>
              <a:path w="61" h="64">
                <a:moveTo>
                  <a:pt x="38" y="0"/>
                </a:moveTo>
                <a:lnTo>
                  <a:pt x="0" y="24"/>
                </a:lnTo>
                <a:lnTo>
                  <a:pt x="34" y="64"/>
                </a:lnTo>
                <a:lnTo>
                  <a:pt x="61" y="14"/>
                </a:lnTo>
                <a:lnTo>
                  <a:pt x="38" y="0"/>
                </a:lnTo>
                <a:close/>
              </a:path>
            </a:pathLst>
          </a:custGeom>
          <a:solidFill>
            <a:srgbClr val="61C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9">
            <a:extLst>
              <a:ext uri="{FF2B5EF4-FFF2-40B4-BE49-F238E27FC236}">
                <a16:creationId xmlns:a16="http://schemas.microsoft.com/office/drawing/2014/main" id="{7111DD0D-1BB5-40ED-AC8E-5F4743BB6EFA}"/>
              </a:ext>
            </a:extLst>
          </p:cNvPr>
          <p:cNvSpPr>
            <a:spLocks/>
          </p:cNvSpPr>
          <p:nvPr userDrawn="1"/>
        </p:nvSpPr>
        <p:spPr bwMode="auto">
          <a:xfrm>
            <a:off x="673100" y="5759224"/>
            <a:ext cx="96838" cy="101600"/>
          </a:xfrm>
          <a:custGeom>
            <a:avLst/>
            <a:gdLst>
              <a:gd name="T0" fmla="*/ 38 w 61"/>
              <a:gd name="T1" fmla="*/ 0 h 64"/>
              <a:gd name="T2" fmla="*/ 0 w 61"/>
              <a:gd name="T3" fmla="*/ 24 h 64"/>
              <a:gd name="T4" fmla="*/ 34 w 61"/>
              <a:gd name="T5" fmla="*/ 64 h 64"/>
              <a:gd name="T6" fmla="*/ 61 w 61"/>
              <a:gd name="T7" fmla="*/ 14 h 64"/>
              <a:gd name="T8" fmla="*/ 38 w 61"/>
              <a:gd name="T9" fmla="*/ 0 h 64"/>
            </a:gdLst>
            <a:ahLst/>
            <a:cxnLst>
              <a:cxn ang="0">
                <a:pos x="T0" y="T1"/>
              </a:cxn>
              <a:cxn ang="0">
                <a:pos x="T2" y="T3"/>
              </a:cxn>
              <a:cxn ang="0">
                <a:pos x="T4" y="T5"/>
              </a:cxn>
              <a:cxn ang="0">
                <a:pos x="T6" y="T7"/>
              </a:cxn>
              <a:cxn ang="0">
                <a:pos x="T8" y="T9"/>
              </a:cxn>
            </a:cxnLst>
            <a:rect l="0" t="0" r="r" b="b"/>
            <a:pathLst>
              <a:path w="61" h="64">
                <a:moveTo>
                  <a:pt x="38" y="0"/>
                </a:moveTo>
                <a:lnTo>
                  <a:pt x="0" y="24"/>
                </a:lnTo>
                <a:lnTo>
                  <a:pt x="34" y="64"/>
                </a:lnTo>
                <a:lnTo>
                  <a:pt x="61" y="14"/>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0">
            <a:extLst>
              <a:ext uri="{FF2B5EF4-FFF2-40B4-BE49-F238E27FC236}">
                <a16:creationId xmlns:a16="http://schemas.microsoft.com/office/drawing/2014/main" id="{AEA4C444-A05B-455F-86D1-AE62A2D14521}"/>
              </a:ext>
            </a:extLst>
          </p:cNvPr>
          <p:cNvSpPr>
            <a:spLocks/>
          </p:cNvSpPr>
          <p:nvPr userDrawn="1"/>
        </p:nvSpPr>
        <p:spPr bwMode="auto">
          <a:xfrm>
            <a:off x="547687" y="5797324"/>
            <a:ext cx="179388" cy="363537"/>
          </a:xfrm>
          <a:custGeom>
            <a:avLst/>
            <a:gdLst>
              <a:gd name="T0" fmla="*/ 79 w 113"/>
              <a:gd name="T1" fmla="*/ 0 h 229"/>
              <a:gd name="T2" fmla="*/ 0 w 113"/>
              <a:gd name="T3" fmla="*/ 52 h 229"/>
              <a:gd name="T4" fmla="*/ 15 w 113"/>
              <a:gd name="T5" fmla="*/ 229 h 229"/>
              <a:gd name="T6" fmla="*/ 113 w 113"/>
              <a:gd name="T7" fmla="*/ 40 h 229"/>
              <a:gd name="T8" fmla="*/ 79 w 113"/>
              <a:gd name="T9" fmla="*/ 0 h 229"/>
            </a:gdLst>
            <a:ahLst/>
            <a:cxnLst>
              <a:cxn ang="0">
                <a:pos x="T0" y="T1"/>
              </a:cxn>
              <a:cxn ang="0">
                <a:pos x="T2" y="T3"/>
              </a:cxn>
              <a:cxn ang="0">
                <a:pos x="T4" y="T5"/>
              </a:cxn>
              <a:cxn ang="0">
                <a:pos x="T6" y="T7"/>
              </a:cxn>
              <a:cxn ang="0">
                <a:pos x="T8" y="T9"/>
              </a:cxn>
            </a:cxnLst>
            <a:rect l="0" t="0" r="r" b="b"/>
            <a:pathLst>
              <a:path w="113" h="229">
                <a:moveTo>
                  <a:pt x="79" y="0"/>
                </a:moveTo>
                <a:lnTo>
                  <a:pt x="0" y="52"/>
                </a:lnTo>
                <a:lnTo>
                  <a:pt x="15" y="229"/>
                </a:lnTo>
                <a:lnTo>
                  <a:pt x="113" y="40"/>
                </a:lnTo>
                <a:lnTo>
                  <a:pt x="79" y="0"/>
                </a:lnTo>
                <a:close/>
              </a:path>
            </a:pathLst>
          </a:custGeom>
          <a:solidFill>
            <a:srgbClr val="72D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21">
            <a:extLst>
              <a:ext uri="{FF2B5EF4-FFF2-40B4-BE49-F238E27FC236}">
                <a16:creationId xmlns:a16="http://schemas.microsoft.com/office/drawing/2014/main" id="{D1CBA8C5-2D8D-4BC6-8E78-82B9EAF386D5}"/>
              </a:ext>
            </a:extLst>
          </p:cNvPr>
          <p:cNvSpPr>
            <a:spLocks/>
          </p:cNvSpPr>
          <p:nvPr userDrawn="1"/>
        </p:nvSpPr>
        <p:spPr bwMode="auto">
          <a:xfrm>
            <a:off x="547687" y="5797324"/>
            <a:ext cx="179388" cy="363537"/>
          </a:xfrm>
          <a:custGeom>
            <a:avLst/>
            <a:gdLst>
              <a:gd name="T0" fmla="*/ 79 w 113"/>
              <a:gd name="T1" fmla="*/ 0 h 229"/>
              <a:gd name="T2" fmla="*/ 0 w 113"/>
              <a:gd name="T3" fmla="*/ 52 h 229"/>
              <a:gd name="T4" fmla="*/ 15 w 113"/>
              <a:gd name="T5" fmla="*/ 229 h 229"/>
              <a:gd name="T6" fmla="*/ 113 w 113"/>
              <a:gd name="T7" fmla="*/ 40 h 229"/>
              <a:gd name="T8" fmla="*/ 79 w 113"/>
              <a:gd name="T9" fmla="*/ 0 h 229"/>
            </a:gdLst>
            <a:ahLst/>
            <a:cxnLst>
              <a:cxn ang="0">
                <a:pos x="T0" y="T1"/>
              </a:cxn>
              <a:cxn ang="0">
                <a:pos x="T2" y="T3"/>
              </a:cxn>
              <a:cxn ang="0">
                <a:pos x="T4" y="T5"/>
              </a:cxn>
              <a:cxn ang="0">
                <a:pos x="T6" y="T7"/>
              </a:cxn>
              <a:cxn ang="0">
                <a:pos x="T8" y="T9"/>
              </a:cxn>
            </a:cxnLst>
            <a:rect l="0" t="0" r="r" b="b"/>
            <a:pathLst>
              <a:path w="113" h="229">
                <a:moveTo>
                  <a:pt x="79" y="0"/>
                </a:moveTo>
                <a:lnTo>
                  <a:pt x="0" y="52"/>
                </a:lnTo>
                <a:lnTo>
                  <a:pt x="15" y="229"/>
                </a:lnTo>
                <a:lnTo>
                  <a:pt x="113" y="40"/>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2">
            <a:extLst>
              <a:ext uri="{FF2B5EF4-FFF2-40B4-BE49-F238E27FC236}">
                <a16:creationId xmlns:a16="http://schemas.microsoft.com/office/drawing/2014/main" id="{8AAFD54A-6E12-4105-B1B0-74E311F506B9}"/>
              </a:ext>
            </a:extLst>
          </p:cNvPr>
          <p:cNvSpPr>
            <a:spLocks/>
          </p:cNvSpPr>
          <p:nvPr userDrawn="1"/>
        </p:nvSpPr>
        <p:spPr bwMode="auto">
          <a:xfrm>
            <a:off x="14287" y="6325961"/>
            <a:ext cx="176213" cy="152400"/>
          </a:xfrm>
          <a:custGeom>
            <a:avLst/>
            <a:gdLst>
              <a:gd name="T0" fmla="*/ 1 w 111"/>
              <a:gd name="T1" fmla="*/ 0 h 96"/>
              <a:gd name="T2" fmla="*/ 0 w 111"/>
              <a:gd name="T3" fmla="*/ 2 h 96"/>
              <a:gd name="T4" fmla="*/ 0 w 111"/>
              <a:gd name="T5" fmla="*/ 63 h 96"/>
              <a:gd name="T6" fmla="*/ 111 w 111"/>
              <a:gd name="T7" fmla="*/ 96 h 96"/>
              <a:gd name="T8" fmla="*/ 1 w 111"/>
              <a:gd name="T9" fmla="*/ 0 h 96"/>
            </a:gdLst>
            <a:ahLst/>
            <a:cxnLst>
              <a:cxn ang="0">
                <a:pos x="T0" y="T1"/>
              </a:cxn>
              <a:cxn ang="0">
                <a:pos x="T2" y="T3"/>
              </a:cxn>
              <a:cxn ang="0">
                <a:pos x="T4" y="T5"/>
              </a:cxn>
              <a:cxn ang="0">
                <a:pos x="T6" y="T7"/>
              </a:cxn>
              <a:cxn ang="0">
                <a:pos x="T8" y="T9"/>
              </a:cxn>
            </a:cxnLst>
            <a:rect l="0" t="0" r="r" b="b"/>
            <a:pathLst>
              <a:path w="111" h="96">
                <a:moveTo>
                  <a:pt x="1" y="0"/>
                </a:moveTo>
                <a:lnTo>
                  <a:pt x="0" y="2"/>
                </a:lnTo>
                <a:lnTo>
                  <a:pt x="0" y="63"/>
                </a:lnTo>
                <a:lnTo>
                  <a:pt x="111" y="96"/>
                </a:lnTo>
                <a:lnTo>
                  <a:pt x="1" y="0"/>
                </a:lnTo>
                <a:close/>
              </a:path>
            </a:pathLst>
          </a:custGeom>
          <a:solidFill>
            <a:srgbClr val="BEEA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3">
            <a:extLst>
              <a:ext uri="{FF2B5EF4-FFF2-40B4-BE49-F238E27FC236}">
                <a16:creationId xmlns:a16="http://schemas.microsoft.com/office/drawing/2014/main" id="{5D0E7F11-BCD5-4FBD-9261-58073637ABCB}"/>
              </a:ext>
            </a:extLst>
          </p:cNvPr>
          <p:cNvSpPr>
            <a:spLocks/>
          </p:cNvSpPr>
          <p:nvPr userDrawn="1"/>
        </p:nvSpPr>
        <p:spPr bwMode="auto">
          <a:xfrm>
            <a:off x="14287" y="6325961"/>
            <a:ext cx="176213" cy="152400"/>
          </a:xfrm>
          <a:custGeom>
            <a:avLst/>
            <a:gdLst>
              <a:gd name="T0" fmla="*/ 1 w 111"/>
              <a:gd name="T1" fmla="*/ 0 h 96"/>
              <a:gd name="T2" fmla="*/ 0 w 111"/>
              <a:gd name="T3" fmla="*/ 2 h 96"/>
              <a:gd name="T4" fmla="*/ 0 w 111"/>
              <a:gd name="T5" fmla="*/ 63 h 96"/>
              <a:gd name="T6" fmla="*/ 111 w 111"/>
              <a:gd name="T7" fmla="*/ 96 h 96"/>
              <a:gd name="T8" fmla="*/ 1 w 111"/>
              <a:gd name="T9" fmla="*/ 0 h 96"/>
            </a:gdLst>
            <a:ahLst/>
            <a:cxnLst>
              <a:cxn ang="0">
                <a:pos x="T0" y="T1"/>
              </a:cxn>
              <a:cxn ang="0">
                <a:pos x="T2" y="T3"/>
              </a:cxn>
              <a:cxn ang="0">
                <a:pos x="T4" y="T5"/>
              </a:cxn>
              <a:cxn ang="0">
                <a:pos x="T6" y="T7"/>
              </a:cxn>
              <a:cxn ang="0">
                <a:pos x="T8" y="T9"/>
              </a:cxn>
            </a:cxnLst>
            <a:rect l="0" t="0" r="r" b="b"/>
            <a:pathLst>
              <a:path w="111" h="96">
                <a:moveTo>
                  <a:pt x="1" y="0"/>
                </a:moveTo>
                <a:lnTo>
                  <a:pt x="0" y="2"/>
                </a:lnTo>
                <a:lnTo>
                  <a:pt x="0" y="63"/>
                </a:lnTo>
                <a:lnTo>
                  <a:pt x="111" y="9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24">
            <a:extLst>
              <a:ext uri="{FF2B5EF4-FFF2-40B4-BE49-F238E27FC236}">
                <a16:creationId xmlns:a16="http://schemas.microsoft.com/office/drawing/2014/main" id="{54F62915-84A6-4C90-A1AC-A7039F323204}"/>
              </a:ext>
            </a:extLst>
          </p:cNvPr>
          <p:cNvSpPr>
            <a:spLocks/>
          </p:cNvSpPr>
          <p:nvPr userDrawn="1"/>
        </p:nvSpPr>
        <p:spPr bwMode="auto">
          <a:xfrm>
            <a:off x="3522662" y="6678386"/>
            <a:ext cx="230188" cy="188912"/>
          </a:xfrm>
          <a:custGeom>
            <a:avLst/>
            <a:gdLst>
              <a:gd name="T0" fmla="*/ 145 w 145"/>
              <a:gd name="T1" fmla="*/ 0 h 119"/>
              <a:gd name="T2" fmla="*/ 70 w 145"/>
              <a:gd name="T3" fmla="*/ 61 h 119"/>
              <a:gd name="T4" fmla="*/ 0 w 145"/>
              <a:gd name="T5" fmla="*/ 119 h 119"/>
              <a:gd name="T6" fmla="*/ 89 w 145"/>
              <a:gd name="T7" fmla="*/ 119 h 119"/>
              <a:gd name="T8" fmla="*/ 145 w 145"/>
              <a:gd name="T9" fmla="*/ 0 h 119"/>
            </a:gdLst>
            <a:ahLst/>
            <a:cxnLst>
              <a:cxn ang="0">
                <a:pos x="T0" y="T1"/>
              </a:cxn>
              <a:cxn ang="0">
                <a:pos x="T2" y="T3"/>
              </a:cxn>
              <a:cxn ang="0">
                <a:pos x="T4" y="T5"/>
              </a:cxn>
              <a:cxn ang="0">
                <a:pos x="T6" y="T7"/>
              </a:cxn>
              <a:cxn ang="0">
                <a:pos x="T8" y="T9"/>
              </a:cxn>
            </a:cxnLst>
            <a:rect l="0" t="0" r="r" b="b"/>
            <a:pathLst>
              <a:path w="145" h="119">
                <a:moveTo>
                  <a:pt x="145" y="0"/>
                </a:moveTo>
                <a:lnTo>
                  <a:pt x="70" y="61"/>
                </a:lnTo>
                <a:lnTo>
                  <a:pt x="0" y="119"/>
                </a:lnTo>
                <a:lnTo>
                  <a:pt x="89" y="119"/>
                </a:lnTo>
                <a:lnTo>
                  <a:pt x="145" y="0"/>
                </a:lnTo>
                <a:close/>
              </a:path>
            </a:pathLst>
          </a:custGeom>
          <a:solidFill>
            <a:srgbClr val="3DB2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5">
            <a:extLst>
              <a:ext uri="{FF2B5EF4-FFF2-40B4-BE49-F238E27FC236}">
                <a16:creationId xmlns:a16="http://schemas.microsoft.com/office/drawing/2014/main" id="{DFE9B837-6467-4E84-ABD0-2F7F66B1B3B1}"/>
              </a:ext>
            </a:extLst>
          </p:cNvPr>
          <p:cNvSpPr>
            <a:spLocks/>
          </p:cNvSpPr>
          <p:nvPr userDrawn="1"/>
        </p:nvSpPr>
        <p:spPr bwMode="auto">
          <a:xfrm>
            <a:off x="3522662" y="6678386"/>
            <a:ext cx="230188" cy="188912"/>
          </a:xfrm>
          <a:custGeom>
            <a:avLst/>
            <a:gdLst>
              <a:gd name="T0" fmla="*/ 145 w 145"/>
              <a:gd name="T1" fmla="*/ 0 h 119"/>
              <a:gd name="T2" fmla="*/ 70 w 145"/>
              <a:gd name="T3" fmla="*/ 61 h 119"/>
              <a:gd name="T4" fmla="*/ 0 w 145"/>
              <a:gd name="T5" fmla="*/ 119 h 119"/>
              <a:gd name="T6" fmla="*/ 89 w 145"/>
              <a:gd name="T7" fmla="*/ 119 h 119"/>
              <a:gd name="T8" fmla="*/ 145 w 145"/>
              <a:gd name="T9" fmla="*/ 0 h 119"/>
            </a:gdLst>
            <a:ahLst/>
            <a:cxnLst>
              <a:cxn ang="0">
                <a:pos x="T0" y="T1"/>
              </a:cxn>
              <a:cxn ang="0">
                <a:pos x="T2" y="T3"/>
              </a:cxn>
              <a:cxn ang="0">
                <a:pos x="T4" y="T5"/>
              </a:cxn>
              <a:cxn ang="0">
                <a:pos x="T6" y="T7"/>
              </a:cxn>
              <a:cxn ang="0">
                <a:pos x="T8" y="T9"/>
              </a:cxn>
            </a:cxnLst>
            <a:rect l="0" t="0" r="r" b="b"/>
            <a:pathLst>
              <a:path w="145" h="119">
                <a:moveTo>
                  <a:pt x="145" y="0"/>
                </a:moveTo>
                <a:lnTo>
                  <a:pt x="70" y="61"/>
                </a:lnTo>
                <a:lnTo>
                  <a:pt x="0" y="119"/>
                </a:lnTo>
                <a:lnTo>
                  <a:pt x="89" y="119"/>
                </a:lnTo>
                <a:lnTo>
                  <a:pt x="1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26">
            <a:extLst>
              <a:ext uri="{FF2B5EF4-FFF2-40B4-BE49-F238E27FC236}">
                <a16:creationId xmlns:a16="http://schemas.microsoft.com/office/drawing/2014/main" id="{B5402927-8701-494C-9C9C-04952DA15002}"/>
              </a:ext>
            </a:extLst>
          </p:cNvPr>
          <p:cNvSpPr>
            <a:spLocks/>
          </p:cNvSpPr>
          <p:nvPr userDrawn="1"/>
        </p:nvSpPr>
        <p:spPr bwMode="auto">
          <a:xfrm>
            <a:off x="2752725" y="6759349"/>
            <a:ext cx="166688" cy="107950"/>
          </a:xfrm>
          <a:custGeom>
            <a:avLst/>
            <a:gdLst>
              <a:gd name="T0" fmla="*/ 105 w 105"/>
              <a:gd name="T1" fmla="*/ 0 h 68"/>
              <a:gd name="T2" fmla="*/ 0 w 105"/>
              <a:gd name="T3" fmla="*/ 41 h 68"/>
              <a:gd name="T4" fmla="*/ 57 w 105"/>
              <a:gd name="T5" fmla="*/ 68 h 68"/>
              <a:gd name="T6" fmla="*/ 60 w 105"/>
              <a:gd name="T7" fmla="*/ 68 h 68"/>
              <a:gd name="T8" fmla="*/ 105 w 105"/>
              <a:gd name="T9" fmla="*/ 0 h 68"/>
            </a:gdLst>
            <a:ahLst/>
            <a:cxnLst>
              <a:cxn ang="0">
                <a:pos x="T0" y="T1"/>
              </a:cxn>
              <a:cxn ang="0">
                <a:pos x="T2" y="T3"/>
              </a:cxn>
              <a:cxn ang="0">
                <a:pos x="T4" y="T5"/>
              </a:cxn>
              <a:cxn ang="0">
                <a:pos x="T6" y="T7"/>
              </a:cxn>
              <a:cxn ang="0">
                <a:pos x="T8" y="T9"/>
              </a:cxn>
            </a:cxnLst>
            <a:rect l="0" t="0" r="r" b="b"/>
            <a:pathLst>
              <a:path w="105" h="68">
                <a:moveTo>
                  <a:pt x="105" y="0"/>
                </a:moveTo>
                <a:lnTo>
                  <a:pt x="0" y="41"/>
                </a:lnTo>
                <a:lnTo>
                  <a:pt x="57" y="68"/>
                </a:lnTo>
                <a:lnTo>
                  <a:pt x="60" y="68"/>
                </a:lnTo>
                <a:lnTo>
                  <a:pt x="105" y="0"/>
                </a:lnTo>
                <a:close/>
              </a:path>
            </a:pathLst>
          </a:custGeom>
          <a:solidFill>
            <a:srgbClr val="33A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27">
            <a:extLst>
              <a:ext uri="{FF2B5EF4-FFF2-40B4-BE49-F238E27FC236}">
                <a16:creationId xmlns:a16="http://schemas.microsoft.com/office/drawing/2014/main" id="{6332B1ED-023F-4A01-9071-7A5A0AF4EFB2}"/>
              </a:ext>
            </a:extLst>
          </p:cNvPr>
          <p:cNvSpPr>
            <a:spLocks/>
          </p:cNvSpPr>
          <p:nvPr userDrawn="1"/>
        </p:nvSpPr>
        <p:spPr bwMode="auto">
          <a:xfrm>
            <a:off x="2752725" y="6759349"/>
            <a:ext cx="166688" cy="107950"/>
          </a:xfrm>
          <a:custGeom>
            <a:avLst/>
            <a:gdLst>
              <a:gd name="T0" fmla="*/ 105 w 105"/>
              <a:gd name="T1" fmla="*/ 0 h 68"/>
              <a:gd name="T2" fmla="*/ 0 w 105"/>
              <a:gd name="T3" fmla="*/ 41 h 68"/>
              <a:gd name="T4" fmla="*/ 57 w 105"/>
              <a:gd name="T5" fmla="*/ 68 h 68"/>
              <a:gd name="T6" fmla="*/ 60 w 105"/>
              <a:gd name="T7" fmla="*/ 68 h 68"/>
              <a:gd name="T8" fmla="*/ 105 w 105"/>
              <a:gd name="T9" fmla="*/ 0 h 68"/>
            </a:gdLst>
            <a:ahLst/>
            <a:cxnLst>
              <a:cxn ang="0">
                <a:pos x="T0" y="T1"/>
              </a:cxn>
              <a:cxn ang="0">
                <a:pos x="T2" y="T3"/>
              </a:cxn>
              <a:cxn ang="0">
                <a:pos x="T4" y="T5"/>
              </a:cxn>
              <a:cxn ang="0">
                <a:pos x="T6" y="T7"/>
              </a:cxn>
              <a:cxn ang="0">
                <a:pos x="T8" y="T9"/>
              </a:cxn>
            </a:cxnLst>
            <a:rect l="0" t="0" r="r" b="b"/>
            <a:pathLst>
              <a:path w="105" h="68">
                <a:moveTo>
                  <a:pt x="105" y="0"/>
                </a:moveTo>
                <a:lnTo>
                  <a:pt x="0" y="41"/>
                </a:lnTo>
                <a:lnTo>
                  <a:pt x="57" y="68"/>
                </a:lnTo>
                <a:lnTo>
                  <a:pt x="60" y="68"/>
                </a:lnTo>
                <a:lnTo>
                  <a:pt x="1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28">
            <a:extLst>
              <a:ext uri="{FF2B5EF4-FFF2-40B4-BE49-F238E27FC236}">
                <a16:creationId xmlns:a16="http://schemas.microsoft.com/office/drawing/2014/main" id="{761A0472-8B22-4F82-B133-579AA62BC0F5}"/>
              </a:ext>
            </a:extLst>
          </p:cNvPr>
          <p:cNvSpPr>
            <a:spLocks/>
          </p:cNvSpPr>
          <p:nvPr userDrawn="1"/>
        </p:nvSpPr>
        <p:spPr bwMode="auto">
          <a:xfrm>
            <a:off x="2652712" y="6824436"/>
            <a:ext cx="190500" cy="42862"/>
          </a:xfrm>
          <a:custGeom>
            <a:avLst/>
            <a:gdLst>
              <a:gd name="T0" fmla="*/ 63 w 120"/>
              <a:gd name="T1" fmla="*/ 0 h 27"/>
              <a:gd name="T2" fmla="*/ 0 w 120"/>
              <a:gd name="T3" fmla="*/ 24 h 27"/>
              <a:gd name="T4" fmla="*/ 7 w 120"/>
              <a:gd name="T5" fmla="*/ 27 h 27"/>
              <a:gd name="T6" fmla="*/ 120 w 120"/>
              <a:gd name="T7" fmla="*/ 27 h 27"/>
              <a:gd name="T8" fmla="*/ 63 w 120"/>
              <a:gd name="T9" fmla="*/ 0 h 27"/>
            </a:gdLst>
            <a:ahLst/>
            <a:cxnLst>
              <a:cxn ang="0">
                <a:pos x="T0" y="T1"/>
              </a:cxn>
              <a:cxn ang="0">
                <a:pos x="T2" y="T3"/>
              </a:cxn>
              <a:cxn ang="0">
                <a:pos x="T4" y="T5"/>
              </a:cxn>
              <a:cxn ang="0">
                <a:pos x="T6" y="T7"/>
              </a:cxn>
              <a:cxn ang="0">
                <a:pos x="T8" y="T9"/>
              </a:cxn>
            </a:cxnLst>
            <a:rect l="0" t="0" r="r" b="b"/>
            <a:pathLst>
              <a:path w="120" h="27">
                <a:moveTo>
                  <a:pt x="63" y="0"/>
                </a:moveTo>
                <a:lnTo>
                  <a:pt x="0" y="24"/>
                </a:lnTo>
                <a:lnTo>
                  <a:pt x="7" y="27"/>
                </a:lnTo>
                <a:lnTo>
                  <a:pt x="120" y="27"/>
                </a:lnTo>
                <a:lnTo>
                  <a:pt x="63" y="0"/>
                </a:lnTo>
                <a:close/>
              </a:path>
            </a:pathLst>
          </a:custGeom>
          <a:solidFill>
            <a:srgbClr val="3EB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29">
            <a:extLst>
              <a:ext uri="{FF2B5EF4-FFF2-40B4-BE49-F238E27FC236}">
                <a16:creationId xmlns:a16="http://schemas.microsoft.com/office/drawing/2014/main" id="{AE1BFFAA-B126-43DA-A67C-AC5454213139}"/>
              </a:ext>
            </a:extLst>
          </p:cNvPr>
          <p:cNvSpPr>
            <a:spLocks/>
          </p:cNvSpPr>
          <p:nvPr userDrawn="1"/>
        </p:nvSpPr>
        <p:spPr bwMode="auto">
          <a:xfrm>
            <a:off x="2652712" y="6824436"/>
            <a:ext cx="190500" cy="42862"/>
          </a:xfrm>
          <a:custGeom>
            <a:avLst/>
            <a:gdLst>
              <a:gd name="T0" fmla="*/ 63 w 120"/>
              <a:gd name="T1" fmla="*/ 0 h 27"/>
              <a:gd name="T2" fmla="*/ 0 w 120"/>
              <a:gd name="T3" fmla="*/ 24 h 27"/>
              <a:gd name="T4" fmla="*/ 7 w 120"/>
              <a:gd name="T5" fmla="*/ 27 h 27"/>
              <a:gd name="T6" fmla="*/ 120 w 120"/>
              <a:gd name="T7" fmla="*/ 27 h 27"/>
              <a:gd name="T8" fmla="*/ 63 w 120"/>
              <a:gd name="T9" fmla="*/ 0 h 27"/>
            </a:gdLst>
            <a:ahLst/>
            <a:cxnLst>
              <a:cxn ang="0">
                <a:pos x="T0" y="T1"/>
              </a:cxn>
              <a:cxn ang="0">
                <a:pos x="T2" y="T3"/>
              </a:cxn>
              <a:cxn ang="0">
                <a:pos x="T4" y="T5"/>
              </a:cxn>
              <a:cxn ang="0">
                <a:pos x="T6" y="T7"/>
              </a:cxn>
              <a:cxn ang="0">
                <a:pos x="T8" y="T9"/>
              </a:cxn>
            </a:cxnLst>
            <a:rect l="0" t="0" r="r" b="b"/>
            <a:pathLst>
              <a:path w="120" h="27">
                <a:moveTo>
                  <a:pt x="63" y="0"/>
                </a:moveTo>
                <a:lnTo>
                  <a:pt x="0" y="24"/>
                </a:lnTo>
                <a:lnTo>
                  <a:pt x="7" y="27"/>
                </a:lnTo>
                <a:lnTo>
                  <a:pt x="120" y="27"/>
                </a:lnTo>
                <a:lnTo>
                  <a:pt x="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0">
            <a:extLst>
              <a:ext uri="{FF2B5EF4-FFF2-40B4-BE49-F238E27FC236}">
                <a16:creationId xmlns:a16="http://schemas.microsoft.com/office/drawing/2014/main" id="{74D2033D-F8D2-4675-B165-EA84BD3F7686}"/>
              </a:ext>
            </a:extLst>
          </p:cNvPr>
          <p:cNvSpPr>
            <a:spLocks/>
          </p:cNvSpPr>
          <p:nvPr userDrawn="1"/>
        </p:nvSpPr>
        <p:spPr bwMode="auto">
          <a:xfrm>
            <a:off x="2636837" y="6862536"/>
            <a:ext cx="26988" cy="4762"/>
          </a:xfrm>
          <a:custGeom>
            <a:avLst/>
            <a:gdLst>
              <a:gd name="T0" fmla="*/ 10 w 17"/>
              <a:gd name="T1" fmla="*/ 0 h 3"/>
              <a:gd name="T2" fmla="*/ 0 w 17"/>
              <a:gd name="T3" fmla="*/ 3 h 3"/>
              <a:gd name="T4" fmla="*/ 17 w 17"/>
              <a:gd name="T5" fmla="*/ 3 h 3"/>
              <a:gd name="T6" fmla="*/ 10 w 17"/>
              <a:gd name="T7" fmla="*/ 0 h 3"/>
            </a:gdLst>
            <a:ahLst/>
            <a:cxnLst>
              <a:cxn ang="0">
                <a:pos x="T0" y="T1"/>
              </a:cxn>
              <a:cxn ang="0">
                <a:pos x="T2" y="T3"/>
              </a:cxn>
              <a:cxn ang="0">
                <a:pos x="T4" y="T5"/>
              </a:cxn>
              <a:cxn ang="0">
                <a:pos x="T6" y="T7"/>
              </a:cxn>
            </a:cxnLst>
            <a:rect l="0" t="0" r="r" b="b"/>
            <a:pathLst>
              <a:path w="17" h="3">
                <a:moveTo>
                  <a:pt x="10" y="0"/>
                </a:moveTo>
                <a:lnTo>
                  <a:pt x="0" y="3"/>
                </a:lnTo>
                <a:lnTo>
                  <a:pt x="17" y="3"/>
                </a:lnTo>
                <a:lnTo>
                  <a:pt x="10" y="0"/>
                </a:lnTo>
                <a:close/>
              </a:path>
            </a:pathLst>
          </a:custGeom>
          <a:solidFill>
            <a:srgbClr val="34A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1">
            <a:extLst>
              <a:ext uri="{FF2B5EF4-FFF2-40B4-BE49-F238E27FC236}">
                <a16:creationId xmlns:a16="http://schemas.microsoft.com/office/drawing/2014/main" id="{28451256-B947-499C-9E90-022D143C968C}"/>
              </a:ext>
            </a:extLst>
          </p:cNvPr>
          <p:cNvSpPr>
            <a:spLocks/>
          </p:cNvSpPr>
          <p:nvPr userDrawn="1"/>
        </p:nvSpPr>
        <p:spPr bwMode="auto">
          <a:xfrm>
            <a:off x="2636837" y="6862536"/>
            <a:ext cx="26988" cy="4762"/>
          </a:xfrm>
          <a:custGeom>
            <a:avLst/>
            <a:gdLst>
              <a:gd name="T0" fmla="*/ 10 w 17"/>
              <a:gd name="T1" fmla="*/ 0 h 3"/>
              <a:gd name="T2" fmla="*/ 0 w 17"/>
              <a:gd name="T3" fmla="*/ 3 h 3"/>
              <a:gd name="T4" fmla="*/ 17 w 17"/>
              <a:gd name="T5" fmla="*/ 3 h 3"/>
              <a:gd name="T6" fmla="*/ 10 w 17"/>
              <a:gd name="T7" fmla="*/ 0 h 3"/>
            </a:gdLst>
            <a:ahLst/>
            <a:cxnLst>
              <a:cxn ang="0">
                <a:pos x="T0" y="T1"/>
              </a:cxn>
              <a:cxn ang="0">
                <a:pos x="T2" y="T3"/>
              </a:cxn>
              <a:cxn ang="0">
                <a:pos x="T4" y="T5"/>
              </a:cxn>
              <a:cxn ang="0">
                <a:pos x="T6" y="T7"/>
              </a:cxn>
            </a:cxnLst>
            <a:rect l="0" t="0" r="r" b="b"/>
            <a:pathLst>
              <a:path w="17" h="3">
                <a:moveTo>
                  <a:pt x="10" y="0"/>
                </a:moveTo>
                <a:lnTo>
                  <a:pt x="0" y="3"/>
                </a:lnTo>
                <a:lnTo>
                  <a:pt x="17" y="3"/>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32">
            <a:extLst>
              <a:ext uri="{FF2B5EF4-FFF2-40B4-BE49-F238E27FC236}">
                <a16:creationId xmlns:a16="http://schemas.microsoft.com/office/drawing/2014/main" id="{D13AA159-2CD7-4901-8569-C19108E061C5}"/>
              </a:ext>
            </a:extLst>
          </p:cNvPr>
          <p:cNvSpPr>
            <a:spLocks/>
          </p:cNvSpPr>
          <p:nvPr userDrawn="1"/>
        </p:nvSpPr>
        <p:spPr bwMode="auto">
          <a:xfrm>
            <a:off x="2151062" y="6787924"/>
            <a:ext cx="227013" cy="79375"/>
          </a:xfrm>
          <a:custGeom>
            <a:avLst/>
            <a:gdLst>
              <a:gd name="T0" fmla="*/ 1 w 143"/>
              <a:gd name="T1" fmla="*/ 0 h 50"/>
              <a:gd name="T2" fmla="*/ 0 w 143"/>
              <a:gd name="T3" fmla="*/ 50 h 50"/>
              <a:gd name="T4" fmla="*/ 127 w 143"/>
              <a:gd name="T5" fmla="*/ 50 h 50"/>
              <a:gd name="T6" fmla="*/ 141 w 143"/>
              <a:gd name="T7" fmla="*/ 42 h 50"/>
              <a:gd name="T8" fmla="*/ 143 w 143"/>
              <a:gd name="T9" fmla="*/ 40 h 50"/>
              <a:gd name="T10" fmla="*/ 1 w 143"/>
              <a:gd name="T11" fmla="*/ 0 h 50"/>
            </a:gdLst>
            <a:ahLst/>
            <a:cxnLst>
              <a:cxn ang="0">
                <a:pos x="T0" y="T1"/>
              </a:cxn>
              <a:cxn ang="0">
                <a:pos x="T2" y="T3"/>
              </a:cxn>
              <a:cxn ang="0">
                <a:pos x="T4" y="T5"/>
              </a:cxn>
              <a:cxn ang="0">
                <a:pos x="T6" y="T7"/>
              </a:cxn>
              <a:cxn ang="0">
                <a:pos x="T8" y="T9"/>
              </a:cxn>
              <a:cxn ang="0">
                <a:pos x="T10" y="T11"/>
              </a:cxn>
            </a:cxnLst>
            <a:rect l="0" t="0" r="r" b="b"/>
            <a:pathLst>
              <a:path w="143" h="50">
                <a:moveTo>
                  <a:pt x="1" y="0"/>
                </a:moveTo>
                <a:lnTo>
                  <a:pt x="0" y="50"/>
                </a:lnTo>
                <a:lnTo>
                  <a:pt x="127" y="50"/>
                </a:lnTo>
                <a:lnTo>
                  <a:pt x="141" y="42"/>
                </a:lnTo>
                <a:lnTo>
                  <a:pt x="143" y="40"/>
                </a:lnTo>
                <a:lnTo>
                  <a:pt x="1" y="0"/>
                </a:lnTo>
                <a:close/>
              </a:path>
            </a:pathLst>
          </a:custGeom>
          <a:solidFill>
            <a:srgbClr val="2D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3">
            <a:extLst>
              <a:ext uri="{FF2B5EF4-FFF2-40B4-BE49-F238E27FC236}">
                <a16:creationId xmlns:a16="http://schemas.microsoft.com/office/drawing/2014/main" id="{5F8A56E6-D231-482B-8A9B-3598A201602A}"/>
              </a:ext>
            </a:extLst>
          </p:cNvPr>
          <p:cNvSpPr>
            <a:spLocks/>
          </p:cNvSpPr>
          <p:nvPr userDrawn="1"/>
        </p:nvSpPr>
        <p:spPr bwMode="auto">
          <a:xfrm>
            <a:off x="2151062" y="6787924"/>
            <a:ext cx="227013" cy="79375"/>
          </a:xfrm>
          <a:custGeom>
            <a:avLst/>
            <a:gdLst>
              <a:gd name="T0" fmla="*/ 1 w 143"/>
              <a:gd name="T1" fmla="*/ 0 h 50"/>
              <a:gd name="T2" fmla="*/ 0 w 143"/>
              <a:gd name="T3" fmla="*/ 50 h 50"/>
              <a:gd name="T4" fmla="*/ 127 w 143"/>
              <a:gd name="T5" fmla="*/ 50 h 50"/>
              <a:gd name="T6" fmla="*/ 141 w 143"/>
              <a:gd name="T7" fmla="*/ 42 h 50"/>
              <a:gd name="T8" fmla="*/ 143 w 143"/>
              <a:gd name="T9" fmla="*/ 40 h 50"/>
              <a:gd name="T10" fmla="*/ 1 w 143"/>
              <a:gd name="T11" fmla="*/ 0 h 50"/>
            </a:gdLst>
            <a:ahLst/>
            <a:cxnLst>
              <a:cxn ang="0">
                <a:pos x="T0" y="T1"/>
              </a:cxn>
              <a:cxn ang="0">
                <a:pos x="T2" y="T3"/>
              </a:cxn>
              <a:cxn ang="0">
                <a:pos x="T4" y="T5"/>
              </a:cxn>
              <a:cxn ang="0">
                <a:pos x="T6" y="T7"/>
              </a:cxn>
              <a:cxn ang="0">
                <a:pos x="T8" y="T9"/>
              </a:cxn>
              <a:cxn ang="0">
                <a:pos x="T10" y="T11"/>
              </a:cxn>
            </a:cxnLst>
            <a:rect l="0" t="0" r="r" b="b"/>
            <a:pathLst>
              <a:path w="143" h="50">
                <a:moveTo>
                  <a:pt x="1" y="0"/>
                </a:moveTo>
                <a:lnTo>
                  <a:pt x="0" y="50"/>
                </a:lnTo>
                <a:lnTo>
                  <a:pt x="127" y="50"/>
                </a:lnTo>
                <a:lnTo>
                  <a:pt x="141" y="42"/>
                </a:lnTo>
                <a:lnTo>
                  <a:pt x="143" y="4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34">
            <a:extLst>
              <a:ext uri="{FF2B5EF4-FFF2-40B4-BE49-F238E27FC236}">
                <a16:creationId xmlns:a16="http://schemas.microsoft.com/office/drawing/2014/main" id="{E5B9978A-D7B5-4050-BFEB-E9C800CEF8C3}"/>
              </a:ext>
            </a:extLst>
          </p:cNvPr>
          <p:cNvSpPr>
            <a:spLocks/>
          </p:cNvSpPr>
          <p:nvPr userDrawn="1"/>
        </p:nvSpPr>
        <p:spPr bwMode="auto">
          <a:xfrm>
            <a:off x="2352675" y="6854599"/>
            <a:ext cx="22225" cy="12700"/>
          </a:xfrm>
          <a:custGeom>
            <a:avLst/>
            <a:gdLst>
              <a:gd name="T0" fmla="*/ 14 w 14"/>
              <a:gd name="T1" fmla="*/ 0 h 8"/>
              <a:gd name="T2" fmla="*/ 0 w 14"/>
              <a:gd name="T3" fmla="*/ 8 h 8"/>
              <a:gd name="T4" fmla="*/ 8 w 14"/>
              <a:gd name="T5" fmla="*/ 8 h 8"/>
              <a:gd name="T6" fmla="*/ 14 w 14"/>
              <a:gd name="T7" fmla="*/ 0 h 8"/>
            </a:gdLst>
            <a:ahLst/>
            <a:cxnLst>
              <a:cxn ang="0">
                <a:pos x="T0" y="T1"/>
              </a:cxn>
              <a:cxn ang="0">
                <a:pos x="T2" y="T3"/>
              </a:cxn>
              <a:cxn ang="0">
                <a:pos x="T4" y="T5"/>
              </a:cxn>
              <a:cxn ang="0">
                <a:pos x="T6" y="T7"/>
              </a:cxn>
            </a:cxnLst>
            <a:rect l="0" t="0" r="r" b="b"/>
            <a:pathLst>
              <a:path w="14" h="8">
                <a:moveTo>
                  <a:pt x="14" y="0"/>
                </a:moveTo>
                <a:lnTo>
                  <a:pt x="0" y="8"/>
                </a:lnTo>
                <a:lnTo>
                  <a:pt x="8" y="8"/>
                </a:lnTo>
                <a:lnTo>
                  <a:pt x="14" y="0"/>
                </a:lnTo>
                <a:close/>
              </a:path>
            </a:pathLst>
          </a:custGeom>
          <a:solidFill>
            <a:srgbClr val="26A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35">
            <a:extLst>
              <a:ext uri="{FF2B5EF4-FFF2-40B4-BE49-F238E27FC236}">
                <a16:creationId xmlns:a16="http://schemas.microsoft.com/office/drawing/2014/main" id="{21325E55-1283-45CC-A73B-2E4E8F5E7222}"/>
              </a:ext>
            </a:extLst>
          </p:cNvPr>
          <p:cNvSpPr>
            <a:spLocks/>
          </p:cNvSpPr>
          <p:nvPr userDrawn="1"/>
        </p:nvSpPr>
        <p:spPr bwMode="auto">
          <a:xfrm>
            <a:off x="2352675" y="6854599"/>
            <a:ext cx="22225" cy="12700"/>
          </a:xfrm>
          <a:custGeom>
            <a:avLst/>
            <a:gdLst>
              <a:gd name="T0" fmla="*/ 14 w 14"/>
              <a:gd name="T1" fmla="*/ 0 h 8"/>
              <a:gd name="T2" fmla="*/ 0 w 14"/>
              <a:gd name="T3" fmla="*/ 8 h 8"/>
              <a:gd name="T4" fmla="*/ 8 w 14"/>
              <a:gd name="T5" fmla="*/ 8 h 8"/>
              <a:gd name="T6" fmla="*/ 14 w 14"/>
              <a:gd name="T7" fmla="*/ 0 h 8"/>
            </a:gdLst>
            <a:ahLst/>
            <a:cxnLst>
              <a:cxn ang="0">
                <a:pos x="T0" y="T1"/>
              </a:cxn>
              <a:cxn ang="0">
                <a:pos x="T2" y="T3"/>
              </a:cxn>
              <a:cxn ang="0">
                <a:pos x="T4" y="T5"/>
              </a:cxn>
              <a:cxn ang="0">
                <a:pos x="T6" y="T7"/>
              </a:cxn>
            </a:cxnLst>
            <a:rect l="0" t="0" r="r" b="b"/>
            <a:pathLst>
              <a:path w="14" h="8">
                <a:moveTo>
                  <a:pt x="14" y="0"/>
                </a:moveTo>
                <a:lnTo>
                  <a:pt x="0" y="8"/>
                </a:lnTo>
                <a:lnTo>
                  <a:pt x="8" y="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36">
            <a:extLst>
              <a:ext uri="{FF2B5EF4-FFF2-40B4-BE49-F238E27FC236}">
                <a16:creationId xmlns:a16="http://schemas.microsoft.com/office/drawing/2014/main" id="{3618F1C3-6C98-424C-A5AD-FD827A2C8DF5}"/>
              </a:ext>
            </a:extLst>
          </p:cNvPr>
          <p:cNvSpPr>
            <a:spLocks/>
          </p:cNvSpPr>
          <p:nvPr userDrawn="1"/>
        </p:nvSpPr>
        <p:spPr bwMode="auto">
          <a:xfrm>
            <a:off x="2374900" y="6851424"/>
            <a:ext cx="4763" cy="3175"/>
          </a:xfrm>
          <a:custGeom>
            <a:avLst/>
            <a:gdLst>
              <a:gd name="T0" fmla="*/ 2 w 3"/>
              <a:gd name="T1" fmla="*/ 0 h 2"/>
              <a:gd name="T2" fmla="*/ 0 w 3"/>
              <a:gd name="T3" fmla="*/ 2 h 2"/>
              <a:gd name="T4" fmla="*/ 3 w 3"/>
              <a:gd name="T5" fmla="*/ 0 h 2"/>
              <a:gd name="T6" fmla="*/ 2 w 3"/>
              <a:gd name="T7" fmla="*/ 0 h 2"/>
            </a:gdLst>
            <a:ahLst/>
            <a:cxnLst>
              <a:cxn ang="0">
                <a:pos x="T0" y="T1"/>
              </a:cxn>
              <a:cxn ang="0">
                <a:pos x="T2" y="T3"/>
              </a:cxn>
              <a:cxn ang="0">
                <a:pos x="T4" y="T5"/>
              </a:cxn>
              <a:cxn ang="0">
                <a:pos x="T6" y="T7"/>
              </a:cxn>
            </a:cxnLst>
            <a:rect l="0" t="0" r="r" b="b"/>
            <a:pathLst>
              <a:path w="3" h="2">
                <a:moveTo>
                  <a:pt x="2" y="0"/>
                </a:moveTo>
                <a:lnTo>
                  <a:pt x="0" y="2"/>
                </a:lnTo>
                <a:lnTo>
                  <a:pt x="3" y="0"/>
                </a:lnTo>
                <a:lnTo>
                  <a:pt x="2" y="0"/>
                </a:lnTo>
                <a:close/>
              </a:path>
            </a:pathLst>
          </a:custGeom>
          <a:solidFill>
            <a:srgbClr val="31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7">
            <a:extLst>
              <a:ext uri="{FF2B5EF4-FFF2-40B4-BE49-F238E27FC236}">
                <a16:creationId xmlns:a16="http://schemas.microsoft.com/office/drawing/2014/main" id="{579634FF-1826-4557-B93D-51CAC78F4E77}"/>
              </a:ext>
            </a:extLst>
          </p:cNvPr>
          <p:cNvSpPr>
            <a:spLocks/>
          </p:cNvSpPr>
          <p:nvPr userDrawn="1"/>
        </p:nvSpPr>
        <p:spPr bwMode="auto">
          <a:xfrm>
            <a:off x="2374900" y="6851424"/>
            <a:ext cx="4763" cy="3175"/>
          </a:xfrm>
          <a:custGeom>
            <a:avLst/>
            <a:gdLst>
              <a:gd name="T0" fmla="*/ 2 w 3"/>
              <a:gd name="T1" fmla="*/ 0 h 2"/>
              <a:gd name="T2" fmla="*/ 0 w 3"/>
              <a:gd name="T3" fmla="*/ 2 h 2"/>
              <a:gd name="T4" fmla="*/ 3 w 3"/>
              <a:gd name="T5" fmla="*/ 0 h 2"/>
              <a:gd name="T6" fmla="*/ 2 w 3"/>
              <a:gd name="T7" fmla="*/ 0 h 2"/>
            </a:gdLst>
            <a:ahLst/>
            <a:cxnLst>
              <a:cxn ang="0">
                <a:pos x="T0" y="T1"/>
              </a:cxn>
              <a:cxn ang="0">
                <a:pos x="T2" y="T3"/>
              </a:cxn>
              <a:cxn ang="0">
                <a:pos x="T4" y="T5"/>
              </a:cxn>
              <a:cxn ang="0">
                <a:pos x="T6" y="T7"/>
              </a:cxn>
            </a:cxnLst>
            <a:rect l="0" t="0" r="r" b="b"/>
            <a:pathLst>
              <a:path w="3" h="2">
                <a:moveTo>
                  <a:pt x="2" y="0"/>
                </a:moveTo>
                <a:lnTo>
                  <a:pt x="0" y="2"/>
                </a:lnTo>
                <a:lnTo>
                  <a:pt x="3"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38">
            <a:extLst>
              <a:ext uri="{FF2B5EF4-FFF2-40B4-BE49-F238E27FC236}">
                <a16:creationId xmlns:a16="http://schemas.microsoft.com/office/drawing/2014/main" id="{BFAB5995-1D12-40EE-A055-270F3B4BC5B6}"/>
              </a:ext>
            </a:extLst>
          </p:cNvPr>
          <p:cNvSpPr>
            <a:spLocks/>
          </p:cNvSpPr>
          <p:nvPr userDrawn="1"/>
        </p:nvSpPr>
        <p:spPr bwMode="auto">
          <a:xfrm>
            <a:off x="2365375" y="6851424"/>
            <a:ext cx="73025" cy="15875"/>
          </a:xfrm>
          <a:custGeom>
            <a:avLst/>
            <a:gdLst>
              <a:gd name="T0" fmla="*/ 9 w 46"/>
              <a:gd name="T1" fmla="*/ 0 h 10"/>
              <a:gd name="T2" fmla="*/ 6 w 46"/>
              <a:gd name="T3" fmla="*/ 2 h 10"/>
              <a:gd name="T4" fmla="*/ 0 w 46"/>
              <a:gd name="T5" fmla="*/ 10 h 10"/>
              <a:gd name="T6" fmla="*/ 46 w 46"/>
              <a:gd name="T7" fmla="*/ 10 h 10"/>
              <a:gd name="T8" fmla="*/ 9 w 46"/>
              <a:gd name="T9" fmla="*/ 0 h 10"/>
            </a:gdLst>
            <a:ahLst/>
            <a:cxnLst>
              <a:cxn ang="0">
                <a:pos x="T0" y="T1"/>
              </a:cxn>
              <a:cxn ang="0">
                <a:pos x="T2" y="T3"/>
              </a:cxn>
              <a:cxn ang="0">
                <a:pos x="T4" y="T5"/>
              </a:cxn>
              <a:cxn ang="0">
                <a:pos x="T6" y="T7"/>
              </a:cxn>
              <a:cxn ang="0">
                <a:pos x="T8" y="T9"/>
              </a:cxn>
            </a:cxnLst>
            <a:rect l="0" t="0" r="r" b="b"/>
            <a:pathLst>
              <a:path w="46" h="10">
                <a:moveTo>
                  <a:pt x="9" y="0"/>
                </a:moveTo>
                <a:lnTo>
                  <a:pt x="6" y="2"/>
                </a:lnTo>
                <a:lnTo>
                  <a:pt x="0" y="10"/>
                </a:lnTo>
                <a:lnTo>
                  <a:pt x="46" y="10"/>
                </a:lnTo>
                <a:lnTo>
                  <a:pt x="9" y="0"/>
                </a:lnTo>
                <a:close/>
              </a:path>
            </a:pathLst>
          </a:custGeom>
          <a:solidFill>
            <a:srgbClr val="29A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39">
            <a:extLst>
              <a:ext uri="{FF2B5EF4-FFF2-40B4-BE49-F238E27FC236}">
                <a16:creationId xmlns:a16="http://schemas.microsoft.com/office/drawing/2014/main" id="{8867C688-302F-414F-A475-6798F24D030C}"/>
              </a:ext>
            </a:extLst>
          </p:cNvPr>
          <p:cNvSpPr>
            <a:spLocks/>
          </p:cNvSpPr>
          <p:nvPr userDrawn="1"/>
        </p:nvSpPr>
        <p:spPr bwMode="auto">
          <a:xfrm>
            <a:off x="2365375" y="6851424"/>
            <a:ext cx="73025" cy="15875"/>
          </a:xfrm>
          <a:custGeom>
            <a:avLst/>
            <a:gdLst>
              <a:gd name="T0" fmla="*/ 9 w 46"/>
              <a:gd name="T1" fmla="*/ 0 h 10"/>
              <a:gd name="T2" fmla="*/ 6 w 46"/>
              <a:gd name="T3" fmla="*/ 2 h 10"/>
              <a:gd name="T4" fmla="*/ 0 w 46"/>
              <a:gd name="T5" fmla="*/ 10 h 10"/>
              <a:gd name="T6" fmla="*/ 46 w 46"/>
              <a:gd name="T7" fmla="*/ 10 h 10"/>
              <a:gd name="T8" fmla="*/ 9 w 46"/>
              <a:gd name="T9" fmla="*/ 0 h 10"/>
            </a:gdLst>
            <a:ahLst/>
            <a:cxnLst>
              <a:cxn ang="0">
                <a:pos x="T0" y="T1"/>
              </a:cxn>
              <a:cxn ang="0">
                <a:pos x="T2" y="T3"/>
              </a:cxn>
              <a:cxn ang="0">
                <a:pos x="T4" y="T5"/>
              </a:cxn>
              <a:cxn ang="0">
                <a:pos x="T6" y="T7"/>
              </a:cxn>
              <a:cxn ang="0">
                <a:pos x="T8" y="T9"/>
              </a:cxn>
            </a:cxnLst>
            <a:rect l="0" t="0" r="r" b="b"/>
            <a:pathLst>
              <a:path w="46" h="10">
                <a:moveTo>
                  <a:pt x="9" y="0"/>
                </a:moveTo>
                <a:lnTo>
                  <a:pt x="6" y="2"/>
                </a:lnTo>
                <a:lnTo>
                  <a:pt x="0" y="10"/>
                </a:lnTo>
                <a:lnTo>
                  <a:pt x="46" y="1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40">
            <a:extLst>
              <a:ext uri="{FF2B5EF4-FFF2-40B4-BE49-F238E27FC236}">
                <a16:creationId xmlns:a16="http://schemas.microsoft.com/office/drawing/2014/main" id="{C14406CB-840C-48BA-927F-9EC9CD9202AE}"/>
              </a:ext>
            </a:extLst>
          </p:cNvPr>
          <p:cNvSpPr>
            <a:spLocks/>
          </p:cNvSpPr>
          <p:nvPr userDrawn="1"/>
        </p:nvSpPr>
        <p:spPr bwMode="auto">
          <a:xfrm>
            <a:off x="2847975" y="6759349"/>
            <a:ext cx="179388" cy="107950"/>
          </a:xfrm>
          <a:custGeom>
            <a:avLst/>
            <a:gdLst>
              <a:gd name="T0" fmla="*/ 45 w 113"/>
              <a:gd name="T1" fmla="*/ 0 h 68"/>
              <a:gd name="T2" fmla="*/ 45 w 113"/>
              <a:gd name="T3" fmla="*/ 0 h 68"/>
              <a:gd name="T4" fmla="*/ 0 w 113"/>
              <a:gd name="T5" fmla="*/ 68 h 68"/>
              <a:gd name="T6" fmla="*/ 113 w 113"/>
              <a:gd name="T7" fmla="*/ 68 h 68"/>
              <a:gd name="T8" fmla="*/ 62 w 113"/>
              <a:gd name="T9" fmla="*/ 18 h 68"/>
              <a:gd name="T10" fmla="*/ 45 w 113"/>
              <a:gd name="T11" fmla="*/ 0 h 68"/>
            </a:gdLst>
            <a:ahLst/>
            <a:cxnLst>
              <a:cxn ang="0">
                <a:pos x="T0" y="T1"/>
              </a:cxn>
              <a:cxn ang="0">
                <a:pos x="T2" y="T3"/>
              </a:cxn>
              <a:cxn ang="0">
                <a:pos x="T4" y="T5"/>
              </a:cxn>
              <a:cxn ang="0">
                <a:pos x="T6" y="T7"/>
              </a:cxn>
              <a:cxn ang="0">
                <a:pos x="T8" y="T9"/>
              </a:cxn>
              <a:cxn ang="0">
                <a:pos x="T10" y="T11"/>
              </a:cxn>
            </a:cxnLst>
            <a:rect l="0" t="0" r="r" b="b"/>
            <a:pathLst>
              <a:path w="113" h="68">
                <a:moveTo>
                  <a:pt x="45" y="0"/>
                </a:moveTo>
                <a:lnTo>
                  <a:pt x="45" y="0"/>
                </a:lnTo>
                <a:lnTo>
                  <a:pt x="0" y="68"/>
                </a:lnTo>
                <a:lnTo>
                  <a:pt x="113" y="68"/>
                </a:lnTo>
                <a:lnTo>
                  <a:pt x="62" y="18"/>
                </a:lnTo>
                <a:lnTo>
                  <a:pt x="45" y="0"/>
                </a:lnTo>
                <a:close/>
              </a:path>
            </a:pathLst>
          </a:custGeom>
          <a:solidFill>
            <a:srgbClr val="33A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41">
            <a:extLst>
              <a:ext uri="{FF2B5EF4-FFF2-40B4-BE49-F238E27FC236}">
                <a16:creationId xmlns:a16="http://schemas.microsoft.com/office/drawing/2014/main" id="{5CF87EA7-9AA5-4C05-9414-CC8BB64D9C3E}"/>
              </a:ext>
            </a:extLst>
          </p:cNvPr>
          <p:cNvSpPr>
            <a:spLocks/>
          </p:cNvSpPr>
          <p:nvPr userDrawn="1"/>
        </p:nvSpPr>
        <p:spPr bwMode="auto">
          <a:xfrm>
            <a:off x="2847975" y="6759349"/>
            <a:ext cx="179388" cy="107950"/>
          </a:xfrm>
          <a:custGeom>
            <a:avLst/>
            <a:gdLst>
              <a:gd name="T0" fmla="*/ 45 w 113"/>
              <a:gd name="T1" fmla="*/ 0 h 68"/>
              <a:gd name="T2" fmla="*/ 45 w 113"/>
              <a:gd name="T3" fmla="*/ 0 h 68"/>
              <a:gd name="T4" fmla="*/ 0 w 113"/>
              <a:gd name="T5" fmla="*/ 68 h 68"/>
              <a:gd name="T6" fmla="*/ 113 w 113"/>
              <a:gd name="T7" fmla="*/ 68 h 68"/>
              <a:gd name="T8" fmla="*/ 62 w 113"/>
              <a:gd name="T9" fmla="*/ 18 h 68"/>
              <a:gd name="T10" fmla="*/ 45 w 113"/>
              <a:gd name="T11" fmla="*/ 0 h 68"/>
            </a:gdLst>
            <a:ahLst/>
            <a:cxnLst>
              <a:cxn ang="0">
                <a:pos x="T0" y="T1"/>
              </a:cxn>
              <a:cxn ang="0">
                <a:pos x="T2" y="T3"/>
              </a:cxn>
              <a:cxn ang="0">
                <a:pos x="T4" y="T5"/>
              </a:cxn>
              <a:cxn ang="0">
                <a:pos x="T6" y="T7"/>
              </a:cxn>
              <a:cxn ang="0">
                <a:pos x="T8" y="T9"/>
              </a:cxn>
              <a:cxn ang="0">
                <a:pos x="T10" y="T11"/>
              </a:cxn>
            </a:cxnLst>
            <a:rect l="0" t="0" r="r" b="b"/>
            <a:pathLst>
              <a:path w="113" h="68">
                <a:moveTo>
                  <a:pt x="45" y="0"/>
                </a:moveTo>
                <a:lnTo>
                  <a:pt x="45" y="0"/>
                </a:lnTo>
                <a:lnTo>
                  <a:pt x="0" y="68"/>
                </a:lnTo>
                <a:lnTo>
                  <a:pt x="113" y="68"/>
                </a:lnTo>
                <a:lnTo>
                  <a:pt x="62" y="18"/>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42">
            <a:extLst>
              <a:ext uri="{FF2B5EF4-FFF2-40B4-BE49-F238E27FC236}">
                <a16:creationId xmlns:a16="http://schemas.microsoft.com/office/drawing/2014/main" id="{244FFEC7-3425-4B0B-9666-D4F3A0402A7F}"/>
              </a:ext>
            </a:extLst>
          </p:cNvPr>
          <p:cNvSpPr>
            <a:spLocks/>
          </p:cNvSpPr>
          <p:nvPr userDrawn="1"/>
        </p:nvSpPr>
        <p:spPr bwMode="auto">
          <a:xfrm>
            <a:off x="3663950" y="6678386"/>
            <a:ext cx="139700" cy="188912"/>
          </a:xfrm>
          <a:custGeom>
            <a:avLst/>
            <a:gdLst>
              <a:gd name="T0" fmla="*/ 56 w 88"/>
              <a:gd name="T1" fmla="*/ 0 h 119"/>
              <a:gd name="T2" fmla="*/ 56 w 88"/>
              <a:gd name="T3" fmla="*/ 0 h 119"/>
              <a:gd name="T4" fmla="*/ 0 w 88"/>
              <a:gd name="T5" fmla="*/ 119 h 119"/>
              <a:gd name="T6" fmla="*/ 52 w 88"/>
              <a:gd name="T7" fmla="*/ 119 h 119"/>
              <a:gd name="T8" fmla="*/ 88 w 88"/>
              <a:gd name="T9" fmla="*/ 77 h 119"/>
              <a:gd name="T10" fmla="*/ 56 w 88"/>
              <a:gd name="T11" fmla="*/ 0 h 119"/>
            </a:gdLst>
            <a:ahLst/>
            <a:cxnLst>
              <a:cxn ang="0">
                <a:pos x="T0" y="T1"/>
              </a:cxn>
              <a:cxn ang="0">
                <a:pos x="T2" y="T3"/>
              </a:cxn>
              <a:cxn ang="0">
                <a:pos x="T4" y="T5"/>
              </a:cxn>
              <a:cxn ang="0">
                <a:pos x="T6" y="T7"/>
              </a:cxn>
              <a:cxn ang="0">
                <a:pos x="T8" y="T9"/>
              </a:cxn>
              <a:cxn ang="0">
                <a:pos x="T10" y="T11"/>
              </a:cxn>
            </a:cxnLst>
            <a:rect l="0" t="0" r="r" b="b"/>
            <a:pathLst>
              <a:path w="88" h="119">
                <a:moveTo>
                  <a:pt x="56" y="0"/>
                </a:moveTo>
                <a:lnTo>
                  <a:pt x="56" y="0"/>
                </a:lnTo>
                <a:lnTo>
                  <a:pt x="0" y="119"/>
                </a:lnTo>
                <a:lnTo>
                  <a:pt x="52" y="119"/>
                </a:lnTo>
                <a:lnTo>
                  <a:pt x="88" y="77"/>
                </a:lnTo>
                <a:lnTo>
                  <a:pt x="56" y="0"/>
                </a:lnTo>
                <a:close/>
              </a:path>
            </a:pathLst>
          </a:custGeom>
          <a:solidFill>
            <a:srgbClr val="3CB2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3">
            <a:extLst>
              <a:ext uri="{FF2B5EF4-FFF2-40B4-BE49-F238E27FC236}">
                <a16:creationId xmlns:a16="http://schemas.microsoft.com/office/drawing/2014/main" id="{E2820EDB-9840-4C82-80F5-1F7933781DCD}"/>
              </a:ext>
            </a:extLst>
          </p:cNvPr>
          <p:cNvSpPr>
            <a:spLocks/>
          </p:cNvSpPr>
          <p:nvPr userDrawn="1"/>
        </p:nvSpPr>
        <p:spPr bwMode="auto">
          <a:xfrm>
            <a:off x="3663950" y="6678386"/>
            <a:ext cx="139700" cy="188912"/>
          </a:xfrm>
          <a:custGeom>
            <a:avLst/>
            <a:gdLst>
              <a:gd name="T0" fmla="*/ 56 w 88"/>
              <a:gd name="T1" fmla="*/ 0 h 119"/>
              <a:gd name="T2" fmla="*/ 56 w 88"/>
              <a:gd name="T3" fmla="*/ 0 h 119"/>
              <a:gd name="T4" fmla="*/ 0 w 88"/>
              <a:gd name="T5" fmla="*/ 119 h 119"/>
              <a:gd name="T6" fmla="*/ 52 w 88"/>
              <a:gd name="T7" fmla="*/ 119 h 119"/>
              <a:gd name="T8" fmla="*/ 88 w 88"/>
              <a:gd name="T9" fmla="*/ 77 h 119"/>
              <a:gd name="T10" fmla="*/ 56 w 88"/>
              <a:gd name="T11" fmla="*/ 0 h 119"/>
            </a:gdLst>
            <a:ahLst/>
            <a:cxnLst>
              <a:cxn ang="0">
                <a:pos x="T0" y="T1"/>
              </a:cxn>
              <a:cxn ang="0">
                <a:pos x="T2" y="T3"/>
              </a:cxn>
              <a:cxn ang="0">
                <a:pos x="T4" y="T5"/>
              </a:cxn>
              <a:cxn ang="0">
                <a:pos x="T6" y="T7"/>
              </a:cxn>
              <a:cxn ang="0">
                <a:pos x="T8" y="T9"/>
              </a:cxn>
              <a:cxn ang="0">
                <a:pos x="T10" y="T11"/>
              </a:cxn>
            </a:cxnLst>
            <a:rect l="0" t="0" r="r" b="b"/>
            <a:pathLst>
              <a:path w="88" h="119">
                <a:moveTo>
                  <a:pt x="56" y="0"/>
                </a:moveTo>
                <a:lnTo>
                  <a:pt x="56" y="0"/>
                </a:lnTo>
                <a:lnTo>
                  <a:pt x="0" y="119"/>
                </a:lnTo>
                <a:lnTo>
                  <a:pt x="52" y="119"/>
                </a:lnTo>
                <a:lnTo>
                  <a:pt x="88" y="77"/>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44">
            <a:extLst>
              <a:ext uri="{FF2B5EF4-FFF2-40B4-BE49-F238E27FC236}">
                <a16:creationId xmlns:a16="http://schemas.microsoft.com/office/drawing/2014/main" id="{13FD984F-9155-49A6-B93A-583CBFC84F51}"/>
              </a:ext>
            </a:extLst>
          </p:cNvPr>
          <p:cNvSpPr>
            <a:spLocks/>
          </p:cNvSpPr>
          <p:nvPr userDrawn="1"/>
        </p:nvSpPr>
        <p:spPr bwMode="auto">
          <a:xfrm>
            <a:off x="3746500" y="6800624"/>
            <a:ext cx="85725" cy="66675"/>
          </a:xfrm>
          <a:custGeom>
            <a:avLst/>
            <a:gdLst>
              <a:gd name="T0" fmla="*/ 36 w 54"/>
              <a:gd name="T1" fmla="*/ 0 h 42"/>
              <a:gd name="T2" fmla="*/ 0 w 54"/>
              <a:gd name="T3" fmla="*/ 42 h 42"/>
              <a:gd name="T4" fmla="*/ 54 w 54"/>
              <a:gd name="T5" fmla="*/ 42 h 42"/>
              <a:gd name="T6" fmla="*/ 36 w 54"/>
              <a:gd name="T7" fmla="*/ 0 h 42"/>
            </a:gdLst>
            <a:ahLst/>
            <a:cxnLst>
              <a:cxn ang="0">
                <a:pos x="T0" y="T1"/>
              </a:cxn>
              <a:cxn ang="0">
                <a:pos x="T2" y="T3"/>
              </a:cxn>
              <a:cxn ang="0">
                <a:pos x="T4" y="T5"/>
              </a:cxn>
              <a:cxn ang="0">
                <a:pos x="T6" y="T7"/>
              </a:cxn>
            </a:cxnLst>
            <a:rect l="0" t="0" r="r" b="b"/>
            <a:pathLst>
              <a:path w="54" h="42">
                <a:moveTo>
                  <a:pt x="36" y="0"/>
                </a:moveTo>
                <a:lnTo>
                  <a:pt x="0" y="42"/>
                </a:lnTo>
                <a:lnTo>
                  <a:pt x="54" y="42"/>
                </a:lnTo>
                <a:lnTo>
                  <a:pt x="36" y="0"/>
                </a:lnTo>
                <a:close/>
              </a:path>
            </a:pathLst>
          </a:custGeom>
          <a:solidFill>
            <a:srgbClr val="3AB1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5">
            <a:extLst>
              <a:ext uri="{FF2B5EF4-FFF2-40B4-BE49-F238E27FC236}">
                <a16:creationId xmlns:a16="http://schemas.microsoft.com/office/drawing/2014/main" id="{20064DF3-2A3B-48BA-A86B-7006BBA33A3B}"/>
              </a:ext>
            </a:extLst>
          </p:cNvPr>
          <p:cNvSpPr>
            <a:spLocks/>
          </p:cNvSpPr>
          <p:nvPr userDrawn="1"/>
        </p:nvSpPr>
        <p:spPr bwMode="auto">
          <a:xfrm>
            <a:off x="3746500" y="6800624"/>
            <a:ext cx="85725" cy="66675"/>
          </a:xfrm>
          <a:custGeom>
            <a:avLst/>
            <a:gdLst>
              <a:gd name="T0" fmla="*/ 36 w 54"/>
              <a:gd name="T1" fmla="*/ 0 h 42"/>
              <a:gd name="T2" fmla="*/ 0 w 54"/>
              <a:gd name="T3" fmla="*/ 42 h 42"/>
              <a:gd name="T4" fmla="*/ 54 w 54"/>
              <a:gd name="T5" fmla="*/ 42 h 42"/>
              <a:gd name="T6" fmla="*/ 36 w 54"/>
              <a:gd name="T7" fmla="*/ 0 h 42"/>
            </a:gdLst>
            <a:ahLst/>
            <a:cxnLst>
              <a:cxn ang="0">
                <a:pos x="T0" y="T1"/>
              </a:cxn>
              <a:cxn ang="0">
                <a:pos x="T2" y="T3"/>
              </a:cxn>
              <a:cxn ang="0">
                <a:pos x="T4" y="T5"/>
              </a:cxn>
              <a:cxn ang="0">
                <a:pos x="T6" y="T7"/>
              </a:cxn>
            </a:cxnLst>
            <a:rect l="0" t="0" r="r" b="b"/>
            <a:pathLst>
              <a:path w="54" h="42">
                <a:moveTo>
                  <a:pt x="36" y="0"/>
                </a:moveTo>
                <a:lnTo>
                  <a:pt x="0" y="42"/>
                </a:lnTo>
                <a:lnTo>
                  <a:pt x="54" y="42"/>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46">
            <a:extLst>
              <a:ext uri="{FF2B5EF4-FFF2-40B4-BE49-F238E27FC236}">
                <a16:creationId xmlns:a16="http://schemas.microsoft.com/office/drawing/2014/main" id="{3441A52E-7AB8-41D5-AB96-68447E11440C}"/>
              </a:ext>
            </a:extLst>
          </p:cNvPr>
          <p:cNvSpPr>
            <a:spLocks/>
          </p:cNvSpPr>
          <p:nvPr userDrawn="1"/>
        </p:nvSpPr>
        <p:spPr bwMode="auto">
          <a:xfrm>
            <a:off x="4213225" y="6597424"/>
            <a:ext cx="84138" cy="46037"/>
          </a:xfrm>
          <a:custGeom>
            <a:avLst/>
            <a:gdLst>
              <a:gd name="T0" fmla="*/ 53 w 53"/>
              <a:gd name="T1" fmla="*/ 0 h 29"/>
              <a:gd name="T2" fmla="*/ 0 w 53"/>
              <a:gd name="T3" fmla="*/ 8 h 29"/>
              <a:gd name="T4" fmla="*/ 39 w 53"/>
              <a:gd name="T5" fmla="*/ 29 h 29"/>
              <a:gd name="T6" fmla="*/ 53 w 53"/>
              <a:gd name="T7" fmla="*/ 0 h 29"/>
            </a:gdLst>
            <a:ahLst/>
            <a:cxnLst>
              <a:cxn ang="0">
                <a:pos x="T0" y="T1"/>
              </a:cxn>
              <a:cxn ang="0">
                <a:pos x="T2" y="T3"/>
              </a:cxn>
              <a:cxn ang="0">
                <a:pos x="T4" y="T5"/>
              </a:cxn>
              <a:cxn ang="0">
                <a:pos x="T6" y="T7"/>
              </a:cxn>
            </a:cxnLst>
            <a:rect l="0" t="0" r="r" b="b"/>
            <a:pathLst>
              <a:path w="53" h="29">
                <a:moveTo>
                  <a:pt x="53" y="0"/>
                </a:moveTo>
                <a:lnTo>
                  <a:pt x="0" y="8"/>
                </a:lnTo>
                <a:lnTo>
                  <a:pt x="39" y="29"/>
                </a:lnTo>
                <a:lnTo>
                  <a:pt x="53" y="0"/>
                </a:lnTo>
                <a:close/>
              </a:path>
            </a:pathLst>
          </a:custGeom>
          <a:solidFill>
            <a:srgbClr val="61C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47">
            <a:extLst>
              <a:ext uri="{FF2B5EF4-FFF2-40B4-BE49-F238E27FC236}">
                <a16:creationId xmlns:a16="http://schemas.microsoft.com/office/drawing/2014/main" id="{EA60997B-3EA5-4046-9BC2-5CBCAC8D766E}"/>
              </a:ext>
            </a:extLst>
          </p:cNvPr>
          <p:cNvSpPr>
            <a:spLocks/>
          </p:cNvSpPr>
          <p:nvPr userDrawn="1"/>
        </p:nvSpPr>
        <p:spPr bwMode="auto">
          <a:xfrm>
            <a:off x="4213225" y="6597424"/>
            <a:ext cx="84138" cy="46037"/>
          </a:xfrm>
          <a:custGeom>
            <a:avLst/>
            <a:gdLst>
              <a:gd name="T0" fmla="*/ 53 w 53"/>
              <a:gd name="T1" fmla="*/ 0 h 29"/>
              <a:gd name="T2" fmla="*/ 0 w 53"/>
              <a:gd name="T3" fmla="*/ 8 h 29"/>
              <a:gd name="T4" fmla="*/ 39 w 53"/>
              <a:gd name="T5" fmla="*/ 29 h 29"/>
              <a:gd name="T6" fmla="*/ 53 w 53"/>
              <a:gd name="T7" fmla="*/ 0 h 29"/>
            </a:gdLst>
            <a:ahLst/>
            <a:cxnLst>
              <a:cxn ang="0">
                <a:pos x="T0" y="T1"/>
              </a:cxn>
              <a:cxn ang="0">
                <a:pos x="T2" y="T3"/>
              </a:cxn>
              <a:cxn ang="0">
                <a:pos x="T4" y="T5"/>
              </a:cxn>
              <a:cxn ang="0">
                <a:pos x="T6" y="T7"/>
              </a:cxn>
            </a:cxnLst>
            <a:rect l="0" t="0" r="r" b="b"/>
            <a:pathLst>
              <a:path w="53" h="29">
                <a:moveTo>
                  <a:pt x="53" y="0"/>
                </a:moveTo>
                <a:lnTo>
                  <a:pt x="0" y="8"/>
                </a:lnTo>
                <a:lnTo>
                  <a:pt x="39" y="29"/>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48">
            <a:extLst>
              <a:ext uri="{FF2B5EF4-FFF2-40B4-BE49-F238E27FC236}">
                <a16:creationId xmlns:a16="http://schemas.microsoft.com/office/drawing/2014/main" id="{7393F6C6-6DFF-4031-AD1F-EA25D8410B35}"/>
              </a:ext>
            </a:extLst>
          </p:cNvPr>
          <p:cNvSpPr>
            <a:spLocks/>
          </p:cNvSpPr>
          <p:nvPr userDrawn="1"/>
        </p:nvSpPr>
        <p:spPr bwMode="auto">
          <a:xfrm>
            <a:off x="3813175" y="6651399"/>
            <a:ext cx="115888" cy="88900"/>
          </a:xfrm>
          <a:custGeom>
            <a:avLst/>
            <a:gdLst>
              <a:gd name="T0" fmla="*/ 73 w 73"/>
              <a:gd name="T1" fmla="*/ 0 h 56"/>
              <a:gd name="T2" fmla="*/ 0 w 73"/>
              <a:gd name="T3" fmla="*/ 11 h 56"/>
              <a:gd name="T4" fmla="*/ 26 w 73"/>
              <a:gd name="T5" fmla="*/ 56 h 56"/>
              <a:gd name="T6" fmla="*/ 73 w 73"/>
              <a:gd name="T7" fmla="*/ 0 h 56"/>
            </a:gdLst>
            <a:ahLst/>
            <a:cxnLst>
              <a:cxn ang="0">
                <a:pos x="T0" y="T1"/>
              </a:cxn>
              <a:cxn ang="0">
                <a:pos x="T2" y="T3"/>
              </a:cxn>
              <a:cxn ang="0">
                <a:pos x="T4" y="T5"/>
              </a:cxn>
              <a:cxn ang="0">
                <a:pos x="T6" y="T7"/>
              </a:cxn>
            </a:cxnLst>
            <a:rect l="0" t="0" r="r" b="b"/>
            <a:pathLst>
              <a:path w="73" h="56">
                <a:moveTo>
                  <a:pt x="73" y="0"/>
                </a:moveTo>
                <a:lnTo>
                  <a:pt x="0" y="11"/>
                </a:lnTo>
                <a:lnTo>
                  <a:pt x="26" y="56"/>
                </a:lnTo>
                <a:lnTo>
                  <a:pt x="73" y="0"/>
                </a:lnTo>
                <a:close/>
              </a:path>
            </a:pathLst>
          </a:custGeom>
          <a:solidFill>
            <a:srgbClr val="31A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49">
            <a:extLst>
              <a:ext uri="{FF2B5EF4-FFF2-40B4-BE49-F238E27FC236}">
                <a16:creationId xmlns:a16="http://schemas.microsoft.com/office/drawing/2014/main" id="{AAE63856-8BD5-45F0-A508-E71A92681B1D}"/>
              </a:ext>
            </a:extLst>
          </p:cNvPr>
          <p:cNvSpPr>
            <a:spLocks/>
          </p:cNvSpPr>
          <p:nvPr userDrawn="1"/>
        </p:nvSpPr>
        <p:spPr bwMode="auto">
          <a:xfrm>
            <a:off x="3813175" y="6651399"/>
            <a:ext cx="115888" cy="88900"/>
          </a:xfrm>
          <a:custGeom>
            <a:avLst/>
            <a:gdLst>
              <a:gd name="T0" fmla="*/ 73 w 73"/>
              <a:gd name="T1" fmla="*/ 0 h 56"/>
              <a:gd name="T2" fmla="*/ 0 w 73"/>
              <a:gd name="T3" fmla="*/ 11 h 56"/>
              <a:gd name="T4" fmla="*/ 26 w 73"/>
              <a:gd name="T5" fmla="*/ 56 h 56"/>
              <a:gd name="T6" fmla="*/ 73 w 73"/>
              <a:gd name="T7" fmla="*/ 0 h 56"/>
            </a:gdLst>
            <a:ahLst/>
            <a:cxnLst>
              <a:cxn ang="0">
                <a:pos x="T0" y="T1"/>
              </a:cxn>
              <a:cxn ang="0">
                <a:pos x="T2" y="T3"/>
              </a:cxn>
              <a:cxn ang="0">
                <a:pos x="T4" y="T5"/>
              </a:cxn>
              <a:cxn ang="0">
                <a:pos x="T6" y="T7"/>
              </a:cxn>
            </a:cxnLst>
            <a:rect l="0" t="0" r="r" b="b"/>
            <a:pathLst>
              <a:path w="73" h="56">
                <a:moveTo>
                  <a:pt x="73" y="0"/>
                </a:moveTo>
                <a:lnTo>
                  <a:pt x="0" y="11"/>
                </a:lnTo>
                <a:lnTo>
                  <a:pt x="26" y="56"/>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50">
            <a:extLst>
              <a:ext uri="{FF2B5EF4-FFF2-40B4-BE49-F238E27FC236}">
                <a16:creationId xmlns:a16="http://schemas.microsoft.com/office/drawing/2014/main" id="{3C476C0F-FCF9-43A3-BC84-BEDDAD4E04E2}"/>
              </a:ext>
            </a:extLst>
          </p:cNvPr>
          <p:cNvSpPr>
            <a:spLocks/>
          </p:cNvSpPr>
          <p:nvPr userDrawn="1"/>
        </p:nvSpPr>
        <p:spPr bwMode="auto">
          <a:xfrm>
            <a:off x="3854450" y="6610124"/>
            <a:ext cx="420688" cy="257175"/>
          </a:xfrm>
          <a:custGeom>
            <a:avLst/>
            <a:gdLst>
              <a:gd name="T0" fmla="*/ 226 w 265"/>
              <a:gd name="T1" fmla="*/ 0 h 162"/>
              <a:gd name="T2" fmla="*/ 47 w 265"/>
              <a:gd name="T3" fmla="*/ 26 h 162"/>
              <a:gd name="T4" fmla="*/ 0 w 265"/>
              <a:gd name="T5" fmla="*/ 82 h 162"/>
              <a:gd name="T6" fmla="*/ 44 w 265"/>
              <a:gd name="T7" fmla="*/ 162 h 162"/>
              <a:gd name="T8" fmla="*/ 195 w 265"/>
              <a:gd name="T9" fmla="*/ 162 h 162"/>
              <a:gd name="T10" fmla="*/ 265 w 265"/>
              <a:gd name="T11" fmla="*/ 21 h 162"/>
              <a:gd name="T12" fmla="*/ 226 w 26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265" h="162">
                <a:moveTo>
                  <a:pt x="226" y="0"/>
                </a:moveTo>
                <a:lnTo>
                  <a:pt x="47" y="26"/>
                </a:lnTo>
                <a:lnTo>
                  <a:pt x="0" y="82"/>
                </a:lnTo>
                <a:lnTo>
                  <a:pt x="44" y="162"/>
                </a:lnTo>
                <a:lnTo>
                  <a:pt x="195" y="162"/>
                </a:lnTo>
                <a:lnTo>
                  <a:pt x="265" y="21"/>
                </a:lnTo>
                <a:lnTo>
                  <a:pt x="226" y="0"/>
                </a:lnTo>
                <a:close/>
              </a:path>
            </a:pathLst>
          </a:custGeom>
          <a:solidFill>
            <a:srgbClr val="30A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1">
            <a:extLst>
              <a:ext uri="{FF2B5EF4-FFF2-40B4-BE49-F238E27FC236}">
                <a16:creationId xmlns:a16="http://schemas.microsoft.com/office/drawing/2014/main" id="{2A962060-746E-408B-930C-344B0D259E73}"/>
              </a:ext>
            </a:extLst>
          </p:cNvPr>
          <p:cNvSpPr>
            <a:spLocks/>
          </p:cNvSpPr>
          <p:nvPr userDrawn="1"/>
        </p:nvSpPr>
        <p:spPr bwMode="auto">
          <a:xfrm>
            <a:off x="3854450" y="6610124"/>
            <a:ext cx="420688" cy="257175"/>
          </a:xfrm>
          <a:custGeom>
            <a:avLst/>
            <a:gdLst>
              <a:gd name="T0" fmla="*/ 226 w 265"/>
              <a:gd name="T1" fmla="*/ 0 h 162"/>
              <a:gd name="T2" fmla="*/ 47 w 265"/>
              <a:gd name="T3" fmla="*/ 26 h 162"/>
              <a:gd name="T4" fmla="*/ 0 w 265"/>
              <a:gd name="T5" fmla="*/ 82 h 162"/>
              <a:gd name="T6" fmla="*/ 44 w 265"/>
              <a:gd name="T7" fmla="*/ 162 h 162"/>
              <a:gd name="T8" fmla="*/ 195 w 265"/>
              <a:gd name="T9" fmla="*/ 162 h 162"/>
              <a:gd name="T10" fmla="*/ 265 w 265"/>
              <a:gd name="T11" fmla="*/ 21 h 162"/>
              <a:gd name="T12" fmla="*/ 226 w 26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265" h="162">
                <a:moveTo>
                  <a:pt x="226" y="0"/>
                </a:moveTo>
                <a:lnTo>
                  <a:pt x="47" y="26"/>
                </a:lnTo>
                <a:lnTo>
                  <a:pt x="0" y="82"/>
                </a:lnTo>
                <a:lnTo>
                  <a:pt x="44" y="162"/>
                </a:lnTo>
                <a:lnTo>
                  <a:pt x="195" y="162"/>
                </a:lnTo>
                <a:lnTo>
                  <a:pt x="265" y="21"/>
                </a:lnTo>
                <a:lnTo>
                  <a:pt x="2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52">
            <a:extLst>
              <a:ext uri="{FF2B5EF4-FFF2-40B4-BE49-F238E27FC236}">
                <a16:creationId xmlns:a16="http://schemas.microsoft.com/office/drawing/2014/main" id="{8A76AFE2-8D3A-48F4-8235-4A47546F37C9}"/>
              </a:ext>
            </a:extLst>
          </p:cNvPr>
          <p:cNvSpPr>
            <a:spLocks/>
          </p:cNvSpPr>
          <p:nvPr userDrawn="1"/>
        </p:nvSpPr>
        <p:spPr bwMode="auto">
          <a:xfrm>
            <a:off x="3752850" y="6668861"/>
            <a:ext cx="101600" cy="131762"/>
          </a:xfrm>
          <a:custGeom>
            <a:avLst/>
            <a:gdLst>
              <a:gd name="T0" fmla="*/ 38 w 64"/>
              <a:gd name="T1" fmla="*/ 0 h 83"/>
              <a:gd name="T2" fmla="*/ 0 w 64"/>
              <a:gd name="T3" fmla="*/ 6 h 83"/>
              <a:gd name="T4" fmla="*/ 32 w 64"/>
              <a:gd name="T5" fmla="*/ 83 h 83"/>
              <a:gd name="T6" fmla="*/ 64 w 64"/>
              <a:gd name="T7" fmla="*/ 45 h 83"/>
              <a:gd name="T8" fmla="*/ 38 w 64"/>
              <a:gd name="T9" fmla="*/ 0 h 83"/>
            </a:gdLst>
            <a:ahLst/>
            <a:cxnLst>
              <a:cxn ang="0">
                <a:pos x="T0" y="T1"/>
              </a:cxn>
              <a:cxn ang="0">
                <a:pos x="T2" y="T3"/>
              </a:cxn>
              <a:cxn ang="0">
                <a:pos x="T4" y="T5"/>
              </a:cxn>
              <a:cxn ang="0">
                <a:pos x="T6" y="T7"/>
              </a:cxn>
              <a:cxn ang="0">
                <a:pos x="T8" y="T9"/>
              </a:cxn>
            </a:cxnLst>
            <a:rect l="0" t="0" r="r" b="b"/>
            <a:pathLst>
              <a:path w="64" h="83">
                <a:moveTo>
                  <a:pt x="38" y="0"/>
                </a:moveTo>
                <a:lnTo>
                  <a:pt x="0" y="6"/>
                </a:lnTo>
                <a:lnTo>
                  <a:pt x="32" y="83"/>
                </a:lnTo>
                <a:lnTo>
                  <a:pt x="64" y="45"/>
                </a:lnTo>
                <a:lnTo>
                  <a:pt x="38" y="0"/>
                </a:lnTo>
                <a:close/>
              </a:path>
            </a:pathLst>
          </a:custGeom>
          <a:solidFill>
            <a:srgbClr val="42B6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53">
            <a:extLst>
              <a:ext uri="{FF2B5EF4-FFF2-40B4-BE49-F238E27FC236}">
                <a16:creationId xmlns:a16="http://schemas.microsoft.com/office/drawing/2014/main" id="{64DE194C-7886-4BD4-8B67-3B16BD6FF090}"/>
              </a:ext>
            </a:extLst>
          </p:cNvPr>
          <p:cNvSpPr>
            <a:spLocks/>
          </p:cNvSpPr>
          <p:nvPr userDrawn="1"/>
        </p:nvSpPr>
        <p:spPr bwMode="auto">
          <a:xfrm>
            <a:off x="3752850" y="6668861"/>
            <a:ext cx="101600" cy="131762"/>
          </a:xfrm>
          <a:custGeom>
            <a:avLst/>
            <a:gdLst>
              <a:gd name="T0" fmla="*/ 38 w 64"/>
              <a:gd name="T1" fmla="*/ 0 h 83"/>
              <a:gd name="T2" fmla="*/ 0 w 64"/>
              <a:gd name="T3" fmla="*/ 6 h 83"/>
              <a:gd name="T4" fmla="*/ 32 w 64"/>
              <a:gd name="T5" fmla="*/ 83 h 83"/>
              <a:gd name="T6" fmla="*/ 64 w 64"/>
              <a:gd name="T7" fmla="*/ 45 h 83"/>
              <a:gd name="T8" fmla="*/ 38 w 64"/>
              <a:gd name="T9" fmla="*/ 0 h 83"/>
            </a:gdLst>
            <a:ahLst/>
            <a:cxnLst>
              <a:cxn ang="0">
                <a:pos x="T0" y="T1"/>
              </a:cxn>
              <a:cxn ang="0">
                <a:pos x="T2" y="T3"/>
              </a:cxn>
              <a:cxn ang="0">
                <a:pos x="T4" y="T5"/>
              </a:cxn>
              <a:cxn ang="0">
                <a:pos x="T6" y="T7"/>
              </a:cxn>
              <a:cxn ang="0">
                <a:pos x="T8" y="T9"/>
              </a:cxn>
            </a:cxnLst>
            <a:rect l="0" t="0" r="r" b="b"/>
            <a:pathLst>
              <a:path w="64" h="83">
                <a:moveTo>
                  <a:pt x="38" y="0"/>
                </a:moveTo>
                <a:lnTo>
                  <a:pt x="0" y="6"/>
                </a:lnTo>
                <a:lnTo>
                  <a:pt x="32" y="83"/>
                </a:lnTo>
                <a:lnTo>
                  <a:pt x="64" y="45"/>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54">
            <a:extLst>
              <a:ext uri="{FF2B5EF4-FFF2-40B4-BE49-F238E27FC236}">
                <a16:creationId xmlns:a16="http://schemas.microsoft.com/office/drawing/2014/main" id="{B374B49E-534F-49CB-914D-DABD25E49063}"/>
              </a:ext>
            </a:extLst>
          </p:cNvPr>
          <p:cNvSpPr>
            <a:spLocks/>
          </p:cNvSpPr>
          <p:nvPr userDrawn="1"/>
        </p:nvSpPr>
        <p:spPr bwMode="auto">
          <a:xfrm>
            <a:off x="3803650" y="6740299"/>
            <a:ext cx="120650" cy="127000"/>
          </a:xfrm>
          <a:custGeom>
            <a:avLst/>
            <a:gdLst>
              <a:gd name="T0" fmla="*/ 32 w 76"/>
              <a:gd name="T1" fmla="*/ 0 h 80"/>
              <a:gd name="T2" fmla="*/ 0 w 76"/>
              <a:gd name="T3" fmla="*/ 38 h 80"/>
              <a:gd name="T4" fmla="*/ 18 w 76"/>
              <a:gd name="T5" fmla="*/ 80 h 80"/>
              <a:gd name="T6" fmla="*/ 76 w 76"/>
              <a:gd name="T7" fmla="*/ 80 h 80"/>
              <a:gd name="T8" fmla="*/ 32 w 76"/>
              <a:gd name="T9" fmla="*/ 0 h 80"/>
            </a:gdLst>
            <a:ahLst/>
            <a:cxnLst>
              <a:cxn ang="0">
                <a:pos x="T0" y="T1"/>
              </a:cxn>
              <a:cxn ang="0">
                <a:pos x="T2" y="T3"/>
              </a:cxn>
              <a:cxn ang="0">
                <a:pos x="T4" y="T5"/>
              </a:cxn>
              <a:cxn ang="0">
                <a:pos x="T6" y="T7"/>
              </a:cxn>
              <a:cxn ang="0">
                <a:pos x="T8" y="T9"/>
              </a:cxn>
            </a:cxnLst>
            <a:rect l="0" t="0" r="r" b="b"/>
            <a:pathLst>
              <a:path w="76" h="80">
                <a:moveTo>
                  <a:pt x="32" y="0"/>
                </a:moveTo>
                <a:lnTo>
                  <a:pt x="0" y="38"/>
                </a:lnTo>
                <a:lnTo>
                  <a:pt x="18" y="80"/>
                </a:lnTo>
                <a:lnTo>
                  <a:pt x="76" y="80"/>
                </a:lnTo>
                <a:lnTo>
                  <a:pt x="32" y="0"/>
                </a:lnTo>
                <a:close/>
              </a:path>
            </a:pathLst>
          </a:custGeom>
          <a:solidFill>
            <a:srgbClr val="40B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55">
            <a:extLst>
              <a:ext uri="{FF2B5EF4-FFF2-40B4-BE49-F238E27FC236}">
                <a16:creationId xmlns:a16="http://schemas.microsoft.com/office/drawing/2014/main" id="{5E6CFEBC-1E1B-436B-B6A4-CF4CB589C26D}"/>
              </a:ext>
            </a:extLst>
          </p:cNvPr>
          <p:cNvSpPr>
            <a:spLocks/>
          </p:cNvSpPr>
          <p:nvPr userDrawn="1"/>
        </p:nvSpPr>
        <p:spPr bwMode="auto">
          <a:xfrm>
            <a:off x="3803650" y="6740299"/>
            <a:ext cx="120650" cy="127000"/>
          </a:xfrm>
          <a:custGeom>
            <a:avLst/>
            <a:gdLst>
              <a:gd name="T0" fmla="*/ 32 w 76"/>
              <a:gd name="T1" fmla="*/ 0 h 80"/>
              <a:gd name="T2" fmla="*/ 0 w 76"/>
              <a:gd name="T3" fmla="*/ 38 h 80"/>
              <a:gd name="T4" fmla="*/ 18 w 76"/>
              <a:gd name="T5" fmla="*/ 80 h 80"/>
              <a:gd name="T6" fmla="*/ 76 w 76"/>
              <a:gd name="T7" fmla="*/ 80 h 80"/>
              <a:gd name="T8" fmla="*/ 32 w 76"/>
              <a:gd name="T9" fmla="*/ 0 h 80"/>
            </a:gdLst>
            <a:ahLst/>
            <a:cxnLst>
              <a:cxn ang="0">
                <a:pos x="T0" y="T1"/>
              </a:cxn>
              <a:cxn ang="0">
                <a:pos x="T2" y="T3"/>
              </a:cxn>
              <a:cxn ang="0">
                <a:pos x="T4" y="T5"/>
              </a:cxn>
              <a:cxn ang="0">
                <a:pos x="T6" y="T7"/>
              </a:cxn>
              <a:cxn ang="0">
                <a:pos x="T8" y="T9"/>
              </a:cxn>
            </a:cxnLst>
            <a:rect l="0" t="0" r="r" b="b"/>
            <a:pathLst>
              <a:path w="76" h="80">
                <a:moveTo>
                  <a:pt x="32" y="0"/>
                </a:moveTo>
                <a:lnTo>
                  <a:pt x="0" y="38"/>
                </a:lnTo>
                <a:lnTo>
                  <a:pt x="18" y="80"/>
                </a:lnTo>
                <a:lnTo>
                  <a:pt x="76" y="80"/>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56">
            <a:extLst>
              <a:ext uri="{FF2B5EF4-FFF2-40B4-BE49-F238E27FC236}">
                <a16:creationId xmlns:a16="http://schemas.microsoft.com/office/drawing/2014/main" id="{EE7194AC-A774-4A0B-9ED0-6D0533E0941E}"/>
              </a:ext>
            </a:extLst>
          </p:cNvPr>
          <p:cNvSpPr>
            <a:spLocks/>
          </p:cNvSpPr>
          <p:nvPr userDrawn="1"/>
        </p:nvSpPr>
        <p:spPr bwMode="auto">
          <a:xfrm>
            <a:off x="4275137" y="6597424"/>
            <a:ext cx="63500" cy="77787"/>
          </a:xfrm>
          <a:custGeom>
            <a:avLst/>
            <a:gdLst>
              <a:gd name="T0" fmla="*/ 14 w 40"/>
              <a:gd name="T1" fmla="*/ 0 h 49"/>
              <a:gd name="T2" fmla="*/ 14 w 40"/>
              <a:gd name="T3" fmla="*/ 0 h 49"/>
              <a:gd name="T4" fmla="*/ 0 w 40"/>
              <a:gd name="T5" fmla="*/ 29 h 49"/>
              <a:gd name="T6" fmla="*/ 40 w 40"/>
              <a:gd name="T7" fmla="*/ 49 h 49"/>
              <a:gd name="T8" fmla="*/ 14 w 40"/>
              <a:gd name="T9" fmla="*/ 0 h 49"/>
            </a:gdLst>
            <a:ahLst/>
            <a:cxnLst>
              <a:cxn ang="0">
                <a:pos x="T0" y="T1"/>
              </a:cxn>
              <a:cxn ang="0">
                <a:pos x="T2" y="T3"/>
              </a:cxn>
              <a:cxn ang="0">
                <a:pos x="T4" y="T5"/>
              </a:cxn>
              <a:cxn ang="0">
                <a:pos x="T6" y="T7"/>
              </a:cxn>
              <a:cxn ang="0">
                <a:pos x="T8" y="T9"/>
              </a:cxn>
            </a:cxnLst>
            <a:rect l="0" t="0" r="r" b="b"/>
            <a:pathLst>
              <a:path w="40" h="49">
                <a:moveTo>
                  <a:pt x="14" y="0"/>
                </a:moveTo>
                <a:lnTo>
                  <a:pt x="14" y="0"/>
                </a:lnTo>
                <a:lnTo>
                  <a:pt x="0" y="29"/>
                </a:lnTo>
                <a:lnTo>
                  <a:pt x="40" y="49"/>
                </a:lnTo>
                <a:lnTo>
                  <a:pt x="14" y="0"/>
                </a:lnTo>
                <a:close/>
              </a:path>
            </a:pathLst>
          </a:custGeom>
          <a:solidFill>
            <a:srgbClr val="60C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57">
            <a:extLst>
              <a:ext uri="{FF2B5EF4-FFF2-40B4-BE49-F238E27FC236}">
                <a16:creationId xmlns:a16="http://schemas.microsoft.com/office/drawing/2014/main" id="{7684DC33-7FCE-45A3-89A5-6E3D65F46E8C}"/>
              </a:ext>
            </a:extLst>
          </p:cNvPr>
          <p:cNvSpPr>
            <a:spLocks/>
          </p:cNvSpPr>
          <p:nvPr userDrawn="1"/>
        </p:nvSpPr>
        <p:spPr bwMode="auto">
          <a:xfrm>
            <a:off x="4275137" y="6597424"/>
            <a:ext cx="63500" cy="77787"/>
          </a:xfrm>
          <a:custGeom>
            <a:avLst/>
            <a:gdLst>
              <a:gd name="T0" fmla="*/ 14 w 40"/>
              <a:gd name="T1" fmla="*/ 0 h 49"/>
              <a:gd name="T2" fmla="*/ 14 w 40"/>
              <a:gd name="T3" fmla="*/ 0 h 49"/>
              <a:gd name="T4" fmla="*/ 0 w 40"/>
              <a:gd name="T5" fmla="*/ 29 h 49"/>
              <a:gd name="T6" fmla="*/ 40 w 40"/>
              <a:gd name="T7" fmla="*/ 49 h 49"/>
              <a:gd name="T8" fmla="*/ 14 w 40"/>
              <a:gd name="T9" fmla="*/ 0 h 49"/>
            </a:gdLst>
            <a:ahLst/>
            <a:cxnLst>
              <a:cxn ang="0">
                <a:pos x="T0" y="T1"/>
              </a:cxn>
              <a:cxn ang="0">
                <a:pos x="T2" y="T3"/>
              </a:cxn>
              <a:cxn ang="0">
                <a:pos x="T4" y="T5"/>
              </a:cxn>
              <a:cxn ang="0">
                <a:pos x="T6" y="T7"/>
              </a:cxn>
              <a:cxn ang="0">
                <a:pos x="T8" y="T9"/>
              </a:cxn>
            </a:cxnLst>
            <a:rect l="0" t="0" r="r" b="b"/>
            <a:pathLst>
              <a:path w="40" h="49">
                <a:moveTo>
                  <a:pt x="14" y="0"/>
                </a:moveTo>
                <a:lnTo>
                  <a:pt x="14" y="0"/>
                </a:lnTo>
                <a:lnTo>
                  <a:pt x="0" y="29"/>
                </a:lnTo>
                <a:lnTo>
                  <a:pt x="40" y="49"/>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58">
            <a:extLst>
              <a:ext uri="{FF2B5EF4-FFF2-40B4-BE49-F238E27FC236}">
                <a16:creationId xmlns:a16="http://schemas.microsoft.com/office/drawing/2014/main" id="{EB87D53C-5743-4643-B1CA-738EF28723EA}"/>
              </a:ext>
            </a:extLst>
          </p:cNvPr>
          <p:cNvSpPr>
            <a:spLocks/>
          </p:cNvSpPr>
          <p:nvPr userDrawn="1"/>
        </p:nvSpPr>
        <p:spPr bwMode="auto">
          <a:xfrm>
            <a:off x="4164012" y="6643461"/>
            <a:ext cx="274638" cy="223837"/>
          </a:xfrm>
          <a:custGeom>
            <a:avLst/>
            <a:gdLst>
              <a:gd name="T0" fmla="*/ 70 w 173"/>
              <a:gd name="T1" fmla="*/ 0 h 141"/>
              <a:gd name="T2" fmla="*/ 0 w 173"/>
              <a:gd name="T3" fmla="*/ 141 h 141"/>
              <a:gd name="T4" fmla="*/ 173 w 173"/>
              <a:gd name="T5" fmla="*/ 141 h 141"/>
              <a:gd name="T6" fmla="*/ 110 w 173"/>
              <a:gd name="T7" fmla="*/ 20 h 141"/>
              <a:gd name="T8" fmla="*/ 70 w 173"/>
              <a:gd name="T9" fmla="*/ 0 h 141"/>
            </a:gdLst>
            <a:ahLst/>
            <a:cxnLst>
              <a:cxn ang="0">
                <a:pos x="T0" y="T1"/>
              </a:cxn>
              <a:cxn ang="0">
                <a:pos x="T2" y="T3"/>
              </a:cxn>
              <a:cxn ang="0">
                <a:pos x="T4" y="T5"/>
              </a:cxn>
              <a:cxn ang="0">
                <a:pos x="T6" y="T7"/>
              </a:cxn>
              <a:cxn ang="0">
                <a:pos x="T8" y="T9"/>
              </a:cxn>
            </a:cxnLst>
            <a:rect l="0" t="0" r="r" b="b"/>
            <a:pathLst>
              <a:path w="173" h="141">
                <a:moveTo>
                  <a:pt x="70" y="0"/>
                </a:moveTo>
                <a:lnTo>
                  <a:pt x="0" y="141"/>
                </a:lnTo>
                <a:lnTo>
                  <a:pt x="173" y="141"/>
                </a:lnTo>
                <a:lnTo>
                  <a:pt x="110" y="20"/>
                </a:lnTo>
                <a:lnTo>
                  <a:pt x="70" y="0"/>
                </a:lnTo>
                <a:close/>
              </a:path>
            </a:pathLst>
          </a:custGeom>
          <a:solidFill>
            <a:srgbClr val="2FA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59">
            <a:extLst>
              <a:ext uri="{FF2B5EF4-FFF2-40B4-BE49-F238E27FC236}">
                <a16:creationId xmlns:a16="http://schemas.microsoft.com/office/drawing/2014/main" id="{F00624A0-DA17-4D80-8A5D-058D7999C3F4}"/>
              </a:ext>
            </a:extLst>
          </p:cNvPr>
          <p:cNvSpPr>
            <a:spLocks/>
          </p:cNvSpPr>
          <p:nvPr userDrawn="1"/>
        </p:nvSpPr>
        <p:spPr bwMode="auto">
          <a:xfrm>
            <a:off x="4164012" y="6643461"/>
            <a:ext cx="274638" cy="223837"/>
          </a:xfrm>
          <a:custGeom>
            <a:avLst/>
            <a:gdLst>
              <a:gd name="T0" fmla="*/ 70 w 173"/>
              <a:gd name="T1" fmla="*/ 0 h 141"/>
              <a:gd name="T2" fmla="*/ 0 w 173"/>
              <a:gd name="T3" fmla="*/ 141 h 141"/>
              <a:gd name="T4" fmla="*/ 173 w 173"/>
              <a:gd name="T5" fmla="*/ 141 h 141"/>
              <a:gd name="T6" fmla="*/ 110 w 173"/>
              <a:gd name="T7" fmla="*/ 20 h 141"/>
              <a:gd name="T8" fmla="*/ 70 w 173"/>
              <a:gd name="T9" fmla="*/ 0 h 141"/>
            </a:gdLst>
            <a:ahLst/>
            <a:cxnLst>
              <a:cxn ang="0">
                <a:pos x="T0" y="T1"/>
              </a:cxn>
              <a:cxn ang="0">
                <a:pos x="T2" y="T3"/>
              </a:cxn>
              <a:cxn ang="0">
                <a:pos x="T4" y="T5"/>
              </a:cxn>
              <a:cxn ang="0">
                <a:pos x="T6" y="T7"/>
              </a:cxn>
              <a:cxn ang="0">
                <a:pos x="T8" y="T9"/>
              </a:cxn>
            </a:cxnLst>
            <a:rect l="0" t="0" r="r" b="b"/>
            <a:pathLst>
              <a:path w="173" h="141">
                <a:moveTo>
                  <a:pt x="70" y="0"/>
                </a:moveTo>
                <a:lnTo>
                  <a:pt x="0" y="141"/>
                </a:lnTo>
                <a:lnTo>
                  <a:pt x="173" y="141"/>
                </a:lnTo>
                <a:lnTo>
                  <a:pt x="110" y="20"/>
                </a:lnTo>
                <a:lnTo>
                  <a:pt x="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60">
            <a:extLst>
              <a:ext uri="{FF2B5EF4-FFF2-40B4-BE49-F238E27FC236}">
                <a16:creationId xmlns:a16="http://schemas.microsoft.com/office/drawing/2014/main" id="{4CF05103-FB5B-4249-9758-0D2937264BAE}"/>
              </a:ext>
            </a:extLst>
          </p:cNvPr>
          <p:cNvSpPr>
            <a:spLocks/>
          </p:cNvSpPr>
          <p:nvPr userDrawn="1"/>
        </p:nvSpPr>
        <p:spPr bwMode="auto">
          <a:xfrm>
            <a:off x="4706937" y="6221186"/>
            <a:ext cx="107950" cy="463550"/>
          </a:xfrm>
          <a:custGeom>
            <a:avLst/>
            <a:gdLst>
              <a:gd name="T0" fmla="*/ 68 w 68"/>
              <a:gd name="T1" fmla="*/ 0 h 292"/>
              <a:gd name="T2" fmla="*/ 22 w 68"/>
              <a:gd name="T3" fmla="*/ 33 h 292"/>
              <a:gd name="T4" fmla="*/ 0 w 68"/>
              <a:gd name="T5" fmla="*/ 292 h 292"/>
              <a:gd name="T6" fmla="*/ 21 w 68"/>
              <a:gd name="T7" fmla="*/ 273 h 292"/>
              <a:gd name="T8" fmla="*/ 68 w 68"/>
              <a:gd name="T9" fmla="*/ 0 h 292"/>
            </a:gdLst>
            <a:ahLst/>
            <a:cxnLst>
              <a:cxn ang="0">
                <a:pos x="T0" y="T1"/>
              </a:cxn>
              <a:cxn ang="0">
                <a:pos x="T2" y="T3"/>
              </a:cxn>
              <a:cxn ang="0">
                <a:pos x="T4" y="T5"/>
              </a:cxn>
              <a:cxn ang="0">
                <a:pos x="T6" y="T7"/>
              </a:cxn>
              <a:cxn ang="0">
                <a:pos x="T8" y="T9"/>
              </a:cxn>
            </a:cxnLst>
            <a:rect l="0" t="0" r="r" b="b"/>
            <a:pathLst>
              <a:path w="68" h="292">
                <a:moveTo>
                  <a:pt x="68" y="0"/>
                </a:moveTo>
                <a:lnTo>
                  <a:pt x="22" y="33"/>
                </a:lnTo>
                <a:lnTo>
                  <a:pt x="0" y="292"/>
                </a:lnTo>
                <a:lnTo>
                  <a:pt x="21" y="273"/>
                </a:lnTo>
                <a:lnTo>
                  <a:pt x="68" y="0"/>
                </a:lnTo>
                <a:close/>
              </a:path>
            </a:pathLst>
          </a:custGeom>
          <a:solidFill>
            <a:srgbClr val="BA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61">
            <a:extLst>
              <a:ext uri="{FF2B5EF4-FFF2-40B4-BE49-F238E27FC236}">
                <a16:creationId xmlns:a16="http://schemas.microsoft.com/office/drawing/2014/main" id="{7C669801-9D5D-483B-9F4E-6510EB9B3973}"/>
              </a:ext>
            </a:extLst>
          </p:cNvPr>
          <p:cNvSpPr>
            <a:spLocks/>
          </p:cNvSpPr>
          <p:nvPr userDrawn="1"/>
        </p:nvSpPr>
        <p:spPr bwMode="auto">
          <a:xfrm>
            <a:off x="4706937" y="6221186"/>
            <a:ext cx="107950" cy="463550"/>
          </a:xfrm>
          <a:custGeom>
            <a:avLst/>
            <a:gdLst>
              <a:gd name="T0" fmla="*/ 68 w 68"/>
              <a:gd name="T1" fmla="*/ 0 h 292"/>
              <a:gd name="T2" fmla="*/ 22 w 68"/>
              <a:gd name="T3" fmla="*/ 33 h 292"/>
              <a:gd name="T4" fmla="*/ 0 w 68"/>
              <a:gd name="T5" fmla="*/ 292 h 292"/>
              <a:gd name="T6" fmla="*/ 21 w 68"/>
              <a:gd name="T7" fmla="*/ 273 h 292"/>
              <a:gd name="T8" fmla="*/ 68 w 68"/>
              <a:gd name="T9" fmla="*/ 0 h 292"/>
            </a:gdLst>
            <a:ahLst/>
            <a:cxnLst>
              <a:cxn ang="0">
                <a:pos x="T0" y="T1"/>
              </a:cxn>
              <a:cxn ang="0">
                <a:pos x="T2" y="T3"/>
              </a:cxn>
              <a:cxn ang="0">
                <a:pos x="T4" y="T5"/>
              </a:cxn>
              <a:cxn ang="0">
                <a:pos x="T6" y="T7"/>
              </a:cxn>
              <a:cxn ang="0">
                <a:pos x="T8" y="T9"/>
              </a:cxn>
            </a:cxnLst>
            <a:rect l="0" t="0" r="r" b="b"/>
            <a:pathLst>
              <a:path w="68" h="292">
                <a:moveTo>
                  <a:pt x="68" y="0"/>
                </a:moveTo>
                <a:lnTo>
                  <a:pt x="22" y="33"/>
                </a:lnTo>
                <a:lnTo>
                  <a:pt x="0" y="292"/>
                </a:lnTo>
                <a:lnTo>
                  <a:pt x="21" y="273"/>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62">
            <a:extLst>
              <a:ext uri="{FF2B5EF4-FFF2-40B4-BE49-F238E27FC236}">
                <a16:creationId xmlns:a16="http://schemas.microsoft.com/office/drawing/2014/main" id="{9676691A-D32C-415D-936C-A23F970A03D2}"/>
              </a:ext>
            </a:extLst>
          </p:cNvPr>
          <p:cNvSpPr>
            <a:spLocks/>
          </p:cNvSpPr>
          <p:nvPr userDrawn="1"/>
        </p:nvSpPr>
        <p:spPr bwMode="auto">
          <a:xfrm>
            <a:off x="4297362" y="6273574"/>
            <a:ext cx="444500" cy="530225"/>
          </a:xfrm>
          <a:custGeom>
            <a:avLst/>
            <a:gdLst>
              <a:gd name="T0" fmla="*/ 280 w 280"/>
              <a:gd name="T1" fmla="*/ 0 h 334"/>
              <a:gd name="T2" fmla="*/ 0 w 280"/>
              <a:gd name="T3" fmla="*/ 204 h 334"/>
              <a:gd name="T4" fmla="*/ 26 w 280"/>
              <a:gd name="T5" fmla="*/ 253 h 334"/>
              <a:gd name="T6" fmla="*/ 179 w 280"/>
              <a:gd name="T7" fmla="*/ 334 h 334"/>
              <a:gd name="T8" fmla="*/ 258 w 280"/>
              <a:gd name="T9" fmla="*/ 259 h 334"/>
              <a:gd name="T10" fmla="*/ 280 w 280"/>
              <a:gd name="T11" fmla="*/ 0 h 334"/>
            </a:gdLst>
            <a:ahLst/>
            <a:cxnLst>
              <a:cxn ang="0">
                <a:pos x="T0" y="T1"/>
              </a:cxn>
              <a:cxn ang="0">
                <a:pos x="T2" y="T3"/>
              </a:cxn>
              <a:cxn ang="0">
                <a:pos x="T4" y="T5"/>
              </a:cxn>
              <a:cxn ang="0">
                <a:pos x="T6" y="T7"/>
              </a:cxn>
              <a:cxn ang="0">
                <a:pos x="T8" y="T9"/>
              </a:cxn>
              <a:cxn ang="0">
                <a:pos x="T10" y="T11"/>
              </a:cxn>
            </a:cxnLst>
            <a:rect l="0" t="0" r="r" b="b"/>
            <a:pathLst>
              <a:path w="280" h="334">
                <a:moveTo>
                  <a:pt x="280" y="0"/>
                </a:moveTo>
                <a:lnTo>
                  <a:pt x="0" y="204"/>
                </a:lnTo>
                <a:lnTo>
                  <a:pt x="26" y="253"/>
                </a:lnTo>
                <a:lnTo>
                  <a:pt x="179" y="334"/>
                </a:lnTo>
                <a:lnTo>
                  <a:pt x="258" y="259"/>
                </a:lnTo>
                <a:lnTo>
                  <a:pt x="280" y="0"/>
                </a:lnTo>
                <a:close/>
              </a:path>
            </a:pathLst>
          </a:custGeom>
          <a:solidFill>
            <a:srgbClr val="5CC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63">
            <a:extLst>
              <a:ext uri="{FF2B5EF4-FFF2-40B4-BE49-F238E27FC236}">
                <a16:creationId xmlns:a16="http://schemas.microsoft.com/office/drawing/2014/main" id="{3E1E0ABA-1370-478C-8335-72BDC1314993}"/>
              </a:ext>
            </a:extLst>
          </p:cNvPr>
          <p:cNvSpPr>
            <a:spLocks/>
          </p:cNvSpPr>
          <p:nvPr userDrawn="1"/>
        </p:nvSpPr>
        <p:spPr bwMode="auto">
          <a:xfrm>
            <a:off x="4297362" y="6273574"/>
            <a:ext cx="444500" cy="530225"/>
          </a:xfrm>
          <a:custGeom>
            <a:avLst/>
            <a:gdLst>
              <a:gd name="T0" fmla="*/ 280 w 280"/>
              <a:gd name="T1" fmla="*/ 0 h 334"/>
              <a:gd name="T2" fmla="*/ 0 w 280"/>
              <a:gd name="T3" fmla="*/ 204 h 334"/>
              <a:gd name="T4" fmla="*/ 26 w 280"/>
              <a:gd name="T5" fmla="*/ 253 h 334"/>
              <a:gd name="T6" fmla="*/ 179 w 280"/>
              <a:gd name="T7" fmla="*/ 334 h 334"/>
              <a:gd name="T8" fmla="*/ 258 w 280"/>
              <a:gd name="T9" fmla="*/ 259 h 334"/>
              <a:gd name="T10" fmla="*/ 280 w 280"/>
              <a:gd name="T11" fmla="*/ 0 h 334"/>
            </a:gdLst>
            <a:ahLst/>
            <a:cxnLst>
              <a:cxn ang="0">
                <a:pos x="T0" y="T1"/>
              </a:cxn>
              <a:cxn ang="0">
                <a:pos x="T2" y="T3"/>
              </a:cxn>
              <a:cxn ang="0">
                <a:pos x="T4" y="T5"/>
              </a:cxn>
              <a:cxn ang="0">
                <a:pos x="T6" y="T7"/>
              </a:cxn>
              <a:cxn ang="0">
                <a:pos x="T8" y="T9"/>
              </a:cxn>
              <a:cxn ang="0">
                <a:pos x="T10" y="T11"/>
              </a:cxn>
            </a:cxnLst>
            <a:rect l="0" t="0" r="r" b="b"/>
            <a:pathLst>
              <a:path w="280" h="334">
                <a:moveTo>
                  <a:pt x="280" y="0"/>
                </a:moveTo>
                <a:lnTo>
                  <a:pt x="0" y="204"/>
                </a:lnTo>
                <a:lnTo>
                  <a:pt x="26" y="253"/>
                </a:lnTo>
                <a:lnTo>
                  <a:pt x="179" y="334"/>
                </a:lnTo>
                <a:lnTo>
                  <a:pt x="258" y="259"/>
                </a:lnTo>
                <a:lnTo>
                  <a:pt x="2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64">
            <a:extLst>
              <a:ext uri="{FF2B5EF4-FFF2-40B4-BE49-F238E27FC236}">
                <a16:creationId xmlns:a16="http://schemas.microsoft.com/office/drawing/2014/main" id="{1BEC68DC-B0A1-4CFB-BE48-12817D3B5274}"/>
              </a:ext>
            </a:extLst>
          </p:cNvPr>
          <p:cNvSpPr>
            <a:spLocks/>
          </p:cNvSpPr>
          <p:nvPr userDrawn="1"/>
        </p:nvSpPr>
        <p:spPr bwMode="auto">
          <a:xfrm>
            <a:off x="4338637" y="6675211"/>
            <a:ext cx="242888" cy="192087"/>
          </a:xfrm>
          <a:custGeom>
            <a:avLst/>
            <a:gdLst>
              <a:gd name="T0" fmla="*/ 0 w 153"/>
              <a:gd name="T1" fmla="*/ 0 h 121"/>
              <a:gd name="T2" fmla="*/ 63 w 153"/>
              <a:gd name="T3" fmla="*/ 121 h 121"/>
              <a:gd name="T4" fmla="*/ 110 w 153"/>
              <a:gd name="T5" fmla="*/ 121 h 121"/>
              <a:gd name="T6" fmla="*/ 153 w 153"/>
              <a:gd name="T7" fmla="*/ 81 h 121"/>
              <a:gd name="T8" fmla="*/ 0 w 153"/>
              <a:gd name="T9" fmla="*/ 0 h 121"/>
            </a:gdLst>
            <a:ahLst/>
            <a:cxnLst>
              <a:cxn ang="0">
                <a:pos x="T0" y="T1"/>
              </a:cxn>
              <a:cxn ang="0">
                <a:pos x="T2" y="T3"/>
              </a:cxn>
              <a:cxn ang="0">
                <a:pos x="T4" y="T5"/>
              </a:cxn>
              <a:cxn ang="0">
                <a:pos x="T6" y="T7"/>
              </a:cxn>
              <a:cxn ang="0">
                <a:pos x="T8" y="T9"/>
              </a:cxn>
            </a:cxnLst>
            <a:rect l="0" t="0" r="r" b="b"/>
            <a:pathLst>
              <a:path w="153" h="121">
                <a:moveTo>
                  <a:pt x="0" y="0"/>
                </a:moveTo>
                <a:lnTo>
                  <a:pt x="63" y="121"/>
                </a:lnTo>
                <a:lnTo>
                  <a:pt x="110" y="121"/>
                </a:lnTo>
                <a:lnTo>
                  <a:pt x="153" y="81"/>
                </a:lnTo>
                <a:lnTo>
                  <a:pt x="0" y="0"/>
                </a:lnTo>
                <a:close/>
              </a:path>
            </a:pathLst>
          </a:custGeom>
          <a:solidFill>
            <a:srgbClr val="2DA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65">
            <a:extLst>
              <a:ext uri="{FF2B5EF4-FFF2-40B4-BE49-F238E27FC236}">
                <a16:creationId xmlns:a16="http://schemas.microsoft.com/office/drawing/2014/main" id="{C1997D21-61A4-4A30-B522-FC38C7F06F30}"/>
              </a:ext>
            </a:extLst>
          </p:cNvPr>
          <p:cNvSpPr>
            <a:spLocks/>
          </p:cNvSpPr>
          <p:nvPr userDrawn="1"/>
        </p:nvSpPr>
        <p:spPr bwMode="auto">
          <a:xfrm>
            <a:off x="4338637" y="6675211"/>
            <a:ext cx="242888" cy="192087"/>
          </a:xfrm>
          <a:custGeom>
            <a:avLst/>
            <a:gdLst>
              <a:gd name="T0" fmla="*/ 0 w 153"/>
              <a:gd name="T1" fmla="*/ 0 h 121"/>
              <a:gd name="T2" fmla="*/ 63 w 153"/>
              <a:gd name="T3" fmla="*/ 121 h 121"/>
              <a:gd name="T4" fmla="*/ 110 w 153"/>
              <a:gd name="T5" fmla="*/ 121 h 121"/>
              <a:gd name="T6" fmla="*/ 153 w 153"/>
              <a:gd name="T7" fmla="*/ 81 h 121"/>
              <a:gd name="T8" fmla="*/ 0 w 153"/>
              <a:gd name="T9" fmla="*/ 0 h 121"/>
            </a:gdLst>
            <a:ahLst/>
            <a:cxnLst>
              <a:cxn ang="0">
                <a:pos x="T0" y="T1"/>
              </a:cxn>
              <a:cxn ang="0">
                <a:pos x="T2" y="T3"/>
              </a:cxn>
              <a:cxn ang="0">
                <a:pos x="T4" y="T5"/>
              </a:cxn>
              <a:cxn ang="0">
                <a:pos x="T6" y="T7"/>
              </a:cxn>
              <a:cxn ang="0">
                <a:pos x="T8" y="T9"/>
              </a:cxn>
            </a:cxnLst>
            <a:rect l="0" t="0" r="r" b="b"/>
            <a:pathLst>
              <a:path w="153" h="121">
                <a:moveTo>
                  <a:pt x="0" y="0"/>
                </a:moveTo>
                <a:lnTo>
                  <a:pt x="63" y="121"/>
                </a:lnTo>
                <a:lnTo>
                  <a:pt x="110" y="121"/>
                </a:lnTo>
                <a:lnTo>
                  <a:pt x="153" y="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66">
            <a:extLst>
              <a:ext uri="{FF2B5EF4-FFF2-40B4-BE49-F238E27FC236}">
                <a16:creationId xmlns:a16="http://schemas.microsoft.com/office/drawing/2014/main" id="{96A2D992-3A71-4D89-B2AB-84CEF9D95B10}"/>
              </a:ext>
            </a:extLst>
          </p:cNvPr>
          <p:cNvSpPr>
            <a:spLocks/>
          </p:cNvSpPr>
          <p:nvPr userDrawn="1"/>
        </p:nvSpPr>
        <p:spPr bwMode="auto">
          <a:xfrm>
            <a:off x="4692650" y="6654574"/>
            <a:ext cx="47625" cy="207962"/>
          </a:xfrm>
          <a:custGeom>
            <a:avLst/>
            <a:gdLst>
              <a:gd name="T0" fmla="*/ 30 w 30"/>
              <a:gd name="T1" fmla="*/ 0 h 131"/>
              <a:gd name="T2" fmla="*/ 9 w 30"/>
              <a:gd name="T3" fmla="*/ 19 h 131"/>
              <a:gd name="T4" fmla="*/ 0 w 30"/>
              <a:gd name="T5" fmla="*/ 131 h 131"/>
              <a:gd name="T6" fmla="*/ 8 w 30"/>
              <a:gd name="T7" fmla="*/ 123 h 131"/>
              <a:gd name="T8" fmla="*/ 30 w 30"/>
              <a:gd name="T9" fmla="*/ 0 h 131"/>
            </a:gdLst>
            <a:ahLst/>
            <a:cxnLst>
              <a:cxn ang="0">
                <a:pos x="T0" y="T1"/>
              </a:cxn>
              <a:cxn ang="0">
                <a:pos x="T2" y="T3"/>
              </a:cxn>
              <a:cxn ang="0">
                <a:pos x="T4" y="T5"/>
              </a:cxn>
              <a:cxn ang="0">
                <a:pos x="T6" y="T7"/>
              </a:cxn>
              <a:cxn ang="0">
                <a:pos x="T8" y="T9"/>
              </a:cxn>
            </a:cxnLst>
            <a:rect l="0" t="0" r="r" b="b"/>
            <a:pathLst>
              <a:path w="30" h="131">
                <a:moveTo>
                  <a:pt x="30" y="0"/>
                </a:moveTo>
                <a:lnTo>
                  <a:pt x="9" y="19"/>
                </a:lnTo>
                <a:lnTo>
                  <a:pt x="0" y="131"/>
                </a:lnTo>
                <a:lnTo>
                  <a:pt x="8" y="123"/>
                </a:lnTo>
                <a:lnTo>
                  <a:pt x="30" y="0"/>
                </a:lnTo>
                <a:close/>
              </a:path>
            </a:pathLst>
          </a:custGeom>
          <a:solidFill>
            <a:srgbClr val="75D1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67">
            <a:extLst>
              <a:ext uri="{FF2B5EF4-FFF2-40B4-BE49-F238E27FC236}">
                <a16:creationId xmlns:a16="http://schemas.microsoft.com/office/drawing/2014/main" id="{B6A49EE3-FF0D-4BEF-AC5D-AE06E69E160D}"/>
              </a:ext>
            </a:extLst>
          </p:cNvPr>
          <p:cNvSpPr>
            <a:spLocks/>
          </p:cNvSpPr>
          <p:nvPr userDrawn="1"/>
        </p:nvSpPr>
        <p:spPr bwMode="auto">
          <a:xfrm>
            <a:off x="4692650" y="6654574"/>
            <a:ext cx="47625" cy="207962"/>
          </a:xfrm>
          <a:custGeom>
            <a:avLst/>
            <a:gdLst>
              <a:gd name="T0" fmla="*/ 30 w 30"/>
              <a:gd name="T1" fmla="*/ 0 h 131"/>
              <a:gd name="T2" fmla="*/ 9 w 30"/>
              <a:gd name="T3" fmla="*/ 19 h 131"/>
              <a:gd name="T4" fmla="*/ 0 w 30"/>
              <a:gd name="T5" fmla="*/ 131 h 131"/>
              <a:gd name="T6" fmla="*/ 8 w 30"/>
              <a:gd name="T7" fmla="*/ 123 h 131"/>
              <a:gd name="T8" fmla="*/ 30 w 30"/>
              <a:gd name="T9" fmla="*/ 0 h 131"/>
            </a:gdLst>
            <a:ahLst/>
            <a:cxnLst>
              <a:cxn ang="0">
                <a:pos x="T0" y="T1"/>
              </a:cxn>
              <a:cxn ang="0">
                <a:pos x="T2" y="T3"/>
              </a:cxn>
              <a:cxn ang="0">
                <a:pos x="T4" y="T5"/>
              </a:cxn>
              <a:cxn ang="0">
                <a:pos x="T6" y="T7"/>
              </a:cxn>
              <a:cxn ang="0">
                <a:pos x="T8" y="T9"/>
              </a:cxn>
            </a:cxnLst>
            <a:rect l="0" t="0" r="r" b="b"/>
            <a:pathLst>
              <a:path w="30" h="131">
                <a:moveTo>
                  <a:pt x="30" y="0"/>
                </a:moveTo>
                <a:lnTo>
                  <a:pt x="9" y="19"/>
                </a:lnTo>
                <a:lnTo>
                  <a:pt x="0" y="131"/>
                </a:lnTo>
                <a:lnTo>
                  <a:pt x="8" y="123"/>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68">
            <a:extLst>
              <a:ext uri="{FF2B5EF4-FFF2-40B4-BE49-F238E27FC236}">
                <a16:creationId xmlns:a16="http://schemas.microsoft.com/office/drawing/2014/main" id="{251C933D-0C1C-4F3B-AC84-958BBE13D4B5}"/>
              </a:ext>
            </a:extLst>
          </p:cNvPr>
          <p:cNvSpPr>
            <a:spLocks/>
          </p:cNvSpPr>
          <p:nvPr userDrawn="1"/>
        </p:nvSpPr>
        <p:spPr bwMode="auto">
          <a:xfrm>
            <a:off x="4581525" y="6684736"/>
            <a:ext cx="125413" cy="177800"/>
          </a:xfrm>
          <a:custGeom>
            <a:avLst/>
            <a:gdLst>
              <a:gd name="T0" fmla="*/ 79 w 79"/>
              <a:gd name="T1" fmla="*/ 0 h 112"/>
              <a:gd name="T2" fmla="*/ 0 w 79"/>
              <a:gd name="T3" fmla="*/ 75 h 112"/>
              <a:gd name="T4" fmla="*/ 70 w 79"/>
              <a:gd name="T5" fmla="*/ 112 h 112"/>
              <a:gd name="T6" fmla="*/ 79 w 79"/>
              <a:gd name="T7" fmla="*/ 0 h 112"/>
            </a:gdLst>
            <a:ahLst/>
            <a:cxnLst>
              <a:cxn ang="0">
                <a:pos x="T0" y="T1"/>
              </a:cxn>
              <a:cxn ang="0">
                <a:pos x="T2" y="T3"/>
              </a:cxn>
              <a:cxn ang="0">
                <a:pos x="T4" y="T5"/>
              </a:cxn>
              <a:cxn ang="0">
                <a:pos x="T6" y="T7"/>
              </a:cxn>
            </a:cxnLst>
            <a:rect l="0" t="0" r="r" b="b"/>
            <a:pathLst>
              <a:path w="79" h="112">
                <a:moveTo>
                  <a:pt x="79" y="0"/>
                </a:moveTo>
                <a:lnTo>
                  <a:pt x="0" y="75"/>
                </a:lnTo>
                <a:lnTo>
                  <a:pt x="70" y="112"/>
                </a:lnTo>
                <a:lnTo>
                  <a:pt x="79" y="0"/>
                </a:lnTo>
                <a:close/>
              </a:path>
            </a:pathLst>
          </a:custGeom>
          <a:solidFill>
            <a:srgbClr val="3AB1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69">
            <a:extLst>
              <a:ext uri="{FF2B5EF4-FFF2-40B4-BE49-F238E27FC236}">
                <a16:creationId xmlns:a16="http://schemas.microsoft.com/office/drawing/2014/main" id="{FB68DEAE-9203-4457-A654-E2C9CC97D42E}"/>
              </a:ext>
            </a:extLst>
          </p:cNvPr>
          <p:cNvSpPr>
            <a:spLocks/>
          </p:cNvSpPr>
          <p:nvPr userDrawn="1"/>
        </p:nvSpPr>
        <p:spPr bwMode="auto">
          <a:xfrm>
            <a:off x="4581525" y="6684736"/>
            <a:ext cx="125413" cy="177800"/>
          </a:xfrm>
          <a:custGeom>
            <a:avLst/>
            <a:gdLst>
              <a:gd name="T0" fmla="*/ 79 w 79"/>
              <a:gd name="T1" fmla="*/ 0 h 112"/>
              <a:gd name="T2" fmla="*/ 0 w 79"/>
              <a:gd name="T3" fmla="*/ 75 h 112"/>
              <a:gd name="T4" fmla="*/ 70 w 79"/>
              <a:gd name="T5" fmla="*/ 112 h 112"/>
              <a:gd name="T6" fmla="*/ 79 w 79"/>
              <a:gd name="T7" fmla="*/ 0 h 112"/>
            </a:gdLst>
            <a:ahLst/>
            <a:cxnLst>
              <a:cxn ang="0">
                <a:pos x="T0" y="T1"/>
              </a:cxn>
              <a:cxn ang="0">
                <a:pos x="T2" y="T3"/>
              </a:cxn>
              <a:cxn ang="0">
                <a:pos x="T4" y="T5"/>
              </a:cxn>
              <a:cxn ang="0">
                <a:pos x="T6" y="T7"/>
              </a:cxn>
            </a:cxnLst>
            <a:rect l="0" t="0" r="r" b="b"/>
            <a:pathLst>
              <a:path w="79" h="112">
                <a:moveTo>
                  <a:pt x="79" y="0"/>
                </a:moveTo>
                <a:lnTo>
                  <a:pt x="0" y="75"/>
                </a:lnTo>
                <a:lnTo>
                  <a:pt x="70" y="112"/>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70">
            <a:extLst>
              <a:ext uri="{FF2B5EF4-FFF2-40B4-BE49-F238E27FC236}">
                <a16:creationId xmlns:a16="http://schemas.microsoft.com/office/drawing/2014/main" id="{48BE229A-3BFD-4E84-935B-64FCD8B5681D}"/>
              </a:ext>
            </a:extLst>
          </p:cNvPr>
          <p:cNvSpPr>
            <a:spLocks/>
          </p:cNvSpPr>
          <p:nvPr userDrawn="1"/>
        </p:nvSpPr>
        <p:spPr bwMode="auto">
          <a:xfrm>
            <a:off x="4692650" y="6849836"/>
            <a:ext cx="12700" cy="17462"/>
          </a:xfrm>
          <a:custGeom>
            <a:avLst/>
            <a:gdLst>
              <a:gd name="T0" fmla="*/ 8 w 8"/>
              <a:gd name="T1" fmla="*/ 0 h 11"/>
              <a:gd name="T2" fmla="*/ 0 w 8"/>
              <a:gd name="T3" fmla="*/ 8 h 11"/>
              <a:gd name="T4" fmla="*/ 6 w 8"/>
              <a:gd name="T5" fmla="*/ 11 h 11"/>
              <a:gd name="T6" fmla="*/ 6 w 8"/>
              <a:gd name="T7" fmla="*/ 11 h 11"/>
              <a:gd name="T8" fmla="*/ 8 w 8"/>
              <a:gd name="T9" fmla="*/ 0 h 11"/>
            </a:gdLst>
            <a:ahLst/>
            <a:cxnLst>
              <a:cxn ang="0">
                <a:pos x="T0" y="T1"/>
              </a:cxn>
              <a:cxn ang="0">
                <a:pos x="T2" y="T3"/>
              </a:cxn>
              <a:cxn ang="0">
                <a:pos x="T4" y="T5"/>
              </a:cxn>
              <a:cxn ang="0">
                <a:pos x="T6" y="T7"/>
              </a:cxn>
              <a:cxn ang="0">
                <a:pos x="T8" y="T9"/>
              </a:cxn>
            </a:cxnLst>
            <a:rect l="0" t="0" r="r" b="b"/>
            <a:pathLst>
              <a:path w="8" h="11">
                <a:moveTo>
                  <a:pt x="8" y="0"/>
                </a:moveTo>
                <a:lnTo>
                  <a:pt x="0" y="8"/>
                </a:lnTo>
                <a:lnTo>
                  <a:pt x="6" y="11"/>
                </a:lnTo>
                <a:lnTo>
                  <a:pt x="6" y="11"/>
                </a:lnTo>
                <a:lnTo>
                  <a:pt x="8" y="0"/>
                </a:lnTo>
                <a:close/>
              </a:path>
            </a:pathLst>
          </a:custGeom>
          <a:solidFill>
            <a:srgbClr val="49BA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71">
            <a:extLst>
              <a:ext uri="{FF2B5EF4-FFF2-40B4-BE49-F238E27FC236}">
                <a16:creationId xmlns:a16="http://schemas.microsoft.com/office/drawing/2014/main" id="{DA373306-3C99-49C2-9C82-2860FE840EE6}"/>
              </a:ext>
            </a:extLst>
          </p:cNvPr>
          <p:cNvSpPr>
            <a:spLocks/>
          </p:cNvSpPr>
          <p:nvPr userDrawn="1"/>
        </p:nvSpPr>
        <p:spPr bwMode="auto">
          <a:xfrm>
            <a:off x="4692650" y="6849836"/>
            <a:ext cx="12700" cy="17462"/>
          </a:xfrm>
          <a:custGeom>
            <a:avLst/>
            <a:gdLst>
              <a:gd name="T0" fmla="*/ 8 w 8"/>
              <a:gd name="T1" fmla="*/ 0 h 11"/>
              <a:gd name="T2" fmla="*/ 0 w 8"/>
              <a:gd name="T3" fmla="*/ 8 h 11"/>
              <a:gd name="T4" fmla="*/ 6 w 8"/>
              <a:gd name="T5" fmla="*/ 11 h 11"/>
              <a:gd name="T6" fmla="*/ 6 w 8"/>
              <a:gd name="T7" fmla="*/ 11 h 11"/>
              <a:gd name="T8" fmla="*/ 8 w 8"/>
              <a:gd name="T9" fmla="*/ 0 h 11"/>
            </a:gdLst>
            <a:ahLst/>
            <a:cxnLst>
              <a:cxn ang="0">
                <a:pos x="T0" y="T1"/>
              </a:cxn>
              <a:cxn ang="0">
                <a:pos x="T2" y="T3"/>
              </a:cxn>
              <a:cxn ang="0">
                <a:pos x="T4" y="T5"/>
              </a:cxn>
              <a:cxn ang="0">
                <a:pos x="T6" y="T7"/>
              </a:cxn>
              <a:cxn ang="0">
                <a:pos x="T8" y="T9"/>
              </a:cxn>
            </a:cxnLst>
            <a:rect l="0" t="0" r="r" b="b"/>
            <a:pathLst>
              <a:path w="8" h="11">
                <a:moveTo>
                  <a:pt x="8" y="0"/>
                </a:moveTo>
                <a:lnTo>
                  <a:pt x="0" y="8"/>
                </a:lnTo>
                <a:lnTo>
                  <a:pt x="6" y="11"/>
                </a:lnTo>
                <a:lnTo>
                  <a:pt x="6" y="11"/>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72">
            <a:extLst>
              <a:ext uri="{FF2B5EF4-FFF2-40B4-BE49-F238E27FC236}">
                <a16:creationId xmlns:a16="http://schemas.microsoft.com/office/drawing/2014/main" id="{7D65EB53-9A34-46A2-ACF8-20E4421B27E6}"/>
              </a:ext>
            </a:extLst>
          </p:cNvPr>
          <p:cNvSpPr>
            <a:spLocks/>
          </p:cNvSpPr>
          <p:nvPr userDrawn="1"/>
        </p:nvSpPr>
        <p:spPr bwMode="auto">
          <a:xfrm>
            <a:off x="4692650" y="6862536"/>
            <a:ext cx="9525" cy="4762"/>
          </a:xfrm>
          <a:custGeom>
            <a:avLst/>
            <a:gdLst>
              <a:gd name="T0" fmla="*/ 0 w 6"/>
              <a:gd name="T1" fmla="*/ 0 h 3"/>
              <a:gd name="T2" fmla="*/ 0 w 6"/>
              <a:gd name="T3" fmla="*/ 3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lnTo>
                  <a:pt x="0" y="3"/>
                </a:lnTo>
                <a:lnTo>
                  <a:pt x="6" y="3"/>
                </a:lnTo>
                <a:lnTo>
                  <a:pt x="0" y="0"/>
                </a:lnTo>
                <a:close/>
              </a:path>
            </a:pathLst>
          </a:custGeom>
          <a:solidFill>
            <a:srgbClr val="54BF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73">
            <a:extLst>
              <a:ext uri="{FF2B5EF4-FFF2-40B4-BE49-F238E27FC236}">
                <a16:creationId xmlns:a16="http://schemas.microsoft.com/office/drawing/2014/main" id="{E27D5D97-190C-400D-8088-A3E4FC688C73}"/>
              </a:ext>
            </a:extLst>
          </p:cNvPr>
          <p:cNvSpPr>
            <a:spLocks/>
          </p:cNvSpPr>
          <p:nvPr userDrawn="1"/>
        </p:nvSpPr>
        <p:spPr bwMode="auto">
          <a:xfrm>
            <a:off x="4692650" y="6862536"/>
            <a:ext cx="9525" cy="4762"/>
          </a:xfrm>
          <a:custGeom>
            <a:avLst/>
            <a:gdLst>
              <a:gd name="T0" fmla="*/ 0 w 6"/>
              <a:gd name="T1" fmla="*/ 0 h 3"/>
              <a:gd name="T2" fmla="*/ 0 w 6"/>
              <a:gd name="T3" fmla="*/ 3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lnTo>
                  <a:pt x="0" y="3"/>
                </a:lnTo>
                <a:lnTo>
                  <a:pt x="6"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74">
            <a:extLst>
              <a:ext uri="{FF2B5EF4-FFF2-40B4-BE49-F238E27FC236}">
                <a16:creationId xmlns:a16="http://schemas.microsoft.com/office/drawing/2014/main" id="{55D388EC-63FE-4389-BABC-0DCF9FBDF8D2}"/>
              </a:ext>
            </a:extLst>
          </p:cNvPr>
          <p:cNvSpPr>
            <a:spLocks/>
          </p:cNvSpPr>
          <p:nvPr userDrawn="1"/>
        </p:nvSpPr>
        <p:spPr bwMode="auto">
          <a:xfrm>
            <a:off x="4687887" y="6862536"/>
            <a:ext cx="4763" cy="4762"/>
          </a:xfrm>
          <a:custGeom>
            <a:avLst/>
            <a:gdLst>
              <a:gd name="T0" fmla="*/ 3 w 3"/>
              <a:gd name="T1" fmla="*/ 0 h 3"/>
              <a:gd name="T2" fmla="*/ 3 w 3"/>
              <a:gd name="T3" fmla="*/ 0 h 3"/>
              <a:gd name="T4" fmla="*/ 0 w 3"/>
              <a:gd name="T5" fmla="*/ 3 h 3"/>
              <a:gd name="T6" fmla="*/ 3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3"/>
                </a:lnTo>
                <a:lnTo>
                  <a:pt x="3" y="3"/>
                </a:lnTo>
                <a:lnTo>
                  <a:pt x="3" y="0"/>
                </a:lnTo>
                <a:close/>
              </a:path>
            </a:pathLst>
          </a:custGeom>
          <a:solidFill>
            <a:srgbClr val="4DBC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75">
            <a:extLst>
              <a:ext uri="{FF2B5EF4-FFF2-40B4-BE49-F238E27FC236}">
                <a16:creationId xmlns:a16="http://schemas.microsoft.com/office/drawing/2014/main" id="{86F5CF7A-7AD7-4EF7-9814-7392A0FD1F6E}"/>
              </a:ext>
            </a:extLst>
          </p:cNvPr>
          <p:cNvSpPr>
            <a:spLocks/>
          </p:cNvSpPr>
          <p:nvPr userDrawn="1"/>
        </p:nvSpPr>
        <p:spPr bwMode="auto">
          <a:xfrm>
            <a:off x="4687887" y="6862536"/>
            <a:ext cx="4763" cy="4762"/>
          </a:xfrm>
          <a:custGeom>
            <a:avLst/>
            <a:gdLst>
              <a:gd name="T0" fmla="*/ 3 w 3"/>
              <a:gd name="T1" fmla="*/ 0 h 3"/>
              <a:gd name="T2" fmla="*/ 3 w 3"/>
              <a:gd name="T3" fmla="*/ 0 h 3"/>
              <a:gd name="T4" fmla="*/ 0 w 3"/>
              <a:gd name="T5" fmla="*/ 3 h 3"/>
              <a:gd name="T6" fmla="*/ 3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3"/>
                </a:lnTo>
                <a:lnTo>
                  <a:pt x="3"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76">
            <a:extLst>
              <a:ext uri="{FF2B5EF4-FFF2-40B4-BE49-F238E27FC236}">
                <a16:creationId xmlns:a16="http://schemas.microsoft.com/office/drawing/2014/main" id="{A7000B50-520B-4844-9C2C-B4EA3D33EFD0}"/>
              </a:ext>
            </a:extLst>
          </p:cNvPr>
          <p:cNvSpPr>
            <a:spLocks/>
          </p:cNvSpPr>
          <p:nvPr userDrawn="1"/>
        </p:nvSpPr>
        <p:spPr bwMode="auto">
          <a:xfrm>
            <a:off x="4683125" y="6862536"/>
            <a:ext cx="9525" cy="4762"/>
          </a:xfrm>
          <a:custGeom>
            <a:avLst/>
            <a:gdLst>
              <a:gd name="T0" fmla="*/ 6 w 6"/>
              <a:gd name="T1" fmla="*/ 0 h 3"/>
              <a:gd name="T2" fmla="*/ 6 w 6"/>
              <a:gd name="T3" fmla="*/ 0 h 3"/>
              <a:gd name="T4" fmla="*/ 0 w 6"/>
              <a:gd name="T5" fmla="*/ 3 h 3"/>
              <a:gd name="T6" fmla="*/ 3 w 6"/>
              <a:gd name="T7" fmla="*/ 3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6" y="0"/>
                </a:lnTo>
                <a:lnTo>
                  <a:pt x="0" y="3"/>
                </a:lnTo>
                <a:lnTo>
                  <a:pt x="3" y="3"/>
                </a:lnTo>
                <a:lnTo>
                  <a:pt x="6" y="0"/>
                </a:lnTo>
                <a:close/>
              </a:path>
            </a:pathLst>
          </a:custGeom>
          <a:solidFill>
            <a:srgbClr val="4DB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77">
            <a:extLst>
              <a:ext uri="{FF2B5EF4-FFF2-40B4-BE49-F238E27FC236}">
                <a16:creationId xmlns:a16="http://schemas.microsoft.com/office/drawing/2014/main" id="{70282C7D-049B-4CCD-9910-D41F651A64AC}"/>
              </a:ext>
            </a:extLst>
          </p:cNvPr>
          <p:cNvSpPr>
            <a:spLocks/>
          </p:cNvSpPr>
          <p:nvPr userDrawn="1"/>
        </p:nvSpPr>
        <p:spPr bwMode="auto">
          <a:xfrm>
            <a:off x="4683125" y="6862536"/>
            <a:ext cx="9525" cy="4762"/>
          </a:xfrm>
          <a:custGeom>
            <a:avLst/>
            <a:gdLst>
              <a:gd name="T0" fmla="*/ 6 w 6"/>
              <a:gd name="T1" fmla="*/ 0 h 3"/>
              <a:gd name="T2" fmla="*/ 6 w 6"/>
              <a:gd name="T3" fmla="*/ 0 h 3"/>
              <a:gd name="T4" fmla="*/ 0 w 6"/>
              <a:gd name="T5" fmla="*/ 3 h 3"/>
              <a:gd name="T6" fmla="*/ 3 w 6"/>
              <a:gd name="T7" fmla="*/ 3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6" y="0"/>
                </a:lnTo>
                <a:lnTo>
                  <a:pt x="0" y="3"/>
                </a:lnTo>
                <a:lnTo>
                  <a:pt x="3" y="3"/>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78">
            <a:extLst>
              <a:ext uri="{FF2B5EF4-FFF2-40B4-BE49-F238E27FC236}">
                <a16:creationId xmlns:a16="http://schemas.microsoft.com/office/drawing/2014/main" id="{7FDB1A27-01DB-462D-A2E7-0019966BC64F}"/>
              </a:ext>
            </a:extLst>
          </p:cNvPr>
          <p:cNvSpPr>
            <a:spLocks/>
          </p:cNvSpPr>
          <p:nvPr userDrawn="1"/>
        </p:nvSpPr>
        <p:spPr bwMode="auto">
          <a:xfrm>
            <a:off x="4513262" y="6803799"/>
            <a:ext cx="179388" cy="63500"/>
          </a:xfrm>
          <a:custGeom>
            <a:avLst/>
            <a:gdLst>
              <a:gd name="T0" fmla="*/ 43 w 113"/>
              <a:gd name="T1" fmla="*/ 0 h 40"/>
              <a:gd name="T2" fmla="*/ 0 w 113"/>
              <a:gd name="T3" fmla="*/ 40 h 40"/>
              <a:gd name="T4" fmla="*/ 98 w 113"/>
              <a:gd name="T5" fmla="*/ 40 h 40"/>
              <a:gd name="T6" fmla="*/ 113 w 113"/>
              <a:gd name="T7" fmla="*/ 37 h 40"/>
              <a:gd name="T8" fmla="*/ 43 w 113"/>
              <a:gd name="T9" fmla="*/ 0 h 40"/>
            </a:gdLst>
            <a:ahLst/>
            <a:cxnLst>
              <a:cxn ang="0">
                <a:pos x="T0" y="T1"/>
              </a:cxn>
              <a:cxn ang="0">
                <a:pos x="T2" y="T3"/>
              </a:cxn>
              <a:cxn ang="0">
                <a:pos x="T4" y="T5"/>
              </a:cxn>
              <a:cxn ang="0">
                <a:pos x="T6" y="T7"/>
              </a:cxn>
              <a:cxn ang="0">
                <a:pos x="T8" y="T9"/>
              </a:cxn>
            </a:cxnLst>
            <a:rect l="0" t="0" r="r" b="b"/>
            <a:pathLst>
              <a:path w="113" h="40">
                <a:moveTo>
                  <a:pt x="43" y="0"/>
                </a:moveTo>
                <a:lnTo>
                  <a:pt x="0" y="40"/>
                </a:lnTo>
                <a:lnTo>
                  <a:pt x="98" y="40"/>
                </a:lnTo>
                <a:lnTo>
                  <a:pt x="113" y="37"/>
                </a:lnTo>
                <a:lnTo>
                  <a:pt x="43" y="0"/>
                </a:lnTo>
                <a:close/>
              </a:path>
            </a:pathLst>
          </a:custGeom>
          <a:solidFill>
            <a:srgbClr val="1C96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79">
            <a:extLst>
              <a:ext uri="{FF2B5EF4-FFF2-40B4-BE49-F238E27FC236}">
                <a16:creationId xmlns:a16="http://schemas.microsoft.com/office/drawing/2014/main" id="{173203B5-499D-4C00-834F-8B0A9C34DA11}"/>
              </a:ext>
            </a:extLst>
          </p:cNvPr>
          <p:cNvSpPr>
            <a:spLocks/>
          </p:cNvSpPr>
          <p:nvPr userDrawn="1"/>
        </p:nvSpPr>
        <p:spPr bwMode="auto">
          <a:xfrm>
            <a:off x="4513262" y="6803799"/>
            <a:ext cx="179388" cy="63500"/>
          </a:xfrm>
          <a:custGeom>
            <a:avLst/>
            <a:gdLst>
              <a:gd name="T0" fmla="*/ 43 w 113"/>
              <a:gd name="T1" fmla="*/ 0 h 40"/>
              <a:gd name="T2" fmla="*/ 0 w 113"/>
              <a:gd name="T3" fmla="*/ 40 h 40"/>
              <a:gd name="T4" fmla="*/ 98 w 113"/>
              <a:gd name="T5" fmla="*/ 40 h 40"/>
              <a:gd name="T6" fmla="*/ 113 w 113"/>
              <a:gd name="T7" fmla="*/ 37 h 40"/>
              <a:gd name="T8" fmla="*/ 43 w 113"/>
              <a:gd name="T9" fmla="*/ 0 h 40"/>
            </a:gdLst>
            <a:ahLst/>
            <a:cxnLst>
              <a:cxn ang="0">
                <a:pos x="T0" y="T1"/>
              </a:cxn>
              <a:cxn ang="0">
                <a:pos x="T2" y="T3"/>
              </a:cxn>
              <a:cxn ang="0">
                <a:pos x="T4" y="T5"/>
              </a:cxn>
              <a:cxn ang="0">
                <a:pos x="T6" y="T7"/>
              </a:cxn>
              <a:cxn ang="0">
                <a:pos x="T8" y="T9"/>
              </a:cxn>
            </a:cxnLst>
            <a:rect l="0" t="0" r="r" b="b"/>
            <a:pathLst>
              <a:path w="113" h="40">
                <a:moveTo>
                  <a:pt x="43" y="0"/>
                </a:moveTo>
                <a:lnTo>
                  <a:pt x="0" y="40"/>
                </a:lnTo>
                <a:lnTo>
                  <a:pt x="98" y="40"/>
                </a:lnTo>
                <a:lnTo>
                  <a:pt x="113" y="37"/>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80">
            <a:extLst>
              <a:ext uri="{FF2B5EF4-FFF2-40B4-BE49-F238E27FC236}">
                <a16:creationId xmlns:a16="http://schemas.microsoft.com/office/drawing/2014/main" id="{4BFD158D-6EB7-430F-B8D1-BD59471DD82E}"/>
              </a:ext>
            </a:extLst>
          </p:cNvPr>
          <p:cNvSpPr>
            <a:spLocks/>
          </p:cNvSpPr>
          <p:nvPr userDrawn="1"/>
        </p:nvSpPr>
        <p:spPr bwMode="auto">
          <a:xfrm>
            <a:off x="4668837" y="6862536"/>
            <a:ext cx="23813" cy="4762"/>
          </a:xfrm>
          <a:custGeom>
            <a:avLst/>
            <a:gdLst>
              <a:gd name="T0" fmla="*/ 15 w 15"/>
              <a:gd name="T1" fmla="*/ 0 h 3"/>
              <a:gd name="T2" fmla="*/ 0 w 15"/>
              <a:gd name="T3" fmla="*/ 3 h 3"/>
              <a:gd name="T4" fmla="*/ 9 w 15"/>
              <a:gd name="T5" fmla="*/ 3 h 3"/>
              <a:gd name="T6" fmla="*/ 15 w 15"/>
              <a:gd name="T7" fmla="*/ 0 h 3"/>
            </a:gdLst>
            <a:ahLst/>
            <a:cxnLst>
              <a:cxn ang="0">
                <a:pos x="T0" y="T1"/>
              </a:cxn>
              <a:cxn ang="0">
                <a:pos x="T2" y="T3"/>
              </a:cxn>
              <a:cxn ang="0">
                <a:pos x="T4" y="T5"/>
              </a:cxn>
              <a:cxn ang="0">
                <a:pos x="T6" y="T7"/>
              </a:cxn>
            </a:cxnLst>
            <a:rect l="0" t="0" r="r" b="b"/>
            <a:pathLst>
              <a:path w="15" h="3">
                <a:moveTo>
                  <a:pt x="15" y="0"/>
                </a:moveTo>
                <a:lnTo>
                  <a:pt x="0" y="3"/>
                </a:lnTo>
                <a:lnTo>
                  <a:pt x="9" y="3"/>
                </a:lnTo>
                <a:lnTo>
                  <a:pt x="15" y="0"/>
                </a:lnTo>
                <a:close/>
              </a:path>
            </a:pathLst>
          </a:custGeom>
          <a:solidFill>
            <a:srgbClr val="279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81">
            <a:extLst>
              <a:ext uri="{FF2B5EF4-FFF2-40B4-BE49-F238E27FC236}">
                <a16:creationId xmlns:a16="http://schemas.microsoft.com/office/drawing/2014/main" id="{CC40ED8C-2BD6-4F23-B38B-0807DC6FDB6F}"/>
              </a:ext>
            </a:extLst>
          </p:cNvPr>
          <p:cNvSpPr>
            <a:spLocks/>
          </p:cNvSpPr>
          <p:nvPr userDrawn="1"/>
        </p:nvSpPr>
        <p:spPr bwMode="auto">
          <a:xfrm>
            <a:off x="4668837" y="6862536"/>
            <a:ext cx="23813" cy="4762"/>
          </a:xfrm>
          <a:custGeom>
            <a:avLst/>
            <a:gdLst>
              <a:gd name="T0" fmla="*/ 15 w 15"/>
              <a:gd name="T1" fmla="*/ 0 h 3"/>
              <a:gd name="T2" fmla="*/ 0 w 15"/>
              <a:gd name="T3" fmla="*/ 3 h 3"/>
              <a:gd name="T4" fmla="*/ 9 w 15"/>
              <a:gd name="T5" fmla="*/ 3 h 3"/>
              <a:gd name="T6" fmla="*/ 15 w 15"/>
              <a:gd name="T7" fmla="*/ 0 h 3"/>
            </a:gdLst>
            <a:ahLst/>
            <a:cxnLst>
              <a:cxn ang="0">
                <a:pos x="T0" y="T1"/>
              </a:cxn>
              <a:cxn ang="0">
                <a:pos x="T2" y="T3"/>
              </a:cxn>
              <a:cxn ang="0">
                <a:pos x="T4" y="T5"/>
              </a:cxn>
              <a:cxn ang="0">
                <a:pos x="T6" y="T7"/>
              </a:cxn>
            </a:cxnLst>
            <a:rect l="0" t="0" r="r" b="b"/>
            <a:pathLst>
              <a:path w="15" h="3">
                <a:moveTo>
                  <a:pt x="15" y="0"/>
                </a:moveTo>
                <a:lnTo>
                  <a:pt x="0" y="3"/>
                </a:lnTo>
                <a:lnTo>
                  <a:pt x="9" y="3"/>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82">
            <a:extLst>
              <a:ext uri="{FF2B5EF4-FFF2-40B4-BE49-F238E27FC236}">
                <a16:creationId xmlns:a16="http://schemas.microsoft.com/office/drawing/2014/main" id="{05CA7F2B-F63F-44BD-8FD8-5C41696D2087}"/>
              </a:ext>
            </a:extLst>
          </p:cNvPr>
          <p:cNvSpPr>
            <a:spLocks/>
          </p:cNvSpPr>
          <p:nvPr userDrawn="1"/>
        </p:nvSpPr>
        <p:spPr bwMode="auto">
          <a:xfrm>
            <a:off x="4740275" y="6221186"/>
            <a:ext cx="212725" cy="433387"/>
          </a:xfrm>
          <a:custGeom>
            <a:avLst/>
            <a:gdLst>
              <a:gd name="T0" fmla="*/ 47 w 134"/>
              <a:gd name="T1" fmla="*/ 0 h 273"/>
              <a:gd name="T2" fmla="*/ 47 w 134"/>
              <a:gd name="T3" fmla="*/ 0 h 273"/>
              <a:gd name="T4" fmla="*/ 0 w 134"/>
              <a:gd name="T5" fmla="*/ 273 h 273"/>
              <a:gd name="T6" fmla="*/ 134 w 134"/>
              <a:gd name="T7" fmla="*/ 147 h 273"/>
              <a:gd name="T8" fmla="*/ 47 w 134"/>
              <a:gd name="T9" fmla="*/ 0 h 273"/>
            </a:gdLst>
            <a:ahLst/>
            <a:cxnLst>
              <a:cxn ang="0">
                <a:pos x="T0" y="T1"/>
              </a:cxn>
              <a:cxn ang="0">
                <a:pos x="T2" y="T3"/>
              </a:cxn>
              <a:cxn ang="0">
                <a:pos x="T4" y="T5"/>
              </a:cxn>
              <a:cxn ang="0">
                <a:pos x="T6" y="T7"/>
              </a:cxn>
              <a:cxn ang="0">
                <a:pos x="T8" y="T9"/>
              </a:cxn>
            </a:cxnLst>
            <a:rect l="0" t="0" r="r" b="b"/>
            <a:pathLst>
              <a:path w="134" h="273">
                <a:moveTo>
                  <a:pt x="47" y="0"/>
                </a:moveTo>
                <a:lnTo>
                  <a:pt x="47" y="0"/>
                </a:lnTo>
                <a:lnTo>
                  <a:pt x="0" y="273"/>
                </a:lnTo>
                <a:lnTo>
                  <a:pt x="134" y="147"/>
                </a:lnTo>
                <a:lnTo>
                  <a:pt x="47" y="0"/>
                </a:lnTo>
                <a:close/>
              </a:path>
            </a:pathLst>
          </a:custGeom>
          <a:solidFill>
            <a:srgbClr val="C5ED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83">
            <a:extLst>
              <a:ext uri="{FF2B5EF4-FFF2-40B4-BE49-F238E27FC236}">
                <a16:creationId xmlns:a16="http://schemas.microsoft.com/office/drawing/2014/main" id="{FB4E9D7A-161A-44F2-AF6F-409A885E39CC}"/>
              </a:ext>
            </a:extLst>
          </p:cNvPr>
          <p:cNvSpPr>
            <a:spLocks/>
          </p:cNvSpPr>
          <p:nvPr userDrawn="1"/>
        </p:nvSpPr>
        <p:spPr bwMode="auto">
          <a:xfrm>
            <a:off x="4740275" y="6221186"/>
            <a:ext cx="212725" cy="433387"/>
          </a:xfrm>
          <a:custGeom>
            <a:avLst/>
            <a:gdLst>
              <a:gd name="T0" fmla="*/ 47 w 134"/>
              <a:gd name="T1" fmla="*/ 0 h 273"/>
              <a:gd name="T2" fmla="*/ 47 w 134"/>
              <a:gd name="T3" fmla="*/ 0 h 273"/>
              <a:gd name="T4" fmla="*/ 0 w 134"/>
              <a:gd name="T5" fmla="*/ 273 h 273"/>
              <a:gd name="T6" fmla="*/ 134 w 134"/>
              <a:gd name="T7" fmla="*/ 147 h 273"/>
              <a:gd name="T8" fmla="*/ 47 w 134"/>
              <a:gd name="T9" fmla="*/ 0 h 273"/>
            </a:gdLst>
            <a:ahLst/>
            <a:cxnLst>
              <a:cxn ang="0">
                <a:pos x="T0" y="T1"/>
              </a:cxn>
              <a:cxn ang="0">
                <a:pos x="T2" y="T3"/>
              </a:cxn>
              <a:cxn ang="0">
                <a:pos x="T4" y="T5"/>
              </a:cxn>
              <a:cxn ang="0">
                <a:pos x="T6" y="T7"/>
              </a:cxn>
              <a:cxn ang="0">
                <a:pos x="T8" y="T9"/>
              </a:cxn>
            </a:cxnLst>
            <a:rect l="0" t="0" r="r" b="b"/>
            <a:pathLst>
              <a:path w="134" h="273">
                <a:moveTo>
                  <a:pt x="47" y="0"/>
                </a:moveTo>
                <a:lnTo>
                  <a:pt x="47" y="0"/>
                </a:lnTo>
                <a:lnTo>
                  <a:pt x="0" y="273"/>
                </a:lnTo>
                <a:lnTo>
                  <a:pt x="134" y="147"/>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84">
            <a:extLst>
              <a:ext uri="{FF2B5EF4-FFF2-40B4-BE49-F238E27FC236}">
                <a16:creationId xmlns:a16="http://schemas.microsoft.com/office/drawing/2014/main" id="{EF065883-BD7F-4BA3-AEA5-8DECE58F1F5B}"/>
              </a:ext>
            </a:extLst>
          </p:cNvPr>
          <p:cNvSpPr>
            <a:spLocks/>
          </p:cNvSpPr>
          <p:nvPr userDrawn="1"/>
        </p:nvSpPr>
        <p:spPr bwMode="auto">
          <a:xfrm>
            <a:off x="4705350" y="6454549"/>
            <a:ext cx="317500" cy="395287"/>
          </a:xfrm>
          <a:custGeom>
            <a:avLst/>
            <a:gdLst>
              <a:gd name="T0" fmla="*/ 156 w 200"/>
              <a:gd name="T1" fmla="*/ 0 h 249"/>
              <a:gd name="T2" fmla="*/ 22 w 200"/>
              <a:gd name="T3" fmla="*/ 126 h 249"/>
              <a:gd name="T4" fmla="*/ 0 w 200"/>
              <a:gd name="T5" fmla="*/ 249 h 249"/>
              <a:gd name="T6" fmla="*/ 200 w 200"/>
              <a:gd name="T7" fmla="*/ 76 h 249"/>
              <a:gd name="T8" fmla="*/ 156 w 200"/>
              <a:gd name="T9" fmla="*/ 0 h 249"/>
            </a:gdLst>
            <a:ahLst/>
            <a:cxnLst>
              <a:cxn ang="0">
                <a:pos x="T0" y="T1"/>
              </a:cxn>
              <a:cxn ang="0">
                <a:pos x="T2" y="T3"/>
              </a:cxn>
              <a:cxn ang="0">
                <a:pos x="T4" y="T5"/>
              </a:cxn>
              <a:cxn ang="0">
                <a:pos x="T6" y="T7"/>
              </a:cxn>
              <a:cxn ang="0">
                <a:pos x="T8" y="T9"/>
              </a:cxn>
            </a:cxnLst>
            <a:rect l="0" t="0" r="r" b="b"/>
            <a:pathLst>
              <a:path w="200" h="249">
                <a:moveTo>
                  <a:pt x="156" y="0"/>
                </a:moveTo>
                <a:lnTo>
                  <a:pt x="22" y="126"/>
                </a:lnTo>
                <a:lnTo>
                  <a:pt x="0" y="249"/>
                </a:lnTo>
                <a:lnTo>
                  <a:pt x="200" y="76"/>
                </a:lnTo>
                <a:lnTo>
                  <a:pt x="156" y="0"/>
                </a:lnTo>
                <a:close/>
              </a:path>
            </a:pathLst>
          </a:custGeom>
          <a:solidFill>
            <a:srgbClr val="7CD4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85">
            <a:extLst>
              <a:ext uri="{FF2B5EF4-FFF2-40B4-BE49-F238E27FC236}">
                <a16:creationId xmlns:a16="http://schemas.microsoft.com/office/drawing/2014/main" id="{0D26EE44-B662-400D-A270-5A97CDA36E95}"/>
              </a:ext>
            </a:extLst>
          </p:cNvPr>
          <p:cNvSpPr>
            <a:spLocks/>
          </p:cNvSpPr>
          <p:nvPr userDrawn="1"/>
        </p:nvSpPr>
        <p:spPr bwMode="auto">
          <a:xfrm>
            <a:off x="4705350" y="6454549"/>
            <a:ext cx="317500" cy="395287"/>
          </a:xfrm>
          <a:custGeom>
            <a:avLst/>
            <a:gdLst>
              <a:gd name="T0" fmla="*/ 156 w 200"/>
              <a:gd name="T1" fmla="*/ 0 h 249"/>
              <a:gd name="T2" fmla="*/ 22 w 200"/>
              <a:gd name="T3" fmla="*/ 126 h 249"/>
              <a:gd name="T4" fmla="*/ 0 w 200"/>
              <a:gd name="T5" fmla="*/ 249 h 249"/>
              <a:gd name="T6" fmla="*/ 200 w 200"/>
              <a:gd name="T7" fmla="*/ 76 h 249"/>
              <a:gd name="T8" fmla="*/ 156 w 200"/>
              <a:gd name="T9" fmla="*/ 0 h 249"/>
            </a:gdLst>
            <a:ahLst/>
            <a:cxnLst>
              <a:cxn ang="0">
                <a:pos x="T0" y="T1"/>
              </a:cxn>
              <a:cxn ang="0">
                <a:pos x="T2" y="T3"/>
              </a:cxn>
              <a:cxn ang="0">
                <a:pos x="T4" y="T5"/>
              </a:cxn>
              <a:cxn ang="0">
                <a:pos x="T6" y="T7"/>
              </a:cxn>
              <a:cxn ang="0">
                <a:pos x="T8" y="T9"/>
              </a:cxn>
            </a:cxnLst>
            <a:rect l="0" t="0" r="r" b="b"/>
            <a:pathLst>
              <a:path w="200" h="249">
                <a:moveTo>
                  <a:pt x="156" y="0"/>
                </a:moveTo>
                <a:lnTo>
                  <a:pt x="22" y="126"/>
                </a:lnTo>
                <a:lnTo>
                  <a:pt x="0" y="249"/>
                </a:lnTo>
                <a:lnTo>
                  <a:pt x="200" y="76"/>
                </a:lnTo>
                <a:lnTo>
                  <a:pt x="1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86">
            <a:extLst>
              <a:ext uri="{FF2B5EF4-FFF2-40B4-BE49-F238E27FC236}">
                <a16:creationId xmlns:a16="http://schemas.microsoft.com/office/drawing/2014/main" id="{C9BE779B-4AC1-416D-A483-58372D0D2F7D}"/>
              </a:ext>
            </a:extLst>
          </p:cNvPr>
          <p:cNvSpPr>
            <a:spLocks/>
          </p:cNvSpPr>
          <p:nvPr userDrawn="1"/>
        </p:nvSpPr>
        <p:spPr bwMode="auto">
          <a:xfrm>
            <a:off x="4702175" y="6575199"/>
            <a:ext cx="493713" cy="292100"/>
          </a:xfrm>
          <a:custGeom>
            <a:avLst/>
            <a:gdLst>
              <a:gd name="T0" fmla="*/ 202 w 311"/>
              <a:gd name="T1" fmla="*/ 0 h 184"/>
              <a:gd name="T2" fmla="*/ 2 w 311"/>
              <a:gd name="T3" fmla="*/ 173 h 184"/>
              <a:gd name="T4" fmla="*/ 0 w 311"/>
              <a:gd name="T5" fmla="*/ 184 h 184"/>
              <a:gd name="T6" fmla="*/ 311 w 311"/>
              <a:gd name="T7" fmla="*/ 184 h 184"/>
              <a:gd name="T8" fmla="*/ 202 w 311"/>
              <a:gd name="T9" fmla="*/ 0 h 184"/>
            </a:gdLst>
            <a:ahLst/>
            <a:cxnLst>
              <a:cxn ang="0">
                <a:pos x="T0" y="T1"/>
              </a:cxn>
              <a:cxn ang="0">
                <a:pos x="T2" y="T3"/>
              </a:cxn>
              <a:cxn ang="0">
                <a:pos x="T4" y="T5"/>
              </a:cxn>
              <a:cxn ang="0">
                <a:pos x="T6" y="T7"/>
              </a:cxn>
              <a:cxn ang="0">
                <a:pos x="T8" y="T9"/>
              </a:cxn>
            </a:cxnLst>
            <a:rect l="0" t="0" r="r" b="b"/>
            <a:pathLst>
              <a:path w="311" h="184">
                <a:moveTo>
                  <a:pt x="202" y="0"/>
                </a:moveTo>
                <a:lnTo>
                  <a:pt x="2" y="173"/>
                </a:lnTo>
                <a:lnTo>
                  <a:pt x="0" y="184"/>
                </a:lnTo>
                <a:lnTo>
                  <a:pt x="311" y="184"/>
                </a:lnTo>
                <a:lnTo>
                  <a:pt x="202" y="0"/>
                </a:lnTo>
                <a:close/>
              </a:path>
            </a:pathLst>
          </a:custGeom>
          <a:solidFill>
            <a:srgbClr val="4EBC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87">
            <a:extLst>
              <a:ext uri="{FF2B5EF4-FFF2-40B4-BE49-F238E27FC236}">
                <a16:creationId xmlns:a16="http://schemas.microsoft.com/office/drawing/2014/main" id="{F2EEA5CA-6FA1-4058-8700-9C1B34C8D8F3}"/>
              </a:ext>
            </a:extLst>
          </p:cNvPr>
          <p:cNvSpPr>
            <a:spLocks/>
          </p:cNvSpPr>
          <p:nvPr userDrawn="1"/>
        </p:nvSpPr>
        <p:spPr bwMode="auto">
          <a:xfrm>
            <a:off x="4702175" y="6575199"/>
            <a:ext cx="493713" cy="292100"/>
          </a:xfrm>
          <a:custGeom>
            <a:avLst/>
            <a:gdLst>
              <a:gd name="T0" fmla="*/ 202 w 311"/>
              <a:gd name="T1" fmla="*/ 0 h 184"/>
              <a:gd name="T2" fmla="*/ 2 w 311"/>
              <a:gd name="T3" fmla="*/ 173 h 184"/>
              <a:gd name="T4" fmla="*/ 0 w 311"/>
              <a:gd name="T5" fmla="*/ 184 h 184"/>
              <a:gd name="T6" fmla="*/ 311 w 311"/>
              <a:gd name="T7" fmla="*/ 184 h 184"/>
              <a:gd name="T8" fmla="*/ 202 w 311"/>
              <a:gd name="T9" fmla="*/ 0 h 184"/>
            </a:gdLst>
            <a:ahLst/>
            <a:cxnLst>
              <a:cxn ang="0">
                <a:pos x="T0" y="T1"/>
              </a:cxn>
              <a:cxn ang="0">
                <a:pos x="T2" y="T3"/>
              </a:cxn>
              <a:cxn ang="0">
                <a:pos x="T4" y="T5"/>
              </a:cxn>
              <a:cxn ang="0">
                <a:pos x="T6" y="T7"/>
              </a:cxn>
              <a:cxn ang="0">
                <a:pos x="T8" y="T9"/>
              </a:cxn>
            </a:cxnLst>
            <a:rect l="0" t="0" r="r" b="b"/>
            <a:pathLst>
              <a:path w="311" h="184">
                <a:moveTo>
                  <a:pt x="202" y="0"/>
                </a:moveTo>
                <a:lnTo>
                  <a:pt x="2" y="173"/>
                </a:lnTo>
                <a:lnTo>
                  <a:pt x="0" y="184"/>
                </a:lnTo>
                <a:lnTo>
                  <a:pt x="311" y="184"/>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88">
            <a:extLst>
              <a:ext uri="{FF2B5EF4-FFF2-40B4-BE49-F238E27FC236}">
                <a16:creationId xmlns:a16="http://schemas.microsoft.com/office/drawing/2014/main" id="{89953E39-6F79-4CD6-80BC-783A14F4C5C7}"/>
              </a:ext>
            </a:extLst>
          </p:cNvPr>
          <p:cNvSpPr>
            <a:spLocks/>
          </p:cNvSpPr>
          <p:nvPr userDrawn="1"/>
        </p:nvSpPr>
        <p:spPr bwMode="auto">
          <a:xfrm>
            <a:off x="6030912" y="6070374"/>
            <a:ext cx="798513" cy="796925"/>
          </a:xfrm>
          <a:custGeom>
            <a:avLst/>
            <a:gdLst>
              <a:gd name="T0" fmla="*/ 503 w 503"/>
              <a:gd name="T1" fmla="*/ 0 h 502"/>
              <a:gd name="T2" fmla="*/ 8 w 503"/>
              <a:gd name="T3" fmla="*/ 437 h 502"/>
              <a:gd name="T4" fmla="*/ 0 w 503"/>
              <a:gd name="T5" fmla="*/ 502 h 502"/>
              <a:gd name="T6" fmla="*/ 471 w 503"/>
              <a:gd name="T7" fmla="*/ 502 h 502"/>
              <a:gd name="T8" fmla="*/ 503 w 503"/>
              <a:gd name="T9" fmla="*/ 0 h 502"/>
            </a:gdLst>
            <a:ahLst/>
            <a:cxnLst>
              <a:cxn ang="0">
                <a:pos x="T0" y="T1"/>
              </a:cxn>
              <a:cxn ang="0">
                <a:pos x="T2" y="T3"/>
              </a:cxn>
              <a:cxn ang="0">
                <a:pos x="T4" y="T5"/>
              </a:cxn>
              <a:cxn ang="0">
                <a:pos x="T6" y="T7"/>
              </a:cxn>
              <a:cxn ang="0">
                <a:pos x="T8" y="T9"/>
              </a:cxn>
            </a:cxnLst>
            <a:rect l="0" t="0" r="r" b="b"/>
            <a:pathLst>
              <a:path w="503" h="502">
                <a:moveTo>
                  <a:pt x="503" y="0"/>
                </a:moveTo>
                <a:lnTo>
                  <a:pt x="8" y="437"/>
                </a:lnTo>
                <a:lnTo>
                  <a:pt x="0" y="502"/>
                </a:lnTo>
                <a:lnTo>
                  <a:pt x="471" y="502"/>
                </a:lnTo>
                <a:lnTo>
                  <a:pt x="503" y="0"/>
                </a:lnTo>
                <a:close/>
              </a:path>
            </a:pathLst>
          </a:custGeom>
          <a:solidFill>
            <a:srgbClr val="7CD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89">
            <a:extLst>
              <a:ext uri="{FF2B5EF4-FFF2-40B4-BE49-F238E27FC236}">
                <a16:creationId xmlns:a16="http://schemas.microsoft.com/office/drawing/2014/main" id="{E57787CD-C028-4D05-9E23-C4D42D3B6E47}"/>
              </a:ext>
            </a:extLst>
          </p:cNvPr>
          <p:cNvSpPr>
            <a:spLocks/>
          </p:cNvSpPr>
          <p:nvPr userDrawn="1"/>
        </p:nvSpPr>
        <p:spPr bwMode="auto">
          <a:xfrm>
            <a:off x="6030912" y="6070374"/>
            <a:ext cx="798513" cy="796925"/>
          </a:xfrm>
          <a:custGeom>
            <a:avLst/>
            <a:gdLst>
              <a:gd name="T0" fmla="*/ 503 w 503"/>
              <a:gd name="T1" fmla="*/ 0 h 502"/>
              <a:gd name="T2" fmla="*/ 8 w 503"/>
              <a:gd name="T3" fmla="*/ 437 h 502"/>
              <a:gd name="T4" fmla="*/ 0 w 503"/>
              <a:gd name="T5" fmla="*/ 502 h 502"/>
              <a:gd name="T6" fmla="*/ 471 w 503"/>
              <a:gd name="T7" fmla="*/ 502 h 502"/>
              <a:gd name="T8" fmla="*/ 503 w 503"/>
              <a:gd name="T9" fmla="*/ 0 h 502"/>
            </a:gdLst>
            <a:ahLst/>
            <a:cxnLst>
              <a:cxn ang="0">
                <a:pos x="T0" y="T1"/>
              </a:cxn>
              <a:cxn ang="0">
                <a:pos x="T2" y="T3"/>
              </a:cxn>
              <a:cxn ang="0">
                <a:pos x="T4" y="T5"/>
              </a:cxn>
              <a:cxn ang="0">
                <a:pos x="T6" y="T7"/>
              </a:cxn>
              <a:cxn ang="0">
                <a:pos x="T8" y="T9"/>
              </a:cxn>
            </a:cxnLst>
            <a:rect l="0" t="0" r="r" b="b"/>
            <a:pathLst>
              <a:path w="503" h="502">
                <a:moveTo>
                  <a:pt x="503" y="0"/>
                </a:moveTo>
                <a:lnTo>
                  <a:pt x="8" y="437"/>
                </a:lnTo>
                <a:lnTo>
                  <a:pt x="0" y="502"/>
                </a:lnTo>
                <a:lnTo>
                  <a:pt x="471" y="502"/>
                </a:lnTo>
                <a:lnTo>
                  <a:pt x="5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90">
            <a:extLst>
              <a:ext uri="{FF2B5EF4-FFF2-40B4-BE49-F238E27FC236}">
                <a16:creationId xmlns:a16="http://schemas.microsoft.com/office/drawing/2014/main" id="{B40D6979-344B-4C1C-8F37-B05022B7F62F}"/>
              </a:ext>
            </a:extLst>
          </p:cNvPr>
          <p:cNvSpPr>
            <a:spLocks/>
          </p:cNvSpPr>
          <p:nvPr userDrawn="1"/>
        </p:nvSpPr>
        <p:spPr bwMode="auto">
          <a:xfrm>
            <a:off x="5926137" y="6764111"/>
            <a:ext cx="117475" cy="103187"/>
          </a:xfrm>
          <a:custGeom>
            <a:avLst/>
            <a:gdLst>
              <a:gd name="T0" fmla="*/ 74 w 74"/>
              <a:gd name="T1" fmla="*/ 0 h 65"/>
              <a:gd name="T2" fmla="*/ 0 w 74"/>
              <a:gd name="T3" fmla="*/ 65 h 65"/>
              <a:gd name="T4" fmla="*/ 66 w 74"/>
              <a:gd name="T5" fmla="*/ 65 h 65"/>
              <a:gd name="T6" fmla="*/ 74 w 74"/>
              <a:gd name="T7" fmla="*/ 0 h 65"/>
            </a:gdLst>
            <a:ahLst/>
            <a:cxnLst>
              <a:cxn ang="0">
                <a:pos x="T0" y="T1"/>
              </a:cxn>
              <a:cxn ang="0">
                <a:pos x="T2" y="T3"/>
              </a:cxn>
              <a:cxn ang="0">
                <a:pos x="T4" y="T5"/>
              </a:cxn>
              <a:cxn ang="0">
                <a:pos x="T6" y="T7"/>
              </a:cxn>
            </a:cxnLst>
            <a:rect l="0" t="0" r="r" b="b"/>
            <a:pathLst>
              <a:path w="74" h="65">
                <a:moveTo>
                  <a:pt x="74" y="0"/>
                </a:moveTo>
                <a:lnTo>
                  <a:pt x="0" y="65"/>
                </a:lnTo>
                <a:lnTo>
                  <a:pt x="66" y="65"/>
                </a:lnTo>
                <a:lnTo>
                  <a:pt x="74" y="0"/>
                </a:lnTo>
                <a:close/>
              </a:path>
            </a:pathLst>
          </a:custGeom>
          <a:solidFill>
            <a:srgbClr val="71D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91">
            <a:extLst>
              <a:ext uri="{FF2B5EF4-FFF2-40B4-BE49-F238E27FC236}">
                <a16:creationId xmlns:a16="http://schemas.microsoft.com/office/drawing/2014/main" id="{3444DA04-9C60-48E3-86C0-0C889FC5446D}"/>
              </a:ext>
            </a:extLst>
          </p:cNvPr>
          <p:cNvSpPr>
            <a:spLocks/>
          </p:cNvSpPr>
          <p:nvPr userDrawn="1"/>
        </p:nvSpPr>
        <p:spPr bwMode="auto">
          <a:xfrm>
            <a:off x="5926137" y="6764111"/>
            <a:ext cx="117475" cy="103187"/>
          </a:xfrm>
          <a:custGeom>
            <a:avLst/>
            <a:gdLst>
              <a:gd name="T0" fmla="*/ 74 w 74"/>
              <a:gd name="T1" fmla="*/ 0 h 65"/>
              <a:gd name="T2" fmla="*/ 0 w 74"/>
              <a:gd name="T3" fmla="*/ 65 h 65"/>
              <a:gd name="T4" fmla="*/ 66 w 74"/>
              <a:gd name="T5" fmla="*/ 65 h 65"/>
              <a:gd name="T6" fmla="*/ 74 w 74"/>
              <a:gd name="T7" fmla="*/ 0 h 65"/>
            </a:gdLst>
            <a:ahLst/>
            <a:cxnLst>
              <a:cxn ang="0">
                <a:pos x="T0" y="T1"/>
              </a:cxn>
              <a:cxn ang="0">
                <a:pos x="T2" y="T3"/>
              </a:cxn>
              <a:cxn ang="0">
                <a:pos x="T4" y="T5"/>
              </a:cxn>
              <a:cxn ang="0">
                <a:pos x="T6" y="T7"/>
              </a:cxn>
            </a:cxnLst>
            <a:rect l="0" t="0" r="r" b="b"/>
            <a:pathLst>
              <a:path w="74" h="65">
                <a:moveTo>
                  <a:pt x="74" y="0"/>
                </a:moveTo>
                <a:lnTo>
                  <a:pt x="0" y="65"/>
                </a:lnTo>
                <a:lnTo>
                  <a:pt x="66" y="65"/>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92">
            <a:extLst>
              <a:ext uri="{FF2B5EF4-FFF2-40B4-BE49-F238E27FC236}">
                <a16:creationId xmlns:a16="http://schemas.microsoft.com/office/drawing/2014/main" id="{5F401B07-ACDD-4FFE-BA26-11AA33BBF722}"/>
              </a:ext>
            </a:extLst>
          </p:cNvPr>
          <p:cNvSpPr>
            <a:spLocks/>
          </p:cNvSpPr>
          <p:nvPr userDrawn="1"/>
        </p:nvSpPr>
        <p:spPr bwMode="auto">
          <a:xfrm>
            <a:off x="6043612" y="6070374"/>
            <a:ext cx="785813" cy="693737"/>
          </a:xfrm>
          <a:custGeom>
            <a:avLst/>
            <a:gdLst>
              <a:gd name="T0" fmla="*/ 495 w 495"/>
              <a:gd name="T1" fmla="*/ 0 h 437"/>
              <a:gd name="T2" fmla="*/ 34 w 495"/>
              <a:gd name="T3" fmla="*/ 167 h 437"/>
              <a:gd name="T4" fmla="*/ 0 w 495"/>
              <a:gd name="T5" fmla="*/ 437 h 437"/>
              <a:gd name="T6" fmla="*/ 495 w 495"/>
              <a:gd name="T7" fmla="*/ 0 h 437"/>
            </a:gdLst>
            <a:ahLst/>
            <a:cxnLst>
              <a:cxn ang="0">
                <a:pos x="T0" y="T1"/>
              </a:cxn>
              <a:cxn ang="0">
                <a:pos x="T2" y="T3"/>
              </a:cxn>
              <a:cxn ang="0">
                <a:pos x="T4" y="T5"/>
              </a:cxn>
              <a:cxn ang="0">
                <a:pos x="T6" y="T7"/>
              </a:cxn>
            </a:cxnLst>
            <a:rect l="0" t="0" r="r" b="b"/>
            <a:pathLst>
              <a:path w="495" h="437">
                <a:moveTo>
                  <a:pt x="495" y="0"/>
                </a:moveTo>
                <a:lnTo>
                  <a:pt x="34" y="167"/>
                </a:lnTo>
                <a:lnTo>
                  <a:pt x="0" y="437"/>
                </a:lnTo>
                <a:lnTo>
                  <a:pt x="495" y="0"/>
                </a:lnTo>
                <a:close/>
              </a:path>
            </a:pathLst>
          </a:custGeom>
          <a:solidFill>
            <a:srgbClr val="61C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93">
            <a:extLst>
              <a:ext uri="{FF2B5EF4-FFF2-40B4-BE49-F238E27FC236}">
                <a16:creationId xmlns:a16="http://schemas.microsoft.com/office/drawing/2014/main" id="{4122D5A7-D109-4355-9BDB-0FF4FE328683}"/>
              </a:ext>
            </a:extLst>
          </p:cNvPr>
          <p:cNvSpPr>
            <a:spLocks/>
          </p:cNvSpPr>
          <p:nvPr userDrawn="1"/>
        </p:nvSpPr>
        <p:spPr bwMode="auto">
          <a:xfrm>
            <a:off x="6043612" y="6070374"/>
            <a:ext cx="785813" cy="693737"/>
          </a:xfrm>
          <a:custGeom>
            <a:avLst/>
            <a:gdLst>
              <a:gd name="T0" fmla="*/ 495 w 495"/>
              <a:gd name="T1" fmla="*/ 0 h 437"/>
              <a:gd name="T2" fmla="*/ 34 w 495"/>
              <a:gd name="T3" fmla="*/ 167 h 437"/>
              <a:gd name="T4" fmla="*/ 0 w 495"/>
              <a:gd name="T5" fmla="*/ 437 h 437"/>
              <a:gd name="T6" fmla="*/ 495 w 495"/>
              <a:gd name="T7" fmla="*/ 0 h 437"/>
            </a:gdLst>
            <a:ahLst/>
            <a:cxnLst>
              <a:cxn ang="0">
                <a:pos x="T0" y="T1"/>
              </a:cxn>
              <a:cxn ang="0">
                <a:pos x="T2" y="T3"/>
              </a:cxn>
              <a:cxn ang="0">
                <a:pos x="T4" y="T5"/>
              </a:cxn>
              <a:cxn ang="0">
                <a:pos x="T6" y="T7"/>
              </a:cxn>
            </a:cxnLst>
            <a:rect l="0" t="0" r="r" b="b"/>
            <a:pathLst>
              <a:path w="495" h="437">
                <a:moveTo>
                  <a:pt x="495" y="0"/>
                </a:moveTo>
                <a:lnTo>
                  <a:pt x="34" y="167"/>
                </a:lnTo>
                <a:lnTo>
                  <a:pt x="0" y="437"/>
                </a:lnTo>
                <a:lnTo>
                  <a:pt x="4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94">
            <a:extLst>
              <a:ext uri="{FF2B5EF4-FFF2-40B4-BE49-F238E27FC236}">
                <a16:creationId xmlns:a16="http://schemas.microsoft.com/office/drawing/2014/main" id="{90D3A262-B2CF-47CE-A1B5-52500BD670D6}"/>
              </a:ext>
            </a:extLst>
          </p:cNvPr>
          <p:cNvSpPr>
            <a:spLocks/>
          </p:cNvSpPr>
          <p:nvPr userDrawn="1"/>
        </p:nvSpPr>
        <p:spPr bwMode="auto">
          <a:xfrm>
            <a:off x="5484812" y="6511699"/>
            <a:ext cx="123825" cy="211137"/>
          </a:xfrm>
          <a:custGeom>
            <a:avLst/>
            <a:gdLst>
              <a:gd name="T0" fmla="*/ 78 w 78"/>
              <a:gd name="T1" fmla="*/ 0 h 133"/>
              <a:gd name="T2" fmla="*/ 6 w 78"/>
              <a:gd name="T3" fmla="*/ 26 h 133"/>
              <a:gd name="T4" fmla="*/ 0 w 78"/>
              <a:gd name="T5" fmla="*/ 109 h 133"/>
              <a:gd name="T6" fmla="*/ 12 w 78"/>
              <a:gd name="T7" fmla="*/ 133 h 133"/>
              <a:gd name="T8" fmla="*/ 78 w 78"/>
              <a:gd name="T9" fmla="*/ 0 h 133"/>
            </a:gdLst>
            <a:ahLst/>
            <a:cxnLst>
              <a:cxn ang="0">
                <a:pos x="T0" y="T1"/>
              </a:cxn>
              <a:cxn ang="0">
                <a:pos x="T2" y="T3"/>
              </a:cxn>
              <a:cxn ang="0">
                <a:pos x="T4" y="T5"/>
              </a:cxn>
              <a:cxn ang="0">
                <a:pos x="T6" y="T7"/>
              </a:cxn>
              <a:cxn ang="0">
                <a:pos x="T8" y="T9"/>
              </a:cxn>
            </a:cxnLst>
            <a:rect l="0" t="0" r="r" b="b"/>
            <a:pathLst>
              <a:path w="78" h="133">
                <a:moveTo>
                  <a:pt x="78" y="0"/>
                </a:moveTo>
                <a:lnTo>
                  <a:pt x="6" y="26"/>
                </a:lnTo>
                <a:lnTo>
                  <a:pt x="0" y="109"/>
                </a:lnTo>
                <a:lnTo>
                  <a:pt x="12" y="133"/>
                </a:lnTo>
                <a:lnTo>
                  <a:pt x="78" y="0"/>
                </a:lnTo>
                <a:close/>
              </a:path>
            </a:pathLst>
          </a:custGeom>
          <a:solidFill>
            <a:srgbClr val="74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95">
            <a:extLst>
              <a:ext uri="{FF2B5EF4-FFF2-40B4-BE49-F238E27FC236}">
                <a16:creationId xmlns:a16="http://schemas.microsoft.com/office/drawing/2014/main" id="{93F7F40B-08F0-4F84-B884-C39CC901D092}"/>
              </a:ext>
            </a:extLst>
          </p:cNvPr>
          <p:cNvSpPr>
            <a:spLocks/>
          </p:cNvSpPr>
          <p:nvPr userDrawn="1"/>
        </p:nvSpPr>
        <p:spPr bwMode="auto">
          <a:xfrm>
            <a:off x="5484812" y="6511699"/>
            <a:ext cx="123825" cy="211137"/>
          </a:xfrm>
          <a:custGeom>
            <a:avLst/>
            <a:gdLst>
              <a:gd name="T0" fmla="*/ 78 w 78"/>
              <a:gd name="T1" fmla="*/ 0 h 133"/>
              <a:gd name="T2" fmla="*/ 6 w 78"/>
              <a:gd name="T3" fmla="*/ 26 h 133"/>
              <a:gd name="T4" fmla="*/ 0 w 78"/>
              <a:gd name="T5" fmla="*/ 109 h 133"/>
              <a:gd name="T6" fmla="*/ 12 w 78"/>
              <a:gd name="T7" fmla="*/ 133 h 133"/>
              <a:gd name="T8" fmla="*/ 78 w 78"/>
              <a:gd name="T9" fmla="*/ 0 h 133"/>
            </a:gdLst>
            <a:ahLst/>
            <a:cxnLst>
              <a:cxn ang="0">
                <a:pos x="T0" y="T1"/>
              </a:cxn>
              <a:cxn ang="0">
                <a:pos x="T2" y="T3"/>
              </a:cxn>
              <a:cxn ang="0">
                <a:pos x="T4" y="T5"/>
              </a:cxn>
              <a:cxn ang="0">
                <a:pos x="T6" y="T7"/>
              </a:cxn>
              <a:cxn ang="0">
                <a:pos x="T8" y="T9"/>
              </a:cxn>
            </a:cxnLst>
            <a:rect l="0" t="0" r="r" b="b"/>
            <a:pathLst>
              <a:path w="78" h="133">
                <a:moveTo>
                  <a:pt x="78" y="0"/>
                </a:moveTo>
                <a:lnTo>
                  <a:pt x="6" y="26"/>
                </a:lnTo>
                <a:lnTo>
                  <a:pt x="0" y="109"/>
                </a:lnTo>
                <a:lnTo>
                  <a:pt x="12"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96">
            <a:extLst>
              <a:ext uri="{FF2B5EF4-FFF2-40B4-BE49-F238E27FC236}">
                <a16:creationId xmlns:a16="http://schemas.microsoft.com/office/drawing/2014/main" id="{49556C93-CCAA-4646-B1FB-982950B6B9A5}"/>
              </a:ext>
            </a:extLst>
          </p:cNvPr>
          <p:cNvSpPr>
            <a:spLocks/>
          </p:cNvSpPr>
          <p:nvPr userDrawn="1"/>
        </p:nvSpPr>
        <p:spPr bwMode="auto">
          <a:xfrm>
            <a:off x="5480050" y="6684736"/>
            <a:ext cx="23813" cy="88900"/>
          </a:xfrm>
          <a:custGeom>
            <a:avLst/>
            <a:gdLst>
              <a:gd name="T0" fmla="*/ 3 w 15"/>
              <a:gd name="T1" fmla="*/ 0 h 56"/>
              <a:gd name="T2" fmla="*/ 0 w 15"/>
              <a:gd name="T3" fmla="*/ 56 h 56"/>
              <a:gd name="T4" fmla="*/ 15 w 15"/>
              <a:gd name="T5" fmla="*/ 24 h 56"/>
              <a:gd name="T6" fmla="*/ 3 w 15"/>
              <a:gd name="T7" fmla="*/ 0 h 56"/>
            </a:gdLst>
            <a:ahLst/>
            <a:cxnLst>
              <a:cxn ang="0">
                <a:pos x="T0" y="T1"/>
              </a:cxn>
              <a:cxn ang="0">
                <a:pos x="T2" y="T3"/>
              </a:cxn>
              <a:cxn ang="0">
                <a:pos x="T4" y="T5"/>
              </a:cxn>
              <a:cxn ang="0">
                <a:pos x="T6" y="T7"/>
              </a:cxn>
            </a:cxnLst>
            <a:rect l="0" t="0" r="r" b="b"/>
            <a:pathLst>
              <a:path w="15" h="56">
                <a:moveTo>
                  <a:pt x="3" y="0"/>
                </a:moveTo>
                <a:lnTo>
                  <a:pt x="0" y="56"/>
                </a:lnTo>
                <a:lnTo>
                  <a:pt x="15" y="24"/>
                </a:lnTo>
                <a:lnTo>
                  <a:pt x="3" y="0"/>
                </a:lnTo>
                <a:close/>
              </a:path>
            </a:pathLst>
          </a:custGeom>
          <a:solidFill>
            <a:srgbClr val="49B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97">
            <a:extLst>
              <a:ext uri="{FF2B5EF4-FFF2-40B4-BE49-F238E27FC236}">
                <a16:creationId xmlns:a16="http://schemas.microsoft.com/office/drawing/2014/main" id="{026B1185-4A3C-4620-BA08-D2D19DC27279}"/>
              </a:ext>
            </a:extLst>
          </p:cNvPr>
          <p:cNvSpPr>
            <a:spLocks/>
          </p:cNvSpPr>
          <p:nvPr userDrawn="1"/>
        </p:nvSpPr>
        <p:spPr bwMode="auto">
          <a:xfrm>
            <a:off x="5480050" y="6684736"/>
            <a:ext cx="23813" cy="88900"/>
          </a:xfrm>
          <a:custGeom>
            <a:avLst/>
            <a:gdLst>
              <a:gd name="T0" fmla="*/ 3 w 15"/>
              <a:gd name="T1" fmla="*/ 0 h 56"/>
              <a:gd name="T2" fmla="*/ 0 w 15"/>
              <a:gd name="T3" fmla="*/ 56 h 56"/>
              <a:gd name="T4" fmla="*/ 15 w 15"/>
              <a:gd name="T5" fmla="*/ 24 h 56"/>
              <a:gd name="T6" fmla="*/ 3 w 15"/>
              <a:gd name="T7" fmla="*/ 0 h 56"/>
            </a:gdLst>
            <a:ahLst/>
            <a:cxnLst>
              <a:cxn ang="0">
                <a:pos x="T0" y="T1"/>
              </a:cxn>
              <a:cxn ang="0">
                <a:pos x="T2" y="T3"/>
              </a:cxn>
              <a:cxn ang="0">
                <a:pos x="T4" y="T5"/>
              </a:cxn>
              <a:cxn ang="0">
                <a:pos x="T6" y="T7"/>
              </a:cxn>
            </a:cxnLst>
            <a:rect l="0" t="0" r="r" b="b"/>
            <a:pathLst>
              <a:path w="15" h="56">
                <a:moveTo>
                  <a:pt x="3" y="0"/>
                </a:moveTo>
                <a:lnTo>
                  <a:pt x="0" y="56"/>
                </a:lnTo>
                <a:lnTo>
                  <a:pt x="15" y="2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98">
            <a:extLst>
              <a:ext uri="{FF2B5EF4-FFF2-40B4-BE49-F238E27FC236}">
                <a16:creationId xmlns:a16="http://schemas.microsoft.com/office/drawing/2014/main" id="{9B78C707-AB65-4130-BF5A-EDD37B368BCF}"/>
              </a:ext>
            </a:extLst>
          </p:cNvPr>
          <p:cNvSpPr>
            <a:spLocks/>
          </p:cNvSpPr>
          <p:nvPr userDrawn="1"/>
        </p:nvSpPr>
        <p:spPr bwMode="auto">
          <a:xfrm>
            <a:off x="5503862" y="6335486"/>
            <a:ext cx="593725" cy="531812"/>
          </a:xfrm>
          <a:custGeom>
            <a:avLst/>
            <a:gdLst>
              <a:gd name="T0" fmla="*/ 374 w 374"/>
              <a:gd name="T1" fmla="*/ 0 h 335"/>
              <a:gd name="T2" fmla="*/ 66 w 374"/>
              <a:gd name="T3" fmla="*/ 111 h 335"/>
              <a:gd name="T4" fmla="*/ 0 w 374"/>
              <a:gd name="T5" fmla="*/ 244 h 335"/>
              <a:gd name="T6" fmla="*/ 45 w 374"/>
              <a:gd name="T7" fmla="*/ 335 h 335"/>
              <a:gd name="T8" fmla="*/ 266 w 374"/>
              <a:gd name="T9" fmla="*/ 335 h 335"/>
              <a:gd name="T10" fmla="*/ 340 w 374"/>
              <a:gd name="T11" fmla="*/ 270 h 335"/>
              <a:gd name="T12" fmla="*/ 374 w 374"/>
              <a:gd name="T13" fmla="*/ 0 h 335"/>
            </a:gdLst>
            <a:ahLst/>
            <a:cxnLst>
              <a:cxn ang="0">
                <a:pos x="T0" y="T1"/>
              </a:cxn>
              <a:cxn ang="0">
                <a:pos x="T2" y="T3"/>
              </a:cxn>
              <a:cxn ang="0">
                <a:pos x="T4" y="T5"/>
              </a:cxn>
              <a:cxn ang="0">
                <a:pos x="T6" y="T7"/>
              </a:cxn>
              <a:cxn ang="0">
                <a:pos x="T8" y="T9"/>
              </a:cxn>
              <a:cxn ang="0">
                <a:pos x="T10" y="T11"/>
              </a:cxn>
              <a:cxn ang="0">
                <a:pos x="T12" y="T13"/>
              </a:cxn>
            </a:cxnLst>
            <a:rect l="0" t="0" r="r" b="b"/>
            <a:pathLst>
              <a:path w="374" h="335">
                <a:moveTo>
                  <a:pt x="374" y="0"/>
                </a:moveTo>
                <a:lnTo>
                  <a:pt x="66" y="111"/>
                </a:lnTo>
                <a:lnTo>
                  <a:pt x="0" y="244"/>
                </a:lnTo>
                <a:lnTo>
                  <a:pt x="45" y="335"/>
                </a:lnTo>
                <a:lnTo>
                  <a:pt x="266" y="335"/>
                </a:lnTo>
                <a:lnTo>
                  <a:pt x="340" y="270"/>
                </a:lnTo>
                <a:lnTo>
                  <a:pt x="374" y="0"/>
                </a:lnTo>
                <a:close/>
              </a:path>
            </a:pathLst>
          </a:custGeom>
          <a:solidFill>
            <a:srgbClr val="58C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99">
            <a:extLst>
              <a:ext uri="{FF2B5EF4-FFF2-40B4-BE49-F238E27FC236}">
                <a16:creationId xmlns:a16="http://schemas.microsoft.com/office/drawing/2014/main" id="{52448CAF-B381-4382-BDC8-B0F1B8FBAE4F}"/>
              </a:ext>
            </a:extLst>
          </p:cNvPr>
          <p:cNvSpPr>
            <a:spLocks/>
          </p:cNvSpPr>
          <p:nvPr userDrawn="1"/>
        </p:nvSpPr>
        <p:spPr bwMode="auto">
          <a:xfrm>
            <a:off x="5503862" y="6335486"/>
            <a:ext cx="593725" cy="531812"/>
          </a:xfrm>
          <a:custGeom>
            <a:avLst/>
            <a:gdLst>
              <a:gd name="T0" fmla="*/ 374 w 374"/>
              <a:gd name="T1" fmla="*/ 0 h 335"/>
              <a:gd name="T2" fmla="*/ 66 w 374"/>
              <a:gd name="T3" fmla="*/ 111 h 335"/>
              <a:gd name="T4" fmla="*/ 0 w 374"/>
              <a:gd name="T5" fmla="*/ 244 h 335"/>
              <a:gd name="T6" fmla="*/ 45 w 374"/>
              <a:gd name="T7" fmla="*/ 335 h 335"/>
              <a:gd name="T8" fmla="*/ 266 w 374"/>
              <a:gd name="T9" fmla="*/ 335 h 335"/>
              <a:gd name="T10" fmla="*/ 340 w 374"/>
              <a:gd name="T11" fmla="*/ 270 h 335"/>
              <a:gd name="T12" fmla="*/ 374 w 374"/>
              <a:gd name="T13" fmla="*/ 0 h 335"/>
            </a:gdLst>
            <a:ahLst/>
            <a:cxnLst>
              <a:cxn ang="0">
                <a:pos x="T0" y="T1"/>
              </a:cxn>
              <a:cxn ang="0">
                <a:pos x="T2" y="T3"/>
              </a:cxn>
              <a:cxn ang="0">
                <a:pos x="T4" y="T5"/>
              </a:cxn>
              <a:cxn ang="0">
                <a:pos x="T6" y="T7"/>
              </a:cxn>
              <a:cxn ang="0">
                <a:pos x="T8" y="T9"/>
              </a:cxn>
              <a:cxn ang="0">
                <a:pos x="T10" y="T11"/>
              </a:cxn>
              <a:cxn ang="0">
                <a:pos x="T12" y="T13"/>
              </a:cxn>
            </a:cxnLst>
            <a:rect l="0" t="0" r="r" b="b"/>
            <a:pathLst>
              <a:path w="374" h="335">
                <a:moveTo>
                  <a:pt x="374" y="0"/>
                </a:moveTo>
                <a:lnTo>
                  <a:pt x="66" y="111"/>
                </a:lnTo>
                <a:lnTo>
                  <a:pt x="0" y="244"/>
                </a:lnTo>
                <a:lnTo>
                  <a:pt x="45" y="335"/>
                </a:lnTo>
                <a:lnTo>
                  <a:pt x="266" y="335"/>
                </a:lnTo>
                <a:lnTo>
                  <a:pt x="340" y="270"/>
                </a:lnTo>
                <a:lnTo>
                  <a:pt x="3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300">
            <a:extLst>
              <a:ext uri="{FF2B5EF4-FFF2-40B4-BE49-F238E27FC236}">
                <a16:creationId xmlns:a16="http://schemas.microsoft.com/office/drawing/2014/main" id="{C6DC4516-60FB-4527-A68D-CEB8FE6B6F77}"/>
              </a:ext>
            </a:extLst>
          </p:cNvPr>
          <p:cNvSpPr>
            <a:spLocks/>
          </p:cNvSpPr>
          <p:nvPr userDrawn="1"/>
        </p:nvSpPr>
        <p:spPr bwMode="auto">
          <a:xfrm>
            <a:off x="5473700" y="6722836"/>
            <a:ext cx="101600" cy="144462"/>
          </a:xfrm>
          <a:custGeom>
            <a:avLst/>
            <a:gdLst>
              <a:gd name="T0" fmla="*/ 19 w 64"/>
              <a:gd name="T1" fmla="*/ 0 h 91"/>
              <a:gd name="T2" fmla="*/ 4 w 64"/>
              <a:gd name="T3" fmla="*/ 32 h 91"/>
              <a:gd name="T4" fmla="*/ 0 w 64"/>
              <a:gd name="T5" fmla="*/ 91 h 91"/>
              <a:gd name="T6" fmla="*/ 64 w 64"/>
              <a:gd name="T7" fmla="*/ 91 h 91"/>
              <a:gd name="T8" fmla="*/ 19 w 64"/>
              <a:gd name="T9" fmla="*/ 0 h 91"/>
            </a:gdLst>
            <a:ahLst/>
            <a:cxnLst>
              <a:cxn ang="0">
                <a:pos x="T0" y="T1"/>
              </a:cxn>
              <a:cxn ang="0">
                <a:pos x="T2" y="T3"/>
              </a:cxn>
              <a:cxn ang="0">
                <a:pos x="T4" y="T5"/>
              </a:cxn>
              <a:cxn ang="0">
                <a:pos x="T6" y="T7"/>
              </a:cxn>
              <a:cxn ang="0">
                <a:pos x="T8" y="T9"/>
              </a:cxn>
            </a:cxnLst>
            <a:rect l="0" t="0" r="r" b="b"/>
            <a:pathLst>
              <a:path w="64" h="91">
                <a:moveTo>
                  <a:pt x="19" y="0"/>
                </a:moveTo>
                <a:lnTo>
                  <a:pt x="4" y="32"/>
                </a:lnTo>
                <a:lnTo>
                  <a:pt x="0" y="91"/>
                </a:lnTo>
                <a:lnTo>
                  <a:pt x="64" y="91"/>
                </a:lnTo>
                <a:lnTo>
                  <a:pt x="19" y="0"/>
                </a:lnTo>
                <a:close/>
              </a:path>
            </a:pathLst>
          </a:custGeom>
          <a:solidFill>
            <a:srgbClr val="37B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301">
            <a:extLst>
              <a:ext uri="{FF2B5EF4-FFF2-40B4-BE49-F238E27FC236}">
                <a16:creationId xmlns:a16="http://schemas.microsoft.com/office/drawing/2014/main" id="{B67CA296-ED63-46B0-853F-F55B062F9143}"/>
              </a:ext>
            </a:extLst>
          </p:cNvPr>
          <p:cNvSpPr>
            <a:spLocks/>
          </p:cNvSpPr>
          <p:nvPr userDrawn="1"/>
        </p:nvSpPr>
        <p:spPr bwMode="auto">
          <a:xfrm>
            <a:off x="5473700" y="6722836"/>
            <a:ext cx="101600" cy="144462"/>
          </a:xfrm>
          <a:custGeom>
            <a:avLst/>
            <a:gdLst>
              <a:gd name="T0" fmla="*/ 19 w 64"/>
              <a:gd name="T1" fmla="*/ 0 h 91"/>
              <a:gd name="T2" fmla="*/ 4 w 64"/>
              <a:gd name="T3" fmla="*/ 32 h 91"/>
              <a:gd name="T4" fmla="*/ 0 w 64"/>
              <a:gd name="T5" fmla="*/ 91 h 91"/>
              <a:gd name="T6" fmla="*/ 64 w 64"/>
              <a:gd name="T7" fmla="*/ 91 h 91"/>
              <a:gd name="T8" fmla="*/ 19 w 64"/>
              <a:gd name="T9" fmla="*/ 0 h 91"/>
            </a:gdLst>
            <a:ahLst/>
            <a:cxnLst>
              <a:cxn ang="0">
                <a:pos x="T0" y="T1"/>
              </a:cxn>
              <a:cxn ang="0">
                <a:pos x="T2" y="T3"/>
              </a:cxn>
              <a:cxn ang="0">
                <a:pos x="T4" y="T5"/>
              </a:cxn>
              <a:cxn ang="0">
                <a:pos x="T6" y="T7"/>
              </a:cxn>
              <a:cxn ang="0">
                <a:pos x="T8" y="T9"/>
              </a:cxn>
            </a:cxnLst>
            <a:rect l="0" t="0" r="r" b="b"/>
            <a:pathLst>
              <a:path w="64" h="91">
                <a:moveTo>
                  <a:pt x="19" y="0"/>
                </a:moveTo>
                <a:lnTo>
                  <a:pt x="4" y="32"/>
                </a:lnTo>
                <a:lnTo>
                  <a:pt x="0" y="91"/>
                </a:lnTo>
                <a:lnTo>
                  <a:pt x="64" y="9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302">
            <a:extLst>
              <a:ext uri="{FF2B5EF4-FFF2-40B4-BE49-F238E27FC236}">
                <a16:creationId xmlns:a16="http://schemas.microsoft.com/office/drawing/2014/main" id="{40576DD3-4325-4177-827B-183B079A274C}"/>
              </a:ext>
            </a:extLst>
          </p:cNvPr>
          <p:cNvSpPr>
            <a:spLocks/>
          </p:cNvSpPr>
          <p:nvPr userDrawn="1"/>
        </p:nvSpPr>
        <p:spPr bwMode="auto">
          <a:xfrm>
            <a:off x="4814887" y="6221186"/>
            <a:ext cx="254000" cy="233362"/>
          </a:xfrm>
          <a:custGeom>
            <a:avLst/>
            <a:gdLst>
              <a:gd name="T0" fmla="*/ 0 w 160"/>
              <a:gd name="T1" fmla="*/ 0 h 147"/>
              <a:gd name="T2" fmla="*/ 87 w 160"/>
              <a:gd name="T3" fmla="*/ 147 h 147"/>
              <a:gd name="T4" fmla="*/ 160 w 160"/>
              <a:gd name="T5" fmla="*/ 78 h 147"/>
              <a:gd name="T6" fmla="*/ 0 w 160"/>
              <a:gd name="T7" fmla="*/ 0 h 147"/>
            </a:gdLst>
            <a:ahLst/>
            <a:cxnLst>
              <a:cxn ang="0">
                <a:pos x="T0" y="T1"/>
              </a:cxn>
              <a:cxn ang="0">
                <a:pos x="T2" y="T3"/>
              </a:cxn>
              <a:cxn ang="0">
                <a:pos x="T4" y="T5"/>
              </a:cxn>
              <a:cxn ang="0">
                <a:pos x="T6" y="T7"/>
              </a:cxn>
            </a:cxnLst>
            <a:rect l="0" t="0" r="r" b="b"/>
            <a:pathLst>
              <a:path w="160" h="147">
                <a:moveTo>
                  <a:pt x="0" y="0"/>
                </a:moveTo>
                <a:lnTo>
                  <a:pt x="87" y="147"/>
                </a:lnTo>
                <a:lnTo>
                  <a:pt x="160" y="78"/>
                </a:lnTo>
                <a:lnTo>
                  <a:pt x="0" y="0"/>
                </a:lnTo>
                <a:close/>
              </a:path>
            </a:pathLst>
          </a:custGeom>
          <a:solidFill>
            <a:srgbClr val="B4E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303">
            <a:extLst>
              <a:ext uri="{FF2B5EF4-FFF2-40B4-BE49-F238E27FC236}">
                <a16:creationId xmlns:a16="http://schemas.microsoft.com/office/drawing/2014/main" id="{34BDC39A-FE90-4DB6-A5A0-1B668B15C374}"/>
              </a:ext>
            </a:extLst>
          </p:cNvPr>
          <p:cNvSpPr>
            <a:spLocks/>
          </p:cNvSpPr>
          <p:nvPr userDrawn="1"/>
        </p:nvSpPr>
        <p:spPr bwMode="auto">
          <a:xfrm>
            <a:off x="4814887" y="6221186"/>
            <a:ext cx="254000" cy="233362"/>
          </a:xfrm>
          <a:custGeom>
            <a:avLst/>
            <a:gdLst>
              <a:gd name="T0" fmla="*/ 0 w 160"/>
              <a:gd name="T1" fmla="*/ 0 h 147"/>
              <a:gd name="T2" fmla="*/ 87 w 160"/>
              <a:gd name="T3" fmla="*/ 147 h 147"/>
              <a:gd name="T4" fmla="*/ 160 w 160"/>
              <a:gd name="T5" fmla="*/ 78 h 147"/>
              <a:gd name="T6" fmla="*/ 0 w 160"/>
              <a:gd name="T7" fmla="*/ 0 h 147"/>
            </a:gdLst>
            <a:ahLst/>
            <a:cxnLst>
              <a:cxn ang="0">
                <a:pos x="T0" y="T1"/>
              </a:cxn>
              <a:cxn ang="0">
                <a:pos x="T2" y="T3"/>
              </a:cxn>
              <a:cxn ang="0">
                <a:pos x="T4" y="T5"/>
              </a:cxn>
              <a:cxn ang="0">
                <a:pos x="T6" y="T7"/>
              </a:cxn>
            </a:cxnLst>
            <a:rect l="0" t="0" r="r" b="b"/>
            <a:pathLst>
              <a:path w="160" h="147">
                <a:moveTo>
                  <a:pt x="0" y="0"/>
                </a:moveTo>
                <a:lnTo>
                  <a:pt x="87" y="147"/>
                </a:lnTo>
                <a:lnTo>
                  <a:pt x="160" y="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304">
            <a:extLst>
              <a:ext uri="{FF2B5EF4-FFF2-40B4-BE49-F238E27FC236}">
                <a16:creationId xmlns:a16="http://schemas.microsoft.com/office/drawing/2014/main" id="{C60650B2-F4C7-458C-8CDE-5EDF5DB81A25}"/>
              </a:ext>
            </a:extLst>
          </p:cNvPr>
          <p:cNvSpPr>
            <a:spLocks noEditPoints="1"/>
          </p:cNvSpPr>
          <p:nvPr userDrawn="1"/>
        </p:nvSpPr>
        <p:spPr bwMode="auto">
          <a:xfrm>
            <a:off x="4953000" y="6345011"/>
            <a:ext cx="541338" cy="339725"/>
          </a:xfrm>
          <a:custGeom>
            <a:avLst/>
            <a:gdLst>
              <a:gd name="T0" fmla="*/ 280 w 341"/>
              <a:gd name="T1" fmla="*/ 101 h 214"/>
              <a:gd name="T2" fmla="*/ 335 w 341"/>
              <a:gd name="T3" fmla="*/ 214 h 214"/>
              <a:gd name="T4" fmla="*/ 341 w 341"/>
              <a:gd name="T5" fmla="*/ 131 h 214"/>
              <a:gd name="T6" fmla="*/ 280 w 341"/>
              <a:gd name="T7" fmla="*/ 101 h 214"/>
              <a:gd name="T8" fmla="*/ 73 w 341"/>
              <a:gd name="T9" fmla="*/ 0 h 214"/>
              <a:gd name="T10" fmla="*/ 0 w 341"/>
              <a:gd name="T11" fmla="*/ 69 h 214"/>
              <a:gd name="T12" fmla="*/ 44 w 341"/>
              <a:gd name="T13" fmla="*/ 145 h 214"/>
              <a:gd name="T14" fmla="*/ 161 w 341"/>
              <a:gd name="T15" fmla="*/ 43 h 214"/>
              <a:gd name="T16" fmla="*/ 73 w 341"/>
              <a:gd name="T1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214">
                <a:moveTo>
                  <a:pt x="280" y="101"/>
                </a:moveTo>
                <a:lnTo>
                  <a:pt x="335" y="214"/>
                </a:lnTo>
                <a:lnTo>
                  <a:pt x="341" y="131"/>
                </a:lnTo>
                <a:lnTo>
                  <a:pt x="280" y="101"/>
                </a:lnTo>
                <a:close/>
                <a:moveTo>
                  <a:pt x="73" y="0"/>
                </a:moveTo>
                <a:lnTo>
                  <a:pt x="0" y="69"/>
                </a:lnTo>
                <a:lnTo>
                  <a:pt x="44" y="145"/>
                </a:lnTo>
                <a:lnTo>
                  <a:pt x="161" y="43"/>
                </a:lnTo>
                <a:lnTo>
                  <a:pt x="73" y="0"/>
                </a:lnTo>
                <a:close/>
              </a:path>
            </a:pathLst>
          </a:custGeom>
          <a:solidFill>
            <a:srgbClr val="71C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305">
            <a:extLst>
              <a:ext uri="{FF2B5EF4-FFF2-40B4-BE49-F238E27FC236}">
                <a16:creationId xmlns:a16="http://schemas.microsoft.com/office/drawing/2014/main" id="{9EF0AB16-C0B1-411D-B5BD-28DD533B8687}"/>
              </a:ext>
            </a:extLst>
          </p:cNvPr>
          <p:cNvSpPr>
            <a:spLocks noEditPoints="1"/>
          </p:cNvSpPr>
          <p:nvPr userDrawn="1"/>
        </p:nvSpPr>
        <p:spPr bwMode="auto">
          <a:xfrm>
            <a:off x="4953000" y="6345011"/>
            <a:ext cx="541338" cy="339725"/>
          </a:xfrm>
          <a:custGeom>
            <a:avLst/>
            <a:gdLst>
              <a:gd name="T0" fmla="*/ 280 w 341"/>
              <a:gd name="T1" fmla="*/ 101 h 214"/>
              <a:gd name="T2" fmla="*/ 335 w 341"/>
              <a:gd name="T3" fmla="*/ 214 h 214"/>
              <a:gd name="T4" fmla="*/ 341 w 341"/>
              <a:gd name="T5" fmla="*/ 131 h 214"/>
              <a:gd name="T6" fmla="*/ 280 w 341"/>
              <a:gd name="T7" fmla="*/ 101 h 214"/>
              <a:gd name="T8" fmla="*/ 73 w 341"/>
              <a:gd name="T9" fmla="*/ 0 h 214"/>
              <a:gd name="T10" fmla="*/ 0 w 341"/>
              <a:gd name="T11" fmla="*/ 69 h 214"/>
              <a:gd name="T12" fmla="*/ 44 w 341"/>
              <a:gd name="T13" fmla="*/ 145 h 214"/>
              <a:gd name="T14" fmla="*/ 161 w 341"/>
              <a:gd name="T15" fmla="*/ 43 h 214"/>
              <a:gd name="T16" fmla="*/ 73 w 341"/>
              <a:gd name="T1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214">
                <a:moveTo>
                  <a:pt x="280" y="101"/>
                </a:moveTo>
                <a:lnTo>
                  <a:pt x="335" y="214"/>
                </a:lnTo>
                <a:lnTo>
                  <a:pt x="341" y="131"/>
                </a:lnTo>
                <a:lnTo>
                  <a:pt x="280" y="101"/>
                </a:lnTo>
                <a:moveTo>
                  <a:pt x="73" y="0"/>
                </a:moveTo>
                <a:lnTo>
                  <a:pt x="0" y="69"/>
                </a:lnTo>
                <a:lnTo>
                  <a:pt x="44" y="145"/>
                </a:lnTo>
                <a:lnTo>
                  <a:pt x="161" y="43"/>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306">
            <a:extLst>
              <a:ext uri="{FF2B5EF4-FFF2-40B4-BE49-F238E27FC236}">
                <a16:creationId xmlns:a16="http://schemas.microsoft.com/office/drawing/2014/main" id="{B87EDD17-C22A-4A85-B236-DDE6F217001E}"/>
              </a:ext>
            </a:extLst>
          </p:cNvPr>
          <p:cNvSpPr>
            <a:spLocks/>
          </p:cNvSpPr>
          <p:nvPr userDrawn="1"/>
        </p:nvSpPr>
        <p:spPr bwMode="auto">
          <a:xfrm>
            <a:off x="5022850" y="6413274"/>
            <a:ext cx="461963" cy="454025"/>
          </a:xfrm>
          <a:custGeom>
            <a:avLst/>
            <a:gdLst>
              <a:gd name="T0" fmla="*/ 117 w 291"/>
              <a:gd name="T1" fmla="*/ 0 h 286"/>
              <a:gd name="T2" fmla="*/ 0 w 291"/>
              <a:gd name="T3" fmla="*/ 102 h 286"/>
              <a:gd name="T4" fmla="*/ 109 w 291"/>
              <a:gd name="T5" fmla="*/ 286 h 286"/>
              <a:gd name="T6" fmla="*/ 258 w 291"/>
              <a:gd name="T7" fmla="*/ 286 h 286"/>
              <a:gd name="T8" fmla="*/ 288 w 291"/>
              <a:gd name="T9" fmla="*/ 227 h 286"/>
              <a:gd name="T10" fmla="*/ 291 w 291"/>
              <a:gd name="T11" fmla="*/ 171 h 286"/>
              <a:gd name="T12" fmla="*/ 236 w 291"/>
              <a:gd name="T13" fmla="*/ 58 h 286"/>
              <a:gd name="T14" fmla="*/ 117 w 291"/>
              <a:gd name="T15" fmla="*/ 0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86">
                <a:moveTo>
                  <a:pt x="117" y="0"/>
                </a:moveTo>
                <a:lnTo>
                  <a:pt x="0" y="102"/>
                </a:lnTo>
                <a:lnTo>
                  <a:pt x="109" y="286"/>
                </a:lnTo>
                <a:lnTo>
                  <a:pt x="258" y="286"/>
                </a:lnTo>
                <a:lnTo>
                  <a:pt x="288" y="227"/>
                </a:lnTo>
                <a:lnTo>
                  <a:pt x="291" y="171"/>
                </a:lnTo>
                <a:lnTo>
                  <a:pt x="236" y="58"/>
                </a:lnTo>
                <a:lnTo>
                  <a:pt x="117" y="0"/>
                </a:lnTo>
                <a:close/>
              </a:path>
            </a:pathLst>
          </a:custGeom>
          <a:solidFill>
            <a:srgbClr val="47B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307">
            <a:extLst>
              <a:ext uri="{FF2B5EF4-FFF2-40B4-BE49-F238E27FC236}">
                <a16:creationId xmlns:a16="http://schemas.microsoft.com/office/drawing/2014/main" id="{6963197C-C422-4E34-9C52-038A1D66D449}"/>
              </a:ext>
            </a:extLst>
          </p:cNvPr>
          <p:cNvSpPr>
            <a:spLocks/>
          </p:cNvSpPr>
          <p:nvPr userDrawn="1"/>
        </p:nvSpPr>
        <p:spPr bwMode="auto">
          <a:xfrm>
            <a:off x="5022850" y="6413274"/>
            <a:ext cx="461963" cy="454025"/>
          </a:xfrm>
          <a:custGeom>
            <a:avLst/>
            <a:gdLst>
              <a:gd name="T0" fmla="*/ 117 w 291"/>
              <a:gd name="T1" fmla="*/ 0 h 286"/>
              <a:gd name="T2" fmla="*/ 0 w 291"/>
              <a:gd name="T3" fmla="*/ 102 h 286"/>
              <a:gd name="T4" fmla="*/ 109 w 291"/>
              <a:gd name="T5" fmla="*/ 286 h 286"/>
              <a:gd name="T6" fmla="*/ 258 w 291"/>
              <a:gd name="T7" fmla="*/ 286 h 286"/>
              <a:gd name="T8" fmla="*/ 288 w 291"/>
              <a:gd name="T9" fmla="*/ 227 h 286"/>
              <a:gd name="T10" fmla="*/ 291 w 291"/>
              <a:gd name="T11" fmla="*/ 171 h 286"/>
              <a:gd name="T12" fmla="*/ 236 w 291"/>
              <a:gd name="T13" fmla="*/ 58 h 286"/>
              <a:gd name="T14" fmla="*/ 117 w 291"/>
              <a:gd name="T15" fmla="*/ 0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86">
                <a:moveTo>
                  <a:pt x="117" y="0"/>
                </a:moveTo>
                <a:lnTo>
                  <a:pt x="0" y="102"/>
                </a:lnTo>
                <a:lnTo>
                  <a:pt x="109" y="286"/>
                </a:lnTo>
                <a:lnTo>
                  <a:pt x="258" y="286"/>
                </a:lnTo>
                <a:lnTo>
                  <a:pt x="288" y="227"/>
                </a:lnTo>
                <a:lnTo>
                  <a:pt x="291" y="171"/>
                </a:lnTo>
                <a:lnTo>
                  <a:pt x="236" y="58"/>
                </a:lnTo>
                <a:lnTo>
                  <a:pt x="1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308">
            <a:extLst>
              <a:ext uri="{FF2B5EF4-FFF2-40B4-BE49-F238E27FC236}">
                <a16:creationId xmlns:a16="http://schemas.microsoft.com/office/drawing/2014/main" id="{93167025-6121-4AAF-932F-922121E19D5C}"/>
              </a:ext>
            </a:extLst>
          </p:cNvPr>
          <p:cNvSpPr>
            <a:spLocks/>
          </p:cNvSpPr>
          <p:nvPr userDrawn="1"/>
        </p:nvSpPr>
        <p:spPr bwMode="auto">
          <a:xfrm>
            <a:off x="5432425" y="6773636"/>
            <a:ext cx="47625" cy="93662"/>
          </a:xfrm>
          <a:custGeom>
            <a:avLst/>
            <a:gdLst>
              <a:gd name="T0" fmla="*/ 30 w 30"/>
              <a:gd name="T1" fmla="*/ 0 h 59"/>
              <a:gd name="T2" fmla="*/ 0 w 30"/>
              <a:gd name="T3" fmla="*/ 59 h 59"/>
              <a:gd name="T4" fmla="*/ 26 w 30"/>
              <a:gd name="T5" fmla="*/ 59 h 59"/>
              <a:gd name="T6" fmla="*/ 30 w 30"/>
              <a:gd name="T7" fmla="*/ 0 h 59"/>
            </a:gdLst>
            <a:ahLst/>
            <a:cxnLst>
              <a:cxn ang="0">
                <a:pos x="T0" y="T1"/>
              </a:cxn>
              <a:cxn ang="0">
                <a:pos x="T2" y="T3"/>
              </a:cxn>
              <a:cxn ang="0">
                <a:pos x="T4" y="T5"/>
              </a:cxn>
              <a:cxn ang="0">
                <a:pos x="T6" y="T7"/>
              </a:cxn>
            </a:cxnLst>
            <a:rect l="0" t="0" r="r" b="b"/>
            <a:pathLst>
              <a:path w="30" h="59">
                <a:moveTo>
                  <a:pt x="30" y="0"/>
                </a:moveTo>
                <a:lnTo>
                  <a:pt x="0" y="59"/>
                </a:lnTo>
                <a:lnTo>
                  <a:pt x="26" y="59"/>
                </a:lnTo>
                <a:lnTo>
                  <a:pt x="30" y="0"/>
                </a:lnTo>
                <a:close/>
              </a:path>
            </a:pathLst>
          </a:custGeom>
          <a:solidFill>
            <a:srgbClr val="36A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309">
            <a:extLst>
              <a:ext uri="{FF2B5EF4-FFF2-40B4-BE49-F238E27FC236}">
                <a16:creationId xmlns:a16="http://schemas.microsoft.com/office/drawing/2014/main" id="{A13A66BC-BFD1-4318-9002-01A732FAA51B}"/>
              </a:ext>
            </a:extLst>
          </p:cNvPr>
          <p:cNvSpPr>
            <a:spLocks/>
          </p:cNvSpPr>
          <p:nvPr userDrawn="1"/>
        </p:nvSpPr>
        <p:spPr bwMode="auto">
          <a:xfrm>
            <a:off x="5432425" y="6773636"/>
            <a:ext cx="47625" cy="93662"/>
          </a:xfrm>
          <a:custGeom>
            <a:avLst/>
            <a:gdLst>
              <a:gd name="T0" fmla="*/ 30 w 30"/>
              <a:gd name="T1" fmla="*/ 0 h 59"/>
              <a:gd name="T2" fmla="*/ 0 w 30"/>
              <a:gd name="T3" fmla="*/ 59 h 59"/>
              <a:gd name="T4" fmla="*/ 26 w 30"/>
              <a:gd name="T5" fmla="*/ 59 h 59"/>
              <a:gd name="T6" fmla="*/ 30 w 30"/>
              <a:gd name="T7" fmla="*/ 0 h 59"/>
            </a:gdLst>
            <a:ahLst/>
            <a:cxnLst>
              <a:cxn ang="0">
                <a:pos x="T0" y="T1"/>
              </a:cxn>
              <a:cxn ang="0">
                <a:pos x="T2" y="T3"/>
              </a:cxn>
              <a:cxn ang="0">
                <a:pos x="T4" y="T5"/>
              </a:cxn>
              <a:cxn ang="0">
                <a:pos x="T6" y="T7"/>
              </a:cxn>
            </a:cxnLst>
            <a:rect l="0" t="0" r="r" b="b"/>
            <a:pathLst>
              <a:path w="30" h="59">
                <a:moveTo>
                  <a:pt x="30" y="0"/>
                </a:moveTo>
                <a:lnTo>
                  <a:pt x="0" y="59"/>
                </a:lnTo>
                <a:lnTo>
                  <a:pt x="26" y="59"/>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310">
            <a:extLst>
              <a:ext uri="{FF2B5EF4-FFF2-40B4-BE49-F238E27FC236}">
                <a16:creationId xmlns:a16="http://schemas.microsoft.com/office/drawing/2014/main" id="{7D748735-E524-46E5-9E2A-FBCA7E2CB5C9}"/>
              </a:ext>
            </a:extLst>
          </p:cNvPr>
          <p:cNvSpPr>
            <a:spLocks/>
          </p:cNvSpPr>
          <p:nvPr userDrawn="1"/>
        </p:nvSpPr>
        <p:spPr bwMode="auto">
          <a:xfrm>
            <a:off x="6778625" y="6070374"/>
            <a:ext cx="790575" cy="796925"/>
          </a:xfrm>
          <a:custGeom>
            <a:avLst/>
            <a:gdLst>
              <a:gd name="T0" fmla="*/ 32 w 498"/>
              <a:gd name="T1" fmla="*/ 0 h 502"/>
              <a:gd name="T2" fmla="*/ 32 w 498"/>
              <a:gd name="T3" fmla="*/ 0 h 502"/>
              <a:gd name="T4" fmla="*/ 0 w 498"/>
              <a:gd name="T5" fmla="*/ 502 h 502"/>
              <a:gd name="T6" fmla="*/ 217 w 498"/>
              <a:gd name="T7" fmla="*/ 502 h 502"/>
              <a:gd name="T8" fmla="*/ 498 w 498"/>
              <a:gd name="T9" fmla="*/ 327 h 502"/>
              <a:gd name="T10" fmla="*/ 32 w 498"/>
              <a:gd name="T11" fmla="*/ 0 h 502"/>
            </a:gdLst>
            <a:ahLst/>
            <a:cxnLst>
              <a:cxn ang="0">
                <a:pos x="T0" y="T1"/>
              </a:cxn>
              <a:cxn ang="0">
                <a:pos x="T2" y="T3"/>
              </a:cxn>
              <a:cxn ang="0">
                <a:pos x="T4" y="T5"/>
              </a:cxn>
              <a:cxn ang="0">
                <a:pos x="T6" y="T7"/>
              </a:cxn>
              <a:cxn ang="0">
                <a:pos x="T8" y="T9"/>
              </a:cxn>
              <a:cxn ang="0">
                <a:pos x="T10" y="T11"/>
              </a:cxn>
            </a:cxnLst>
            <a:rect l="0" t="0" r="r" b="b"/>
            <a:pathLst>
              <a:path w="498" h="502">
                <a:moveTo>
                  <a:pt x="32" y="0"/>
                </a:moveTo>
                <a:lnTo>
                  <a:pt x="32" y="0"/>
                </a:lnTo>
                <a:lnTo>
                  <a:pt x="0" y="502"/>
                </a:lnTo>
                <a:lnTo>
                  <a:pt x="217" y="502"/>
                </a:lnTo>
                <a:lnTo>
                  <a:pt x="498" y="327"/>
                </a:lnTo>
                <a:lnTo>
                  <a:pt x="32" y="0"/>
                </a:lnTo>
                <a:close/>
              </a:path>
            </a:pathLst>
          </a:custGeom>
          <a:solidFill>
            <a:srgbClr val="6ED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311">
            <a:extLst>
              <a:ext uri="{FF2B5EF4-FFF2-40B4-BE49-F238E27FC236}">
                <a16:creationId xmlns:a16="http://schemas.microsoft.com/office/drawing/2014/main" id="{2A2DC655-937E-4DAC-9B33-769A6909C138}"/>
              </a:ext>
            </a:extLst>
          </p:cNvPr>
          <p:cNvSpPr>
            <a:spLocks/>
          </p:cNvSpPr>
          <p:nvPr userDrawn="1"/>
        </p:nvSpPr>
        <p:spPr bwMode="auto">
          <a:xfrm>
            <a:off x="6778625" y="6070374"/>
            <a:ext cx="790575" cy="796925"/>
          </a:xfrm>
          <a:custGeom>
            <a:avLst/>
            <a:gdLst>
              <a:gd name="T0" fmla="*/ 32 w 498"/>
              <a:gd name="T1" fmla="*/ 0 h 502"/>
              <a:gd name="T2" fmla="*/ 32 w 498"/>
              <a:gd name="T3" fmla="*/ 0 h 502"/>
              <a:gd name="T4" fmla="*/ 0 w 498"/>
              <a:gd name="T5" fmla="*/ 502 h 502"/>
              <a:gd name="T6" fmla="*/ 217 w 498"/>
              <a:gd name="T7" fmla="*/ 502 h 502"/>
              <a:gd name="T8" fmla="*/ 498 w 498"/>
              <a:gd name="T9" fmla="*/ 327 h 502"/>
              <a:gd name="T10" fmla="*/ 32 w 498"/>
              <a:gd name="T11" fmla="*/ 0 h 502"/>
            </a:gdLst>
            <a:ahLst/>
            <a:cxnLst>
              <a:cxn ang="0">
                <a:pos x="T0" y="T1"/>
              </a:cxn>
              <a:cxn ang="0">
                <a:pos x="T2" y="T3"/>
              </a:cxn>
              <a:cxn ang="0">
                <a:pos x="T4" y="T5"/>
              </a:cxn>
              <a:cxn ang="0">
                <a:pos x="T6" y="T7"/>
              </a:cxn>
              <a:cxn ang="0">
                <a:pos x="T8" y="T9"/>
              </a:cxn>
              <a:cxn ang="0">
                <a:pos x="T10" y="T11"/>
              </a:cxn>
            </a:cxnLst>
            <a:rect l="0" t="0" r="r" b="b"/>
            <a:pathLst>
              <a:path w="498" h="502">
                <a:moveTo>
                  <a:pt x="32" y="0"/>
                </a:moveTo>
                <a:lnTo>
                  <a:pt x="32" y="0"/>
                </a:lnTo>
                <a:lnTo>
                  <a:pt x="0" y="502"/>
                </a:lnTo>
                <a:lnTo>
                  <a:pt x="217" y="502"/>
                </a:lnTo>
                <a:lnTo>
                  <a:pt x="498" y="327"/>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12">
            <a:extLst>
              <a:ext uri="{FF2B5EF4-FFF2-40B4-BE49-F238E27FC236}">
                <a16:creationId xmlns:a16="http://schemas.microsoft.com/office/drawing/2014/main" id="{71FA6C28-8A14-4D29-8610-65A05E8AA401}"/>
              </a:ext>
            </a:extLst>
          </p:cNvPr>
          <p:cNvSpPr>
            <a:spLocks/>
          </p:cNvSpPr>
          <p:nvPr userDrawn="1"/>
        </p:nvSpPr>
        <p:spPr bwMode="auto">
          <a:xfrm>
            <a:off x="7123112" y="6589486"/>
            <a:ext cx="496888" cy="277812"/>
          </a:xfrm>
          <a:custGeom>
            <a:avLst/>
            <a:gdLst>
              <a:gd name="T0" fmla="*/ 281 w 313"/>
              <a:gd name="T1" fmla="*/ 0 h 175"/>
              <a:gd name="T2" fmla="*/ 0 w 313"/>
              <a:gd name="T3" fmla="*/ 175 h 175"/>
              <a:gd name="T4" fmla="*/ 203 w 313"/>
              <a:gd name="T5" fmla="*/ 175 h 175"/>
              <a:gd name="T6" fmla="*/ 313 w 313"/>
              <a:gd name="T7" fmla="*/ 22 h 175"/>
              <a:gd name="T8" fmla="*/ 281 w 313"/>
              <a:gd name="T9" fmla="*/ 0 h 175"/>
            </a:gdLst>
            <a:ahLst/>
            <a:cxnLst>
              <a:cxn ang="0">
                <a:pos x="T0" y="T1"/>
              </a:cxn>
              <a:cxn ang="0">
                <a:pos x="T2" y="T3"/>
              </a:cxn>
              <a:cxn ang="0">
                <a:pos x="T4" y="T5"/>
              </a:cxn>
              <a:cxn ang="0">
                <a:pos x="T6" y="T7"/>
              </a:cxn>
              <a:cxn ang="0">
                <a:pos x="T8" y="T9"/>
              </a:cxn>
            </a:cxnLst>
            <a:rect l="0" t="0" r="r" b="b"/>
            <a:pathLst>
              <a:path w="313" h="175">
                <a:moveTo>
                  <a:pt x="281" y="0"/>
                </a:moveTo>
                <a:lnTo>
                  <a:pt x="0" y="175"/>
                </a:lnTo>
                <a:lnTo>
                  <a:pt x="203" y="175"/>
                </a:lnTo>
                <a:lnTo>
                  <a:pt x="313" y="22"/>
                </a:lnTo>
                <a:lnTo>
                  <a:pt x="281" y="0"/>
                </a:lnTo>
                <a:close/>
              </a:path>
            </a:pathLst>
          </a:custGeom>
          <a:solidFill>
            <a:srgbClr val="49BA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13">
            <a:extLst>
              <a:ext uri="{FF2B5EF4-FFF2-40B4-BE49-F238E27FC236}">
                <a16:creationId xmlns:a16="http://schemas.microsoft.com/office/drawing/2014/main" id="{8020ED72-B187-4B69-8069-FA19F806EF14}"/>
              </a:ext>
            </a:extLst>
          </p:cNvPr>
          <p:cNvSpPr>
            <a:spLocks/>
          </p:cNvSpPr>
          <p:nvPr userDrawn="1"/>
        </p:nvSpPr>
        <p:spPr bwMode="auto">
          <a:xfrm>
            <a:off x="7123112" y="6589486"/>
            <a:ext cx="496888" cy="277812"/>
          </a:xfrm>
          <a:custGeom>
            <a:avLst/>
            <a:gdLst>
              <a:gd name="T0" fmla="*/ 281 w 313"/>
              <a:gd name="T1" fmla="*/ 0 h 175"/>
              <a:gd name="T2" fmla="*/ 0 w 313"/>
              <a:gd name="T3" fmla="*/ 175 h 175"/>
              <a:gd name="T4" fmla="*/ 203 w 313"/>
              <a:gd name="T5" fmla="*/ 175 h 175"/>
              <a:gd name="T6" fmla="*/ 313 w 313"/>
              <a:gd name="T7" fmla="*/ 22 h 175"/>
              <a:gd name="T8" fmla="*/ 281 w 313"/>
              <a:gd name="T9" fmla="*/ 0 h 175"/>
            </a:gdLst>
            <a:ahLst/>
            <a:cxnLst>
              <a:cxn ang="0">
                <a:pos x="T0" y="T1"/>
              </a:cxn>
              <a:cxn ang="0">
                <a:pos x="T2" y="T3"/>
              </a:cxn>
              <a:cxn ang="0">
                <a:pos x="T4" y="T5"/>
              </a:cxn>
              <a:cxn ang="0">
                <a:pos x="T6" y="T7"/>
              </a:cxn>
              <a:cxn ang="0">
                <a:pos x="T8" y="T9"/>
              </a:cxn>
            </a:cxnLst>
            <a:rect l="0" t="0" r="r" b="b"/>
            <a:pathLst>
              <a:path w="313" h="175">
                <a:moveTo>
                  <a:pt x="281" y="0"/>
                </a:moveTo>
                <a:lnTo>
                  <a:pt x="0" y="175"/>
                </a:lnTo>
                <a:lnTo>
                  <a:pt x="203" y="175"/>
                </a:lnTo>
                <a:lnTo>
                  <a:pt x="313" y="22"/>
                </a:lnTo>
                <a:lnTo>
                  <a:pt x="2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14">
            <a:extLst>
              <a:ext uri="{FF2B5EF4-FFF2-40B4-BE49-F238E27FC236}">
                <a16:creationId xmlns:a16="http://schemas.microsoft.com/office/drawing/2014/main" id="{C057E55A-B935-405E-B274-2D50BED06904}"/>
              </a:ext>
            </a:extLst>
          </p:cNvPr>
          <p:cNvSpPr>
            <a:spLocks/>
          </p:cNvSpPr>
          <p:nvPr userDrawn="1"/>
        </p:nvSpPr>
        <p:spPr bwMode="auto">
          <a:xfrm>
            <a:off x="7585075" y="6651399"/>
            <a:ext cx="365125" cy="215900"/>
          </a:xfrm>
          <a:custGeom>
            <a:avLst/>
            <a:gdLst>
              <a:gd name="T0" fmla="*/ 45 w 230"/>
              <a:gd name="T1" fmla="*/ 0 h 136"/>
              <a:gd name="T2" fmla="*/ 0 w 230"/>
              <a:gd name="T3" fmla="*/ 136 h 136"/>
              <a:gd name="T4" fmla="*/ 221 w 230"/>
              <a:gd name="T5" fmla="*/ 136 h 136"/>
              <a:gd name="T6" fmla="*/ 230 w 230"/>
              <a:gd name="T7" fmla="*/ 130 h 136"/>
              <a:gd name="T8" fmla="*/ 45 w 230"/>
              <a:gd name="T9" fmla="*/ 0 h 136"/>
            </a:gdLst>
            <a:ahLst/>
            <a:cxnLst>
              <a:cxn ang="0">
                <a:pos x="T0" y="T1"/>
              </a:cxn>
              <a:cxn ang="0">
                <a:pos x="T2" y="T3"/>
              </a:cxn>
              <a:cxn ang="0">
                <a:pos x="T4" y="T5"/>
              </a:cxn>
              <a:cxn ang="0">
                <a:pos x="T6" y="T7"/>
              </a:cxn>
              <a:cxn ang="0">
                <a:pos x="T8" y="T9"/>
              </a:cxn>
            </a:cxnLst>
            <a:rect l="0" t="0" r="r" b="b"/>
            <a:pathLst>
              <a:path w="230" h="136">
                <a:moveTo>
                  <a:pt x="45" y="0"/>
                </a:moveTo>
                <a:lnTo>
                  <a:pt x="0" y="136"/>
                </a:lnTo>
                <a:lnTo>
                  <a:pt x="221" y="136"/>
                </a:lnTo>
                <a:lnTo>
                  <a:pt x="230" y="130"/>
                </a:lnTo>
                <a:lnTo>
                  <a:pt x="45" y="0"/>
                </a:lnTo>
                <a:close/>
              </a:path>
            </a:pathLst>
          </a:custGeom>
          <a:solidFill>
            <a:srgbClr val="98DE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15">
            <a:extLst>
              <a:ext uri="{FF2B5EF4-FFF2-40B4-BE49-F238E27FC236}">
                <a16:creationId xmlns:a16="http://schemas.microsoft.com/office/drawing/2014/main" id="{37E77B26-0EA9-49A1-825D-1AC62530AF84}"/>
              </a:ext>
            </a:extLst>
          </p:cNvPr>
          <p:cNvSpPr>
            <a:spLocks/>
          </p:cNvSpPr>
          <p:nvPr userDrawn="1"/>
        </p:nvSpPr>
        <p:spPr bwMode="auto">
          <a:xfrm>
            <a:off x="7585075" y="6651399"/>
            <a:ext cx="365125" cy="215900"/>
          </a:xfrm>
          <a:custGeom>
            <a:avLst/>
            <a:gdLst>
              <a:gd name="T0" fmla="*/ 45 w 230"/>
              <a:gd name="T1" fmla="*/ 0 h 136"/>
              <a:gd name="T2" fmla="*/ 0 w 230"/>
              <a:gd name="T3" fmla="*/ 136 h 136"/>
              <a:gd name="T4" fmla="*/ 221 w 230"/>
              <a:gd name="T5" fmla="*/ 136 h 136"/>
              <a:gd name="T6" fmla="*/ 230 w 230"/>
              <a:gd name="T7" fmla="*/ 130 h 136"/>
              <a:gd name="T8" fmla="*/ 45 w 230"/>
              <a:gd name="T9" fmla="*/ 0 h 136"/>
            </a:gdLst>
            <a:ahLst/>
            <a:cxnLst>
              <a:cxn ang="0">
                <a:pos x="T0" y="T1"/>
              </a:cxn>
              <a:cxn ang="0">
                <a:pos x="T2" y="T3"/>
              </a:cxn>
              <a:cxn ang="0">
                <a:pos x="T4" y="T5"/>
              </a:cxn>
              <a:cxn ang="0">
                <a:pos x="T6" y="T7"/>
              </a:cxn>
              <a:cxn ang="0">
                <a:pos x="T8" y="T9"/>
              </a:cxn>
            </a:cxnLst>
            <a:rect l="0" t="0" r="r" b="b"/>
            <a:pathLst>
              <a:path w="230" h="136">
                <a:moveTo>
                  <a:pt x="45" y="0"/>
                </a:moveTo>
                <a:lnTo>
                  <a:pt x="0" y="136"/>
                </a:lnTo>
                <a:lnTo>
                  <a:pt x="221" y="136"/>
                </a:lnTo>
                <a:lnTo>
                  <a:pt x="230" y="130"/>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16">
            <a:extLst>
              <a:ext uri="{FF2B5EF4-FFF2-40B4-BE49-F238E27FC236}">
                <a16:creationId xmlns:a16="http://schemas.microsoft.com/office/drawing/2014/main" id="{AFFD8BC4-B11E-40C7-AFA6-03B9F6F5BB48}"/>
              </a:ext>
            </a:extLst>
          </p:cNvPr>
          <p:cNvSpPr>
            <a:spLocks/>
          </p:cNvSpPr>
          <p:nvPr userDrawn="1"/>
        </p:nvSpPr>
        <p:spPr bwMode="auto">
          <a:xfrm>
            <a:off x="7445375" y="6624411"/>
            <a:ext cx="211138" cy="242887"/>
          </a:xfrm>
          <a:custGeom>
            <a:avLst/>
            <a:gdLst>
              <a:gd name="T0" fmla="*/ 110 w 133"/>
              <a:gd name="T1" fmla="*/ 0 h 153"/>
              <a:gd name="T2" fmla="*/ 0 w 133"/>
              <a:gd name="T3" fmla="*/ 153 h 153"/>
              <a:gd name="T4" fmla="*/ 88 w 133"/>
              <a:gd name="T5" fmla="*/ 153 h 153"/>
              <a:gd name="T6" fmla="*/ 133 w 133"/>
              <a:gd name="T7" fmla="*/ 17 h 153"/>
              <a:gd name="T8" fmla="*/ 110 w 133"/>
              <a:gd name="T9" fmla="*/ 0 h 153"/>
            </a:gdLst>
            <a:ahLst/>
            <a:cxnLst>
              <a:cxn ang="0">
                <a:pos x="T0" y="T1"/>
              </a:cxn>
              <a:cxn ang="0">
                <a:pos x="T2" y="T3"/>
              </a:cxn>
              <a:cxn ang="0">
                <a:pos x="T4" y="T5"/>
              </a:cxn>
              <a:cxn ang="0">
                <a:pos x="T6" y="T7"/>
              </a:cxn>
              <a:cxn ang="0">
                <a:pos x="T8" y="T9"/>
              </a:cxn>
            </a:cxnLst>
            <a:rect l="0" t="0" r="r" b="b"/>
            <a:pathLst>
              <a:path w="133" h="153">
                <a:moveTo>
                  <a:pt x="110" y="0"/>
                </a:moveTo>
                <a:lnTo>
                  <a:pt x="0" y="153"/>
                </a:lnTo>
                <a:lnTo>
                  <a:pt x="88" y="153"/>
                </a:lnTo>
                <a:lnTo>
                  <a:pt x="133" y="17"/>
                </a:lnTo>
                <a:lnTo>
                  <a:pt x="110" y="0"/>
                </a:lnTo>
                <a:close/>
              </a:path>
            </a:pathLst>
          </a:custGeom>
          <a:solidFill>
            <a:srgbClr val="7CD4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17">
            <a:extLst>
              <a:ext uri="{FF2B5EF4-FFF2-40B4-BE49-F238E27FC236}">
                <a16:creationId xmlns:a16="http://schemas.microsoft.com/office/drawing/2014/main" id="{626DBA75-62E9-4CED-BC72-6E08482F02E0}"/>
              </a:ext>
            </a:extLst>
          </p:cNvPr>
          <p:cNvSpPr>
            <a:spLocks/>
          </p:cNvSpPr>
          <p:nvPr userDrawn="1"/>
        </p:nvSpPr>
        <p:spPr bwMode="auto">
          <a:xfrm>
            <a:off x="7445375" y="6624411"/>
            <a:ext cx="211138" cy="242887"/>
          </a:xfrm>
          <a:custGeom>
            <a:avLst/>
            <a:gdLst>
              <a:gd name="T0" fmla="*/ 110 w 133"/>
              <a:gd name="T1" fmla="*/ 0 h 153"/>
              <a:gd name="T2" fmla="*/ 0 w 133"/>
              <a:gd name="T3" fmla="*/ 153 h 153"/>
              <a:gd name="T4" fmla="*/ 88 w 133"/>
              <a:gd name="T5" fmla="*/ 153 h 153"/>
              <a:gd name="T6" fmla="*/ 133 w 133"/>
              <a:gd name="T7" fmla="*/ 17 h 153"/>
              <a:gd name="T8" fmla="*/ 110 w 133"/>
              <a:gd name="T9" fmla="*/ 0 h 153"/>
            </a:gdLst>
            <a:ahLst/>
            <a:cxnLst>
              <a:cxn ang="0">
                <a:pos x="T0" y="T1"/>
              </a:cxn>
              <a:cxn ang="0">
                <a:pos x="T2" y="T3"/>
              </a:cxn>
              <a:cxn ang="0">
                <a:pos x="T4" y="T5"/>
              </a:cxn>
              <a:cxn ang="0">
                <a:pos x="T6" y="T7"/>
              </a:cxn>
              <a:cxn ang="0">
                <a:pos x="T8" y="T9"/>
              </a:cxn>
            </a:cxnLst>
            <a:rect l="0" t="0" r="r" b="b"/>
            <a:pathLst>
              <a:path w="133" h="153">
                <a:moveTo>
                  <a:pt x="110" y="0"/>
                </a:moveTo>
                <a:lnTo>
                  <a:pt x="0" y="153"/>
                </a:lnTo>
                <a:lnTo>
                  <a:pt x="88" y="153"/>
                </a:lnTo>
                <a:lnTo>
                  <a:pt x="133" y="17"/>
                </a:lnTo>
                <a:lnTo>
                  <a:pt x="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318">
            <a:extLst>
              <a:ext uri="{FF2B5EF4-FFF2-40B4-BE49-F238E27FC236}">
                <a16:creationId xmlns:a16="http://schemas.microsoft.com/office/drawing/2014/main" id="{29F21D40-F85A-45F3-A4DE-D14F08A6FBFA}"/>
              </a:ext>
            </a:extLst>
          </p:cNvPr>
          <p:cNvSpPr>
            <a:spLocks/>
          </p:cNvSpPr>
          <p:nvPr userDrawn="1"/>
        </p:nvSpPr>
        <p:spPr bwMode="auto">
          <a:xfrm>
            <a:off x="7935912" y="6857774"/>
            <a:ext cx="14288" cy="9525"/>
          </a:xfrm>
          <a:custGeom>
            <a:avLst/>
            <a:gdLst>
              <a:gd name="T0" fmla="*/ 9 w 9"/>
              <a:gd name="T1" fmla="*/ 0 h 6"/>
              <a:gd name="T2" fmla="*/ 9 w 9"/>
              <a:gd name="T3" fmla="*/ 0 h 6"/>
              <a:gd name="T4" fmla="*/ 0 w 9"/>
              <a:gd name="T5" fmla="*/ 6 h 6"/>
              <a:gd name="T6" fmla="*/ 4 w 9"/>
              <a:gd name="T7" fmla="*/ 6 h 6"/>
              <a:gd name="T8" fmla="*/ 9 w 9"/>
              <a:gd name="T9" fmla="*/ 0 h 6"/>
            </a:gdLst>
            <a:ahLst/>
            <a:cxnLst>
              <a:cxn ang="0">
                <a:pos x="T0" y="T1"/>
              </a:cxn>
              <a:cxn ang="0">
                <a:pos x="T2" y="T3"/>
              </a:cxn>
              <a:cxn ang="0">
                <a:pos x="T4" y="T5"/>
              </a:cxn>
              <a:cxn ang="0">
                <a:pos x="T6" y="T7"/>
              </a:cxn>
              <a:cxn ang="0">
                <a:pos x="T8" y="T9"/>
              </a:cxn>
            </a:cxnLst>
            <a:rect l="0" t="0" r="r" b="b"/>
            <a:pathLst>
              <a:path w="9" h="6">
                <a:moveTo>
                  <a:pt x="9" y="0"/>
                </a:moveTo>
                <a:lnTo>
                  <a:pt x="9" y="0"/>
                </a:lnTo>
                <a:lnTo>
                  <a:pt x="0" y="6"/>
                </a:lnTo>
                <a:lnTo>
                  <a:pt x="4" y="6"/>
                </a:lnTo>
                <a:lnTo>
                  <a:pt x="9" y="0"/>
                </a:lnTo>
                <a:close/>
              </a:path>
            </a:pathLst>
          </a:custGeom>
          <a:solidFill>
            <a:srgbClr val="97DD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319">
            <a:extLst>
              <a:ext uri="{FF2B5EF4-FFF2-40B4-BE49-F238E27FC236}">
                <a16:creationId xmlns:a16="http://schemas.microsoft.com/office/drawing/2014/main" id="{04BCCB1A-FE40-45A4-ABFC-615BD51B5591}"/>
              </a:ext>
            </a:extLst>
          </p:cNvPr>
          <p:cNvSpPr>
            <a:spLocks/>
          </p:cNvSpPr>
          <p:nvPr userDrawn="1"/>
        </p:nvSpPr>
        <p:spPr bwMode="auto">
          <a:xfrm>
            <a:off x="7935912" y="6857774"/>
            <a:ext cx="14288" cy="9525"/>
          </a:xfrm>
          <a:custGeom>
            <a:avLst/>
            <a:gdLst>
              <a:gd name="T0" fmla="*/ 9 w 9"/>
              <a:gd name="T1" fmla="*/ 0 h 6"/>
              <a:gd name="T2" fmla="*/ 9 w 9"/>
              <a:gd name="T3" fmla="*/ 0 h 6"/>
              <a:gd name="T4" fmla="*/ 0 w 9"/>
              <a:gd name="T5" fmla="*/ 6 h 6"/>
              <a:gd name="T6" fmla="*/ 4 w 9"/>
              <a:gd name="T7" fmla="*/ 6 h 6"/>
              <a:gd name="T8" fmla="*/ 9 w 9"/>
              <a:gd name="T9" fmla="*/ 0 h 6"/>
            </a:gdLst>
            <a:ahLst/>
            <a:cxnLst>
              <a:cxn ang="0">
                <a:pos x="T0" y="T1"/>
              </a:cxn>
              <a:cxn ang="0">
                <a:pos x="T2" y="T3"/>
              </a:cxn>
              <a:cxn ang="0">
                <a:pos x="T4" y="T5"/>
              </a:cxn>
              <a:cxn ang="0">
                <a:pos x="T6" y="T7"/>
              </a:cxn>
              <a:cxn ang="0">
                <a:pos x="T8" y="T9"/>
              </a:cxn>
            </a:cxnLst>
            <a:rect l="0" t="0" r="r" b="b"/>
            <a:pathLst>
              <a:path w="9" h="6">
                <a:moveTo>
                  <a:pt x="9" y="0"/>
                </a:moveTo>
                <a:lnTo>
                  <a:pt x="9" y="0"/>
                </a:lnTo>
                <a:lnTo>
                  <a:pt x="0" y="6"/>
                </a:lnTo>
                <a:lnTo>
                  <a:pt x="4" y="6"/>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320">
            <a:extLst>
              <a:ext uri="{FF2B5EF4-FFF2-40B4-BE49-F238E27FC236}">
                <a16:creationId xmlns:a16="http://schemas.microsoft.com/office/drawing/2014/main" id="{93157E05-586E-4720-8BE7-08A2B0728F57}"/>
              </a:ext>
            </a:extLst>
          </p:cNvPr>
          <p:cNvSpPr>
            <a:spLocks/>
          </p:cNvSpPr>
          <p:nvPr userDrawn="1"/>
        </p:nvSpPr>
        <p:spPr bwMode="auto">
          <a:xfrm>
            <a:off x="1920875" y="6787924"/>
            <a:ext cx="231775" cy="79375"/>
          </a:xfrm>
          <a:custGeom>
            <a:avLst/>
            <a:gdLst>
              <a:gd name="T0" fmla="*/ 146 w 146"/>
              <a:gd name="T1" fmla="*/ 0 h 50"/>
              <a:gd name="T2" fmla="*/ 0 w 146"/>
              <a:gd name="T3" fmla="*/ 39 h 50"/>
              <a:gd name="T4" fmla="*/ 4 w 146"/>
              <a:gd name="T5" fmla="*/ 50 h 50"/>
              <a:gd name="T6" fmla="*/ 145 w 146"/>
              <a:gd name="T7" fmla="*/ 50 h 50"/>
              <a:gd name="T8" fmla="*/ 146 w 146"/>
              <a:gd name="T9" fmla="*/ 0 h 50"/>
            </a:gdLst>
            <a:ahLst/>
            <a:cxnLst>
              <a:cxn ang="0">
                <a:pos x="T0" y="T1"/>
              </a:cxn>
              <a:cxn ang="0">
                <a:pos x="T2" y="T3"/>
              </a:cxn>
              <a:cxn ang="0">
                <a:pos x="T4" y="T5"/>
              </a:cxn>
              <a:cxn ang="0">
                <a:pos x="T6" y="T7"/>
              </a:cxn>
              <a:cxn ang="0">
                <a:pos x="T8" y="T9"/>
              </a:cxn>
            </a:cxnLst>
            <a:rect l="0" t="0" r="r" b="b"/>
            <a:pathLst>
              <a:path w="146" h="50">
                <a:moveTo>
                  <a:pt x="146" y="0"/>
                </a:moveTo>
                <a:lnTo>
                  <a:pt x="0" y="39"/>
                </a:lnTo>
                <a:lnTo>
                  <a:pt x="4" y="50"/>
                </a:lnTo>
                <a:lnTo>
                  <a:pt x="145" y="50"/>
                </a:lnTo>
                <a:lnTo>
                  <a:pt x="146" y="0"/>
                </a:lnTo>
                <a:close/>
              </a:path>
            </a:pathLst>
          </a:custGeom>
          <a:solidFill>
            <a:srgbClr val="2DAA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321">
            <a:extLst>
              <a:ext uri="{FF2B5EF4-FFF2-40B4-BE49-F238E27FC236}">
                <a16:creationId xmlns:a16="http://schemas.microsoft.com/office/drawing/2014/main" id="{BCECEF1F-7518-4547-87FB-E8AC0EACDC39}"/>
              </a:ext>
            </a:extLst>
          </p:cNvPr>
          <p:cNvSpPr>
            <a:spLocks/>
          </p:cNvSpPr>
          <p:nvPr userDrawn="1"/>
        </p:nvSpPr>
        <p:spPr bwMode="auto">
          <a:xfrm>
            <a:off x="1920875" y="6787924"/>
            <a:ext cx="231775" cy="79375"/>
          </a:xfrm>
          <a:custGeom>
            <a:avLst/>
            <a:gdLst>
              <a:gd name="T0" fmla="*/ 146 w 146"/>
              <a:gd name="T1" fmla="*/ 0 h 50"/>
              <a:gd name="T2" fmla="*/ 0 w 146"/>
              <a:gd name="T3" fmla="*/ 39 h 50"/>
              <a:gd name="T4" fmla="*/ 4 w 146"/>
              <a:gd name="T5" fmla="*/ 50 h 50"/>
              <a:gd name="T6" fmla="*/ 145 w 146"/>
              <a:gd name="T7" fmla="*/ 50 h 50"/>
              <a:gd name="T8" fmla="*/ 146 w 146"/>
              <a:gd name="T9" fmla="*/ 0 h 50"/>
            </a:gdLst>
            <a:ahLst/>
            <a:cxnLst>
              <a:cxn ang="0">
                <a:pos x="T0" y="T1"/>
              </a:cxn>
              <a:cxn ang="0">
                <a:pos x="T2" y="T3"/>
              </a:cxn>
              <a:cxn ang="0">
                <a:pos x="T4" y="T5"/>
              </a:cxn>
              <a:cxn ang="0">
                <a:pos x="T6" y="T7"/>
              </a:cxn>
              <a:cxn ang="0">
                <a:pos x="T8" y="T9"/>
              </a:cxn>
            </a:cxnLst>
            <a:rect l="0" t="0" r="r" b="b"/>
            <a:pathLst>
              <a:path w="146" h="50">
                <a:moveTo>
                  <a:pt x="146" y="0"/>
                </a:moveTo>
                <a:lnTo>
                  <a:pt x="0" y="39"/>
                </a:lnTo>
                <a:lnTo>
                  <a:pt x="4" y="50"/>
                </a:lnTo>
                <a:lnTo>
                  <a:pt x="145" y="50"/>
                </a:lnTo>
                <a:lnTo>
                  <a:pt x="1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322">
            <a:extLst>
              <a:ext uri="{FF2B5EF4-FFF2-40B4-BE49-F238E27FC236}">
                <a16:creationId xmlns:a16="http://schemas.microsoft.com/office/drawing/2014/main" id="{0F5ABD41-9B91-4E98-B899-597DAD1FB634}"/>
              </a:ext>
            </a:extLst>
          </p:cNvPr>
          <p:cNvSpPr>
            <a:spLocks/>
          </p:cNvSpPr>
          <p:nvPr userDrawn="1"/>
        </p:nvSpPr>
        <p:spPr bwMode="auto">
          <a:xfrm>
            <a:off x="1889125" y="6849836"/>
            <a:ext cx="38100" cy="17462"/>
          </a:xfrm>
          <a:custGeom>
            <a:avLst/>
            <a:gdLst>
              <a:gd name="T0" fmla="*/ 20 w 24"/>
              <a:gd name="T1" fmla="*/ 0 h 11"/>
              <a:gd name="T2" fmla="*/ 1 w 24"/>
              <a:gd name="T3" fmla="*/ 5 h 11"/>
              <a:gd name="T4" fmla="*/ 0 w 24"/>
              <a:gd name="T5" fmla="*/ 11 h 11"/>
              <a:gd name="T6" fmla="*/ 24 w 24"/>
              <a:gd name="T7" fmla="*/ 11 h 11"/>
              <a:gd name="T8" fmla="*/ 20 w 24"/>
              <a:gd name="T9" fmla="*/ 0 h 11"/>
            </a:gdLst>
            <a:ahLst/>
            <a:cxnLst>
              <a:cxn ang="0">
                <a:pos x="T0" y="T1"/>
              </a:cxn>
              <a:cxn ang="0">
                <a:pos x="T2" y="T3"/>
              </a:cxn>
              <a:cxn ang="0">
                <a:pos x="T4" y="T5"/>
              </a:cxn>
              <a:cxn ang="0">
                <a:pos x="T6" y="T7"/>
              </a:cxn>
              <a:cxn ang="0">
                <a:pos x="T8" y="T9"/>
              </a:cxn>
            </a:cxnLst>
            <a:rect l="0" t="0" r="r" b="b"/>
            <a:pathLst>
              <a:path w="24" h="11">
                <a:moveTo>
                  <a:pt x="20" y="0"/>
                </a:moveTo>
                <a:lnTo>
                  <a:pt x="1" y="5"/>
                </a:lnTo>
                <a:lnTo>
                  <a:pt x="0" y="11"/>
                </a:lnTo>
                <a:lnTo>
                  <a:pt x="24" y="11"/>
                </a:lnTo>
                <a:lnTo>
                  <a:pt x="20" y="0"/>
                </a:lnTo>
                <a:close/>
              </a:path>
            </a:pathLst>
          </a:custGeom>
          <a:solidFill>
            <a:srgbClr val="38B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323">
            <a:extLst>
              <a:ext uri="{FF2B5EF4-FFF2-40B4-BE49-F238E27FC236}">
                <a16:creationId xmlns:a16="http://schemas.microsoft.com/office/drawing/2014/main" id="{773A650F-104E-4F88-8660-5E9CA1BB53C3}"/>
              </a:ext>
            </a:extLst>
          </p:cNvPr>
          <p:cNvSpPr>
            <a:spLocks/>
          </p:cNvSpPr>
          <p:nvPr userDrawn="1"/>
        </p:nvSpPr>
        <p:spPr bwMode="auto">
          <a:xfrm>
            <a:off x="1889125" y="6849836"/>
            <a:ext cx="38100" cy="17462"/>
          </a:xfrm>
          <a:custGeom>
            <a:avLst/>
            <a:gdLst>
              <a:gd name="T0" fmla="*/ 20 w 24"/>
              <a:gd name="T1" fmla="*/ 0 h 11"/>
              <a:gd name="T2" fmla="*/ 1 w 24"/>
              <a:gd name="T3" fmla="*/ 5 h 11"/>
              <a:gd name="T4" fmla="*/ 0 w 24"/>
              <a:gd name="T5" fmla="*/ 11 h 11"/>
              <a:gd name="T6" fmla="*/ 24 w 24"/>
              <a:gd name="T7" fmla="*/ 11 h 11"/>
              <a:gd name="T8" fmla="*/ 20 w 24"/>
              <a:gd name="T9" fmla="*/ 0 h 11"/>
            </a:gdLst>
            <a:ahLst/>
            <a:cxnLst>
              <a:cxn ang="0">
                <a:pos x="T0" y="T1"/>
              </a:cxn>
              <a:cxn ang="0">
                <a:pos x="T2" y="T3"/>
              </a:cxn>
              <a:cxn ang="0">
                <a:pos x="T4" y="T5"/>
              </a:cxn>
              <a:cxn ang="0">
                <a:pos x="T6" y="T7"/>
              </a:cxn>
              <a:cxn ang="0">
                <a:pos x="T8" y="T9"/>
              </a:cxn>
            </a:cxnLst>
            <a:rect l="0" t="0" r="r" b="b"/>
            <a:pathLst>
              <a:path w="24" h="11">
                <a:moveTo>
                  <a:pt x="20" y="0"/>
                </a:moveTo>
                <a:lnTo>
                  <a:pt x="1" y="5"/>
                </a:lnTo>
                <a:lnTo>
                  <a:pt x="0" y="11"/>
                </a:lnTo>
                <a:lnTo>
                  <a:pt x="24" y="1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324">
            <a:extLst>
              <a:ext uri="{FF2B5EF4-FFF2-40B4-BE49-F238E27FC236}">
                <a16:creationId xmlns:a16="http://schemas.microsoft.com/office/drawing/2014/main" id="{344A6B40-1C8C-4F02-B22D-6CF4A6BBBDE0}"/>
              </a:ext>
            </a:extLst>
          </p:cNvPr>
          <p:cNvSpPr>
            <a:spLocks/>
          </p:cNvSpPr>
          <p:nvPr userDrawn="1"/>
        </p:nvSpPr>
        <p:spPr bwMode="auto">
          <a:xfrm>
            <a:off x="1849437" y="6857774"/>
            <a:ext cx="41275" cy="9525"/>
          </a:xfrm>
          <a:custGeom>
            <a:avLst/>
            <a:gdLst>
              <a:gd name="T0" fmla="*/ 26 w 26"/>
              <a:gd name="T1" fmla="*/ 0 h 6"/>
              <a:gd name="T2" fmla="*/ 0 w 26"/>
              <a:gd name="T3" fmla="*/ 6 h 6"/>
              <a:gd name="T4" fmla="*/ 25 w 26"/>
              <a:gd name="T5" fmla="*/ 6 h 6"/>
              <a:gd name="T6" fmla="*/ 26 w 26"/>
              <a:gd name="T7" fmla="*/ 0 h 6"/>
            </a:gdLst>
            <a:ahLst/>
            <a:cxnLst>
              <a:cxn ang="0">
                <a:pos x="T0" y="T1"/>
              </a:cxn>
              <a:cxn ang="0">
                <a:pos x="T2" y="T3"/>
              </a:cxn>
              <a:cxn ang="0">
                <a:pos x="T4" y="T5"/>
              </a:cxn>
              <a:cxn ang="0">
                <a:pos x="T6" y="T7"/>
              </a:cxn>
            </a:cxnLst>
            <a:rect l="0" t="0" r="r" b="b"/>
            <a:pathLst>
              <a:path w="26" h="6">
                <a:moveTo>
                  <a:pt x="26" y="0"/>
                </a:moveTo>
                <a:lnTo>
                  <a:pt x="0" y="6"/>
                </a:lnTo>
                <a:lnTo>
                  <a:pt x="25" y="6"/>
                </a:lnTo>
                <a:lnTo>
                  <a:pt x="26" y="0"/>
                </a:lnTo>
                <a:close/>
              </a:path>
            </a:pathLst>
          </a:custGeom>
          <a:solidFill>
            <a:srgbClr val="30AB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325">
            <a:extLst>
              <a:ext uri="{FF2B5EF4-FFF2-40B4-BE49-F238E27FC236}">
                <a16:creationId xmlns:a16="http://schemas.microsoft.com/office/drawing/2014/main" id="{0EFF4E67-E9B7-4BF7-B762-6DDB3F1AB4CA}"/>
              </a:ext>
            </a:extLst>
          </p:cNvPr>
          <p:cNvSpPr>
            <a:spLocks/>
          </p:cNvSpPr>
          <p:nvPr userDrawn="1"/>
        </p:nvSpPr>
        <p:spPr bwMode="auto">
          <a:xfrm>
            <a:off x="1849437" y="6857774"/>
            <a:ext cx="41275" cy="9525"/>
          </a:xfrm>
          <a:custGeom>
            <a:avLst/>
            <a:gdLst>
              <a:gd name="T0" fmla="*/ 26 w 26"/>
              <a:gd name="T1" fmla="*/ 0 h 6"/>
              <a:gd name="T2" fmla="*/ 0 w 26"/>
              <a:gd name="T3" fmla="*/ 6 h 6"/>
              <a:gd name="T4" fmla="*/ 25 w 26"/>
              <a:gd name="T5" fmla="*/ 6 h 6"/>
              <a:gd name="T6" fmla="*/ 26 w 26"/>
              <a:gd name="T7" fmla="*/ 0 h 6"/>
            </a:gdLst>
            <a:ahLst/>
            <a:cxnLst>
              <a:cxn ang="0">
                <a:pos x="T0" y="T1"/>
              </a:cxn>
              <a:cxn ang="0">
                <a:pos x="T2" y="T3"/>
              </a:cxn>
              <a:cxn ang="0">
                <a:pos x="T4" y="T5"/>
              </a:cxn>
              <a:cxn ang="0">
                <a:pos x="T6" y="T7"/>
              </a:cxn>
            </a:cxnLst>
            <a:rect l="0" t="0" r="r" b="b"/>
            <a:pathLst>
              <a:path w="26" h="6">
                <a:moveTo>
                  <a:pt x="26" y="0"/>
                </a:moveTo>
                <a:lnTo>
                  <a:pt x="0" y="6"/>
                </a:lnTo>
                <a:lnTo>
                  <a:pt x="25" y="6"/>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326">
            <a:extLst>
              <a:ext uri="{FF2B5EF4-FFF2-40B4-BE49-F238E27FC236}">
                <a16:creationId xmlns:a16="http://schemas.microsoft.com/office/drawing/2014/main" id="{D665C5F6-D296-4E5D-9EF3-E20B2CDAC9FD}"/>
              </a:ext>
            </a:extLst>
          </p:cNvPr>
          <p:cNvSpPr>
            <a:spLocks/>
          </p:cNvSpPr>
          <p:nvPr userDrawn="1"/>
        </p:nvSpPr>
        <p:spPr bwMode="auto">
          <a:xfrm>
            <a:off x="793750" y="6710136"/>
            <a:ext cx="338138" cy="157162"/>
          </a:xfrm>
          <a:custGeom>
            <a:avLst/>
            <a:gdLst>
              <a:gd name="T0" fmla="*/ 0 w 213"/>
              <a:gd name="T1" fmla="*/ 0 h 99"/>
              <a:gd name="T2" fmla="*/ 15 w 213"/>
              <a:gd name="T3" fmla="*/ 99 h 99"/>
              <a:gd name="T4" fmla="*/ 178 w 213"/>
              <a:gd name="T5" fmla="*/ 99 h 99"/>
              <a:gd name="T6" fmla="*/ 213 w 213"/>
              <a:gd name="T7" fmla="*/ 71 h 99"/>
              <a:gd name="T8" fmla="*/ 123 w 213"/>
              <a:gd name="T9" fmla="*/ 41 h 99"/>
              <a:gd name="T10" fmla="*/ 0 w 213"/>
              <a:gd name="T11" fmla="*/ 0 h 99"/>
            </a:gdLst>
            <a:ahLst/>
            <a:cxnLst>
              <a:cxn ang="0">
                <a:pos x="T0" y="T1"/>
              </a:cxn>
              <a:cxn ang="0">
                <a:pos x="T2" y="T3"/>
              </a:cxn>
              <a:cxn ang="0">
                <a:pos x="T4" y="T5"/>
              </a:cxn>
              <a:cxn ang="0">
                <a:pos x="T6" y="T7"/>
              </a:cxn>
              <a:cxn ang="0">
                <a:pos x="T8" y="T9"/>
              </a:cxn>
              <a:cxn ang="0">
                <a:pos x="T10" y="T11"/>
              </a:cxn>
            </a:cxnLst>
            <a:rect l="0" t="0" r="r" b="b"/>
            <a:pathLst>
              <a:path w="213" h="99">
                <a:moveTo>
                  <a:pt x="0" y="0"/>
                </a:moveTo>
                <a:lnTo>
                  <a:pt x="15" y="99"/>
                </a:lnTo>
                <a:lnTo>
                  <a:pt x="178" y="99"/>
                </a:lnTo>
                <a:lnTo>
                  <a:pt x="213" y="71"/>
                </a:lnTo>
                <a:lnTo>
                  <a:pt x="123" y="41"/>
                </a:lnTo>
                <a:lnTo>
                  <a:pt x="0" y="0"/>
                </a:lnTo>
                <a:close/>
              </a:path>
            </a:pathLst>
          </a:custGeom>
          <a:solidFill>
            <a:srgbClr val="64C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327">
            <a:extLst>
              <a:ext uri="{FF2B5EF4-FFF2-40B4-BE49-F238E27FC236}">
                <a16:creationId xmlns:a16="http://schemas.microsoft.com/office/drawing/2014/main" id="{72F0DFA1-6D36-402B-9C10-47FF6788D20B}"/>
              </a:ext>
            </a:extLst>
          </p:cNvPr>
          <p:cNvSpPr>
            <a:spLocks/>
          </p:cNvSpPr>
          <p:nvPr userDrawn="1"/>
        </p:nvSpPr>
        <p:spPr bwMode="auto">
          <a:xfrm>
            <a:off x="793750" y="6710136"/>
            <a:ext cx="338138" cy="157162"/>
          </a:xfrm>
          <a:custGeom>
            <a:avLst/>
            <a:gdLst>
              <a:gd name="T0" fmla="*/ 0 w 213"/>
              <a:gd name="T1" fmla="*/ 0 h 99"/>
              <a:gd name="T2" fmla="*/ 15 w 213"/>
              <a:gd name="T3" fmla="*/ 99 h 99"/>
              <a:gd name="T4" fmla="*/ 178 w 213"/>
              <a:gd name="T5" fmla="*/ 99 h 99"/>
              <a:gd name="T6" fmla="*/ 213 w 213"/>
              <a:gd name="T7" fmla="*/ 71 h 99"/>
              <a:gd name="T8" fmla="*/ 123 w 213"/>
              <a:gd name="T9" fmla="*/ 41 h 99"/>
              <a:gd name="T10" fmla="*/ 0 w 213"/>
              <a:gd name="T11" fmla="*/ 0 h 99"/>
            </a:gdLst>
            <a:ahLst/>
            <a:cxnLst>
              <a:cxn ang="0">
                <a:pos x="T0" y="T1"/>
              </a:cxn>
              <a:cxn ang="0">
                <a:pos x="T2" y="T3"/>
              </a:cxn>
              <a:cxn ang="0">
                <a:pos x="T4" y="T5"/>
              </a:cxn>
              <a:cxn ang="0">
                <a:pos x="T6" y="T7"/>
              </a:cxn>
              <a:cxn ang="0">
                <a:pos x="T8" y="T9"/>
              </a:cxn>
              <a:cxn ang="0">
                <a:pos x="T10" y="T11"/>
              </a:cxn>
            </a:cxnLst>
            <a:rect l="0" t="0" r="r" b="b"/>
            <a:pathLst>
              <a:path w="213" h="99">
                <a:moveTo>
                  <a:pt x="0" y="0"/>
                </a:moveTo>
                <a:lnTo>
                  <a:pt x="15" y="99"/>
                </a:lnTo>
                <a:lnTo>
                  <a:pt x="178" y="99"/>
                </a:lnTo>
                <a:lnTo>
                  <a:pt x="213" y="71"/>
                </a:lnTo>
                <a:lnTo>
                  <a:pt x="123" y="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328">
            <a:extLst>
              <a:ext uri="{FF2B5EF4-FFF2-40B4-BE49-F238E27FC236}">
                <a16:creationId xmlns:a16="http://schemas.microsoft.com/office/drawing/2014/main" id="{5B79CFE6-9AE5-42BD-BBF7-94AB1959FED8}"/>
              </a:ext>
            </a:extLst>
          </p:cNvPr>
          <p:cNvSpPr>
            <a:spLocks/>
          </p:cNvSpPr>
          <p:nvPr userDrawn="1"/>
        </p:nvSpPr>
        <p:spPr bwMode="auto">
          <a:xfrm>
            <a:off x="1076325" y="6822849"/>
            <a:ext cx="195263" cy="44450"/>
          </a:xfrm>
          <a:custGeom>
            <a:avLst/>
            <a:gdLst>
              <a:gd name="T0" fmla="*/ 35 w 123"/>
              <a:gd name="T1" fmla="*/ 0 h 28"/>
              <a:gd name="T2" fmla="*/ 0 w 123"/>
              <a:gd name="T3" fmla="*/ 28 h 28"/>
              <a:gd name="T4" fmla="*/ 123 w 123"/>
              <a:gd name="T5" fmla="*/ 28 h 28"/>
              <a:gd name="T6" fmla="*/ 35 w 123"/>
              <a:gd name="T7" fmla="*/ 0 h 28"/>
            </a:gdLst>
            <a:ahLst/>
            <a:cxnLst>
              <a:cxn ang="0">
                <a:pos x="T0" y="T1"/>
              </a:cxn>
              <a:cxn ang="0">
                <a:pos x="T2" y="T3"/>
              </a:cxn>
              <a:cxn ang="0">
                <a:pos x="T4" y="T5"/>
              </a:cxn>
              <a:cxn ang="0">
                <a:pos x="T6" y="T7"/>
              </a:cxn>
            </a:cxnLst>
            <a:rect l="0" t="0" r="r" b="b"/>
            <a:pathLst>
              <a:path w="123" h="28">
                <a:moveTo>
                  <a:pt x="35" y="0"/>
                </a:moveTo>
                <a:lnTo>
                  <a:pt x="0" y="28"/>
                </a:lnTo>
                <a:lnTo>
                  <a:pt x="123" y="28"/>
                </a:lnTo>
                <a:lnTo>
                  <a:pt x="35" y="0"/>
                </a:lnTo>
                <a:close/>
              </a:path>
            </a:pathLst>
          </a:custGeom>
          <a:solidFill>
            <a:srgbClr val="39B1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329">
            <a:extLst>
              <a:ext uri="{FF2B5EF4-FFF2-40B4-BE49-F238E27FC236}">
                <a16:creationId xmlns:a16="http://schemas.microsoft.com/office/drawing/2014/main" id="{F7778244-C9EC-48D9-947A-8D83D7A67825}"/>
              </a:ext>
            </a:extLst>
          </p:cNvPr>
          <p:cNvSpPr>
            <a:spLocks/>
          </p:cNvSpPr>
          <p:nvPr userDrawn="1"/>
        </p:nvSpPr>
        <p:spPr bwMode="auto">
          <a:xfrm>
            <a:off x="1076325" y="6822849"/>
            <a:ext cx="195263" cy="44450"/>
          </a:xfrm>
          <a:custGeom>
            <a:avLst/>
            <a:gdLst>
              <a:gd name="T0" fmla="*/ 35 w 123"/>
              <a:gd name="T1" fmla="*/ 0 h 28"/>
              <a:gd name="T2" fmla="*/ 0 w 123"/>
              <a:gd name="T3" fmla="*/ 28 h 28"/>
              <a:gd name="T4" fmla="*/ 123 w 123"/>
              <a:gd name="T5" fmla="*/ 28 h 28"/>
              <a:gd name="T6" fmla="*/ 35 w 123"/>
              <a:gd name="T7" fmla="*/ 0 h 28"/>
            </a:gdLst>
            <a:ahLst/>
            <a:cxnLst>
              <a:cxn ang="0">
                <a:pos x="T0" y="T1"/>
              </a:cxn>
              <a:cxn ang="0">
                <a:pos x="T2" y="T3"/>
              </a:cxn>
              <a:cxn ang="0">
                <a:pos x="T4" y="T5"/>
              </a:cxn>
              <a:cxn ang="0">
                <a:pos x="T6" y="T7"/>
              </a:cxn>
            </a:cxnLst>
            <a:rect l="0" t="0" r="r" b="b"/>
            <a:pathLst>
              <a:path w="123" h="28">
                <a:moveTo>
                  <a:pt x="35" y="0"/>
                </a:moveTo>
                <a:lnTo>
                  <a:pt x="0" y="28"/>
                </a:lnTo>
                <a:lnTo>
                  <a:pt x="123" y="28"/>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330">
            <a:extLst>
              <a:ext uri="{FF2B5EF4-FFF2-40B4-BE49-F238E27FC236}">
                <a16:creationId xmlns:a16="http://schemas.microsoft.com/office/drawing/2014/main" id="{9254F74F-DA27-44D0-90A5-B49FCAEA3447}"/>
              </a:ext>
            </a:extLst>
          </p:cNvPr>
          <p:cNvSpPr>
            <a:spLocks/>
          </p:cNvSpPr>
          <p:nvPr userDrawn="1"/>
        </p:nvSpPr>
        <p:spPr bwMode="auto">
          <a:xfrm>
            <a:off x="576262" y="6789511"/>
            <a:ext cx="55563" cy="73025"/>
          </a:xfrm>
          <a:custGeom>
            <a:avLst/>
            <a:gdLst>
              <a:gd name="T0" fmla="*/ 31 w 35"/>
              <a:gd name="T1" fmla="*/ 0 h 46"/>
              <a:gd name="T2" fmla="*/ 0 w 35"/>
              <a:gd name="T3" fmla="*/ 15 h 46"/>
              <a:gd name="T4" fmla="*/ 35 w 35"/>
              <a:gd name="T5" fmla="*/ 46 h 46"/>
              <a:gd name="T6" fmla="*/ 31 w 35"/>
              <a:gd name="T7" fmla="*/ 0 h 46"/>
            </a:gdLst>
            <a:ahLst/>
            <a:cxnLst>
              <a:cxn ang="0">
                <a:pos x="T0" y="T1"/>
              </a:cxn>
              <a:cxn ang="0">
                <a:pos x="T2" y="T3"/>
              </a:cxn>
              <a:cxn ang="0">
                <a:pos x="T4" y="T5"/>
              </a:cxn>
              <a:cxn ang="0">
                <a:pos x="T6" y="T7"/>
              </a:cxn>
            </a:cxnLst>
            <a:rect l="0" t="0" r="r" b="b"/>
            <a:pathLst>
              <a:path w="35" h="46">
                <a:moveTo>
                  <a:pt x="31" y="0"/>
                </a:moveTo>
                <a:lnTo>
                  <a:pt x="0" y="15"/>
                </a:lnTo>
                <a:lnTo>
                  <a:pt x="35" y="46"/>
                </a:lnTo>
                <a:lnTo>
                  <a:pt x="31" y="0"/>
                </a:lnTo>
                <a:close/>
              </a:path>
            </a:pathLst>
          </a:custGeom>
          <a:solidFill>
            <a:srgbClr val="C0E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331">
            <a:extLst>
              <a:ext uri="{FF2B5EF4-FFF2-40B4-BE49-F238E27FC236}">
                <a16:creationId xmlns:a16="http://schemas.microsoft.com/office/drawing/2014/main" id="{133830DF-28C5-4F66-B182-2F70A95EE785}"/>
              </a:ext>
            </a:extLst>
          </p:cNvPr>
          <p:cNvSpPr>
            <a:spLocks/>
          </p:cNvSpPr>
          <p:nvPr userDrawn="1"/>
        </p:nvSpPr>
        <p:spPr bwMode="auto">
          <a:xfrm>
            <a:off x="576262" y="6789511"/>
            <a:ext cx="55563" cy="73025"/>
          </a:xfrm>
          <a:custGeom>
            <a:avLst/>
            <a:gdLst>
              <a:gd name="T0" fmla="*/ 31 w 35"/>
              <a:gd name="T1" fmla="*/ 0 h 46"/>
              <a:gd name="T2" fmla="*/ 0 w 35"/>
              <a:gd name="T3" fmla="*/ 15 h 46"/>
              <a:gd name="T4" fmla="*/ 35 w 35"/>
              <a:gd name="T5" fmla="*/ 46 h 46"/>
              <a:gd name="T6" fmla="*/ 31 w 35"/>
              <a:gd name="T7" fmla="*/ 0 h 46"/>
            </a:gdLst>
            <a:ahLst/>
            <a:cxnLst>
              <a:cxn ang="0">
                <a:pos x="T0" y="T1"/>
              </a:cxn>
              <a:cxn ang="0">
                <a:pos x="T2" y="T3"/>
              </a:cxn>
              <a:cxn ang="0">
                <a:pos x="T4" y="T5"/>
              </a:cxn>
              <a:cxn ang="0">
                <a:pos x="T6" y="T7"/>
              </a:cxn>
            </a:cxnLst>
            <a:rect l="0" t="0" r="r" b="b"/>
            <a:pathLst>
              <a:path w="35" h="46">
                <a:moveTo>
                  <a:pt x="31" y="0"/>
                </a:moveTo>
                <a:lnTo>
                  <a:pt x="0" y="15"/>
                </a:lnTo>
                <a:lnTo>
                  <a:pt x="35" y="46"/>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332">
            <a:extLst>
              <a:ext uri="{FF2B5EF4-FFF2-40B4-BE49-F238E27FC236}">
                <a16:creationId xmlns:a16="http://schemas.microsoft.com/office/drawing/2014/main" id="{DE19E382-0609-4FDA-9D4B-8BF51F9FCBB1}"/>
              </a:ext>
            </a:extLst>
          </p:cNvPr>
          <p:cNvSpPr>
            <a:spLocks/>
          </p:cNvSpPr>
          <p:nvPr userDrawn="1"/>
        </p:nvSpPr>
        <p:spPr bwMode="auto">
          <a:xfrm>
            <a:off x="625475" y="6710136"/>
            <a:ext cx="192088" cy="157162"/>
          </a:xfrm>
          <a:custGeom>
            <a:avLst/>
            <a:gdLst>
              <a:gd name="T0" fmla="*/ 106 w 121"/>
              <a:gd name="T1" fmla="*/ 0 h 99"/>
              <a:gd name="T2" fmla="*/ 43 w 121"/>
              <a:gd name="T3" fmla="*/ 30 h 99"/>
              <a:gd name="T4" fmla="*/ 0 w 121"/>
              <a:gd name="T5" fmla="*/ 50 h 99"/>
              <a:gd name="T6" fmla="*/ 4 w 121"/>
              <a:gd name="T7" fmla="*/ 96 h 99"/>
              <a:gd name="T8" fmla="*/ 19 w 121"/>
              <a:gd name="T9" fmla="*/ 99 h 99"/>
              <a:gd name="T10" fmla="*/ 121 w 121"/>
              <a:gd name="T11" fmla="*/ 99 h 99"/>
              <a:gd name="T12" fmla="*/ 106 w 121"/>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121" h="99">
                <a:moveTo>
                  <a:pt x="106" y="0"/>
                </a:moveTo>
                <a:lnTo>
                  <a:pt x="43" y="30"/>
                </a:lnTo>
                <a:lnTo>
                  <a:pt x="0" y="50"/>
                </a:lnTo>
                <a:lnTo>
                  <a:pt x="4" y="96"/>
                </a:lnTo>
                <a:lnTo>
                  <a:pt x="19" y="99"/>
                </a:lnTo>
                <a:lnTo>
                  <a:pt x="121" y="99"/>
                </a:lnTo>
                <a:lnTo>
                  <a:pt x="106" y="0"/>
                </a:lnTo>
                <a:close/>
              </a:path>
            </a:pathLst>
          </a:custGeom>
          <a:solidFill>
            <a:srgbClr val="67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333">
            <a:extLst>
              <a:ext uri="{FF2B5EF4-FFF2-40B4-BE49-F238E27FC236}">
                <a16:creationId xmlns:a16="http://schemas.microsoft.com/office/drawing/2014/main" id="{8A4D6C14-B85B-4D90-A9FD-5A4289250A84}"/>
              </a:ext>
            </a:extLst>
          </p:cNvPr>
          <p:cNvSpPr>
            <a:spLocks/>
          </p:cNvSpPr>
          <p:nvPr userDrawn="1"/>
        </p:nvSpPr>
        <p:spPr bwMode="auto">
          <a:xfrm>
            <a:off x="625475" y="6710136"/>
            <a:ext cx="192088" cy="157162"/>
          </a:xfrm>
          <a:custGeom>
            <a:avLst/>
            <a:gdLst>
              <a:gd name="T0" fmla="*/ 106 w 121"/>
              <a:gd name="T1" fmla="*/ 0 h 99"/>
              <a:gd name="T2" fmla="*/ 43 w 121"/>
              <a:gd name="T3" fmla="*/ 30 h 99"/>
              <a:gd name="T4" fmla="*/ 0 w 121"/>
              <a:gd name="T5" fmla="*/ 50 h 99"/>
              <a:gd name="T6" fmla="*/ 4 w 121"/>
              <a:gd name="T7" fmla="*/ 96 h 99"/>
              <a:gd name="T8" fmla="*/ 19 w 121"/>
              <a:gd name="T9" fmla="*/ 99 h 99"/>
              <a:gd name="T10" fmla="*/ 121 w 121"/>
              <a:gd name="T11" fmla="*/ 99 h 99"/>
              <a:gd name="T12" fmla="*/ 106 w 121"/>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121" h="99">
                <a:moveTo>
                  <a:pt x="106" y="0"/>
                </a:moveTo>
                <a:lnTo>
                  <a:pt x="43" y="30"/>
                </a:lnTo>
                <a:lnTo>
                  <a:pt x="0" y="50"/>
                </a:lnTo>
                <a:lnTo>
                  <a:pt x="4" y="96"/>
                </a:lnTo>
                <a:lnTo>
                  <a:pt x="19" y="99"/>
                </a:lnTo>
                <a:lnTo>
                  <a:pt x="121" y="99"/>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334">
            <a:extLst>
              <a:ext uri="{FF2B5EF4-FFF2-40B4-BE49-F238E27FC236}">
                <a16:creationId xmlns:a16="http://schemas.microsoft.com/office/drawing/2014/main" id="{D7A84F32-1361-4720-AFF9-30AE24D7EBC5}"/>
              </a:ext>
            </a:extLst>
          </p:cNvPr>
          <p:cNvSpPr>
            <a:spLocks/>
          </p:cNvSpPr>
          <p:nvPr userDrawn="1"/>
        </p:nvSpPr>
        <p:spPr bwMode="auto">
          <a:xfrm>
            <a:off x="457200" y="6813324"/>
            <a:ext cx="174625" cy="53975"/>
          </a:xfrm>
          <a:custGeom>
            <a:avLst/>
            <a:gdLst>
              <a:gd name="T0" fmla="*/ 75 w 110"/>
              <a:gd name="T1" fmla="*/ 0 h 34"/>
              <a:gd name="T2" fmla="*/ 0 w 110"/>
              <a:gd name="T3" fmla="*/ 34 h 34"/>
              <a:gd name="T4" fmla="*/ 102 w 110"/>
              <a:gd name="T5" fmla="*/ 34 h 34"/>
              <a:gd name="T6" fmla="*/ 110 w 110"/>
              <a:gd name="T7" fmla="*/ 31 h 34"/>
              <a:gd name="T8" fmla="*/ 75 w 110"/>
              <a:gd name="T9" fmla="*/ 0 h 34"/>
            </a:gdLst>
            <a:ahLst/>
            <a:cxnLst>
              <a:cxn ang="0">
                <a:pos x="T0" y="T1"/>
              </a:cxn>
              <a:cxn ang="0">
                <a:pos x="T2" y="T3"/>
              </a:cxn>
              <a:cxn ang="0">
                <a:pos x="T4" y="T5"/>
              </a:cxn>
              <a:cxn ang="0">
                <a:pos x="T6" y="T7"/>
              </a:cxn>
              <a:cxn ang="0">
                <a:pos x="T8" y="T9"/>
              </a:cxn>
            </a:cxnLst>
            <a:rect l="0" t="0" r="r" b="b"/>
            <a:pathLst>
              <a:path w="110" h="34">
                <a:moveTo>
                  <a:pt x="75" y="0"/>
                </a:moveTo>
                <a:lnTo>
                  <a:pt x="0" y="34"/>
                </a:lnTo>
                <a:lnTo>
                  <a:pt x="102" y="34"/>
                </a:lnTo>
                <a:lnTo>
                  <a:pt x="110" y="31"/>
                </a:lnTo>
                <a:lnTo>
                  <a:pt x="75" y="0"/>
                </a:lnTo>
                <a:close/>
              </a:path>
            </a:pathLst>
          </a:custGeom>
          <a:solidFill>
            <a:srgbClr val="ACE5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335">
            <a:extLst>
              <a:ext uri="{FF2B5EF4-FFF2-40B4-BE49-F238E27FC236}">
                <a16:creationId xmlns:a16="http://schemas.microsoft.com/office/drawing/2014/main" id="{6F2C7CB1-5186-49A2-ABAA-383A0ABAB861}"/>
              </a:ext>
            </a:extLst>
          </p:cNvPr>
          <p:cNvSpPr>
            <a:spLocks/>
          </p:cNvSpPr>
          <p:nvPr userDrawn="1"/>
        </p:nvSpPr>
        <p:spPr bwMode="auto">
          <a:xfrm>
            <a:off x="457200" y="6813324"/>
            <a:ext cx="174625" cy="53975"/>
          </a:xfrm>
          <a:custGeom>
            <a:avLst/>
            <a:gdLst>
              <a:gd name="T0" fmla="*/ 75 w 110"/>
              <a:gd name="T1" fmla="*/ 0 h 34"/>
              <a:gd name="T2" fmla="*/ 0 w 110"/>
              <a:gd name="T3" fmla="*/ 34 h 34"/>
              <a:gd name="T4" fmla="*/ 102 w 110"/>
              <a:gd name="T5" fmla="*/ 34 h 34"/>
              <a:gd name="T6" fmla="*/ 110 w 110"/>
              <a:gd name="T7" fmla="*/ 31 h 34"/>
              <a:gd name="T8" fmla="*/ 75 w 110"/>
              <a:gd name="T9" fmla="*/ 0 h 34"/>
            </a:gdLst>
            <a:ahLst/>
            <a:cxnLst>
              <a:cxn ang="0">
                <a:pos x="T0" y="T1"/>
              </a:cxn>
              <a:cxn ang="0">
                <a:pos x="T2" y="T3"/>
              </a:cxn>
              <a:cxn ang="0">
                <a:pos x="T4" y="T5"/>
              </a:cxn>
              <a:cxn ang="0">
                <a:pos x="T6" y="T7"/>
              </a:cxn>
              <a:cxn ang="0">
                <a:pos x="T8" y="T9"/>
              </a:cxn>
            </a:cxnLst>
            <a:rect l="0" t="0" r="r" b="b"/>
            <a:pathLst>
              <a:path w="110" h="34">
                <a:moveTo>
                  <a:pt x="75" y="0"/>
                </a:moveTo>
                <a:lnTo>
                  <a:pt x="0" y="34"/>
                </a:lnTo>
                <a:lnTo>
                  <a:pt x="102" y="34"/>
                </a:lnTo>
                <a:lnTo>
                  <a:pt x="110" y="31"/>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36">
            <a:extLst>
              <a:ext uri="{FF2B5EF4-FFF2-40B4-BE49-F238E27FC236}">
                <a16:creationId xmlns:a16="http://schemas.microsoft.com/office/drawing/2014/main" id="{8664119A-0C0F-45FD-9AC1-29905FD4DBFE}"/>
              </a:ext>
            </a:extLst>
          </p:cNvPr>
          <p:cNvSpPr>
            <a:spLocks/>
          </p:cNvSpPr>
          <p:nvPr userDrawn="1"/>
        </p:nvSpPr>
        <p:spPr bwMode="auto">
          <a:xfrm>
            <a:off x="619125" y="6862536"/>
            <a:ext cx="12700" cy="4762"/>
          </a:xfrm>
          <a:custGeom>
            <a:avLst/>
            <a:gdLst>
              <a:gd name="T0" fmla="*/ 8 w 8"/>
              <a:gd name="T1" fmla="*/ 0 h 3"/>
              <a:gd name="T2" fmla="*/ 0 w 8"/>
              <a:gd name="T3" fmla="*/ 3 h 3"/>
              <a:gd name="T4" fmla="*/ 8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0" y="3"/>
                </a:lnTo>
                <a:lnTo>
                  <a:pt x="8" y="3"/>
                </a:lnTo>
                <a:lnTo>
                  <a:pt x="8" y="0"/>
                </a:lnTo>
                <a:close/>
              </a:path>
            </a:pathLst>
          </a:custGeom>
          <a:solidFill>
            <a:srgbClr val="9EE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37">
            <a:extLst>
              <a:ext uri="{FF2B5EF4-FFF2-40B4-BE49-F238E27FC236}">
                <a16:creationId xmlns:a16="http://schemas.microsoft.com/office/drawing/2014/main" id="{966F572B-F4D9-48F8-9E9D-879F1E38B2F4}"/>
              </a:ext>
            </a:extLst>
          </p:cNvPr>
          <p:cNvSpPr>
            <a:spLocks/>
          </p:cNvSpPr>
          <p:nvPr userDrawn="1"/>
        </p:nvSpPr>
        <p:spPr bwMode="auto">
          <a:xfrm>
            <a:off x="619125" y="6862536"/>
            <a:ext cx="12700" cy="4762"/>
          </a:xfrm>
          <a:custGeom>
            <a:avLst/>
            <a:gdLst>
              <a:gd name="T0" fmla="*/ 8 w 8"/>
              <a:gd name="T1" fmla="*/ 0 h 3"/>
              <a:gd name="T2" fmla="*/ 0 w 8"/>
              <a:gd name="T3" fmla="*/ 3 h 3"/>
              <a:gd name="T4" fmla="*/ 8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0" y="3"/>
                </a:lnTo>
                <a:lnTo>
                  <a:pt x="8" y="3"/>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38">
            <a:extLst>
              <a:ext uri="{FF2B5EF4-FFF2-40B4-BE49-F238E27FC236}">
                <a16:creationId xmlns:a16="http://schemas.microsoft.com/office/drawing/2014/main" id="{1B8437A2-0913-4132-9C4C-2CF343C72061}"/>
              </a:ext>
            </a:extLst>
          </p:cNvPr>
          <p:cNvSpPr>
            <a:spLocks/>
          </p:cNvSpPr>
          <p:nvPr userDrawn="1"/>
        </p:nvSpPr>
        <p:spPr bwMode="auto">
          <a:xfrm>
            <a:off x="631825" y="6862536"/>
            <a:ext cx="6350" cy="4762"/>
          </a:xfrm>
          <a:custGeom>
            <a:avLst/>
            <a:gdLst>
              <a:gd name="T0" fmla="*/ 0 w 4"/>
              <a:gd name="T1" fmla="*/ 0 h 3"/>
              <a:gd name="T2" fmla="*/ 0 w 4"/>
              <a:gd name="T3" fmla="*/ 0 h 3"/>
              <a:gd name="T4" fmla="*/ 0 w 4"/>
              <a:gd name="T5" fmla="*/ 3 h 3"/>
              <a:gd name="T6" fmla="*/ 4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0" y="3"/>
                </a:lnTo>
                <a:lnTo>
                  <a:pt x="4" y="3"/>
                </a:lnTo>
                <a:lnTo>
                  <a:pt x="0" y="0"/>
                </a:lnTo>
                <a:close/>
              </a:path>
            </a:pathLst>
          </a:custGeom>
          <a:solidFill>
            <a:srgbClr val="56C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339">
            <a:extLst>
              <a:ext uri="{FF2B5EF4-FFF2-40B4-BE49-F238E27FC236}">
                <a16:creationId xmlns:a16="http://schemas.microsoft.com/office/drawing/2014/main" id="{78920D8B-FC1D-42CE-8157-D614DFED159B}"/>
              </a:ext>
            </a:extLst>
          </p:cNvPr>
          <p:cNvSpPr>
            <a:spLocks/>
          </p:cNvSpPr>
          <p:nvPr userDrawn="1"/>
        </p:nvSpPr>
        <p:spPr bwMode="auto">
          <a:xfrm>
            <a:off x="631825" y="6862536"/>
            <a:ext cx="6350" cy="4762"/>
          </a:xfrm>
          <a:custGeom>
            <a:avLst/>
            <a:gdLst>
              <a:gd name="T0" fmla="*/ 0 w 4"/>
              <a:gd name="T1" fmla="*/ 0 h 3"/>
              <a:gd name="T2" fmla="*/ 0 w 4"/>
              <a:gd name="T3" fmla="*/ 0 h 3"/>
              <a:gd name="T4" fmla="*/ 0 w 4"/>
              <a:gd name="T5" fmla="*/ 3 h 3"/>
              <a:gd name="T6" fmla="*/ 4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0" y="3"/>
                </a:lnTo>
                <a:lnTo>
                  <a:pt x="4"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340">
            <a:extLst>
              <a:ext uri="{FF2B5EF4-FFF2-40B4-BE49-F238E27FC236}">
                <a16:creationId xmlns:a16="http://schemas.microsoft.com/office/drawing/2014/main" id="{656D6BA2-4B72-46C0-BC03-45F41F9662E0}"/>
              </a:ext>
            </a:extLst>
          </p:cNvPr>
          <p:cNvSpPr>
            <a:spLocks/>
          </p:cNvSpPr>
          <p:nvPr userDrawn="1"/>
        </p:nvSpPr>
        <p:spPr bwMode="auto">
          <a:xfrm>
            <a:off x="631825" y="6862536"/>
            <a:ext cx="23813" cy="4762"/>
          </a:xfrm>
          <a:custGeom>
            <a:avLst/>
            <a:gdLst>
              <a:gd name="T0" fmla="*/ 0 w 15"/>
              <a:gd name="T1" fmla="*/ 0 h 3"/>
              <a:gd name="T2" fmla="*/ 4 w 15"/>
              <a:gd name="T3" fmla="*/ 3 h 3"/>
              <a:gd name="T4" fmla="*/ 15 w 15"/>
              <a:gd name="T5" fmla="*/ 3 h 3"/>
              <a:gd name="T6" fmla="*/ 0 w 15"/>
              <a:gd name="T7" fmla="*/ 0 h 3"/>
            </a:gdLst>
            <a:ahLst/>
            <a:cxnLst>
              <a:cxn ang="0">
                <a:pos x="T0" y="T1"/>
              </a:cxn>
              <a:cxn ang="0">
                <a:pos x="T2" y="T3"/>
              </a:cxn>
              <a:cxn ang="0">
                <a:pos x="T4" y="T5"/>
              </a:cxn>
              <a:cxn ang="0">
                <a:pos x="T6" y="T7"/>
              </a:cxn>
            </a:cxnLst>
            <a:rect l="0" t="0" r="r" b="b"/>
            <a:pathLst>
              <a:path w="15" h="3">
                <a:moveTo>
                  <a:pt x="0" y="0"/>
                </a:moveTo>
                <a:lnTo>
                  <a:pt x="4" y="3"/>
                </a:lnTo>
                <a:lnTo>
                  <a:pt x="15" y="3"/>
                </a:lnTo>
                <a:lnTo>
                  <a:pt x="0" y="0"/>
                </a:lnTo>
                <a:close/>
              </a:path>
            </a:pathLst>
          </a:custGeom>
          <a:solidFill>
            <a:srgbClr val="52C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341">
            <a:extLst>
              <a:ext uri="{FF2B5EF4-FFF2-40B4-BE49-F238E27FC236}">
                <a16:creationId xmlns:a16="http://schemas.microsoft.com/office/drawing/2014/main" id="{A7AD97D1-B8AD-49A0-8E1C-5194026BC9B8}"/>
              </a:ext>
            </a:extLst>
          </p:cNvPr>
          <p:cNvSpPr>
            <a:spLocks/>
          </p:cNvSpPr>
          <p:nvPr userDrawn="1"/>
        </p:nvSpPr>
        <p:spPr bwMode="auto">
          <a:xfrm>
            <a:off x="631825" y="6862536"/>
            <a:ext cx="23813" cy="4762"/>
          </a:xfrm>
          <a:custGeom>
            <a:avLst/>
            <a:gdLst>
              <a:gd name="T0" fmla="*/ 0 w 15"/>
              <a:gd name="T1" fmla="*/ 0 h 3"/>
              <a:gd name="T2" fmla="*/ 4 w 15"/>
              <a:gd name="T3" fmla="*/ 3 h 3"/>
              <a:gd name="T4" fmla="*/ 15 w 15"/>
              <a:gd name="T5" fmla="*/ 3 h 3"/>
              <a:gd name="T6" fmla="*/ 0 w 15"/>
              <a:gd name="T7" fmla="*/ 0 h 3"/>
            </a:gdLst>
            <a:ahLst/>
            <a:cxnLst>
              <a:cxn ang="0">
                <a:pos x="T0" y="T1"/>
              </a:cxn>
              <a:cxn ang="0">
                <a:pos x="T2" y="T3"/>
              </a:cxn>
              <a:cxn ang="0">
                <a:pos x="T4" y="T5"/>
              </a:cxn>
              <a:cxn ang="0">
                <a:pos x="T6" y="T7"/>
              </a:cxn>
            </a:cxnLst>
            <a:rect l="0" t="0" r="r" b="b"/>
            <a:pathLst>
              <a:path w="15" h="3">
                <a:moveTo>
                  <a:pt x="0" y="0"/>
                </a:moveTo>
                <a:lnTo>
                  <a:pt x="4" y="3"/>
                </a:lnTo>
                <a:lnTo>
                  <a:pt x="15"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342">
            <a:extLst>
              <a:ext uri="{FF2B5EF4-FFF2-40B4-BE49-F238E27FC236}">
                <a16:creationId xmlns:a16="http://schemas.microsoft.com/office/drawing/2014/main" id="{1710AE6F-9CD0-4D7F-87D9-105C2F9A88A5}"/>
              </a:ext>
            </a:extLst>
          </p:cNvPr>
          <p:cNvSpPr>
            <a:spLocks/>
          </p:cNvSpPr>
          <p:nvPr userDrawn="1"/>
        </p:nvSpPr>
        <p:spPr bwMode="auto">
          <a:xfrm>
            <a:off x="366712" y="6554561"/>
            <a:ext cx="258763" cy="258762"/>
          </a:xfrm>
          <a:custGeom>
            <a:avLst/>
            <a:gdLst>
              <a:gd name="T0" fmla="*/ 50 w 163"/>
              <a:gd name="T1" fmla="*/ 0 h 163"/>
              <a:gd name="T2" fmla="*/ 0 w 163"/>
              <a:gd name="T3" fmla="*/ 49 h 163"/>
              <a:gd name="T4" fmla="*/ 132 w 163"/>
              <a:gd name="T5" fmla="*/ 163 h 163"/>
              <a:gd name="T6" fmla="*/ 163 w 163"/>
              <a:gd name="T7" fmla="*/ 148 h 163"/>
              <a:gd name="T8" fmla="*/ 155 w 163"/>
              <a:gd name="T9" fmla="*/ 47 h 163"/>
              <a:gd name="T10" fmla="*/ 50 w 163"/>
              <a:gd name="T11" fmla="*/ 0 h 163"/>
            </a:gdLst>
            <a:ahLst/>
            <a:cxnLst>
              <a:cxn ang="0">
                <a:pos x="T0" y="T1"/>
              </a:cxn>
              <a:cxn ang="0">
                <a:pos x="T2" y="T3"/>
              </a:cxn>
              <a:cxn ang="0">
                <a:pos x="T4" y="T5"/>
              </a:cxn>
              <a:cxn ang="0">
                <a:pos x="T6" y="T7"/>
              </a:cxn>
              <a:cxn ang="0">
                <a:pos x="T8" y="T9"/>
              </a:cxn>
              <a:cxn ang="0">
                <a:pos x="T10" y="T11"/>
              </a:cxn>
            </a:cxnLst>
            <a:rect l="0" t="0" r="r" b="b"/>
            <a:pathLst>
              <a:path w="163" h="163">
                <a:moveTo>
                  <a:pt x="50" y="0"/>
                </a:moveTo>
                <a:lnTo>
                  <a:pt x="0" y="49"/>
                </a:lnTo>
                <a:lnTo>
                  <a:pt x="132" y="163"/>
                </a:lnTo>
                <a:lnTo>
                  <a:pt x="163" y="148"/>
                </a:lnTo>
                <a:lnTo>
                  <a:pt x="155" y="47"/>
                </a:lnTo>
                <a:lnTo>
                  <a:pt x="50" y="0"/>
                </a:lnTo>
                <a:close/>
              </a:path>
            </a:pathLst>
          </a:custGeom>
          <a:solidFill>
            <a:srgbClr val="AF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343">
            <a:extLst>
              <a:ext uri="{FF2B5EF4-FFF2-40B4-BE49-F238E27FC236}">
                <a16:creationId xmlns:a16="http://schemas.microsoft.com/office/drawing/2014/main" id="{88C78412-EF96-429B-8EAB-8EAEE2314940}"/>
              </a:ext>
            </a:extLst>
          </p:cNvPr>
          <p:cNvSpPr>
            <a:spLocks/>
          </p:cNvSpPr>
          <p:nvPr userDrawn="1"/>
        </p:nvSpPr>
        <p:spPr bwMode="auto">
          <a:xfrm>
            <a:off x="366712" y="6554561"/>
            <a:ext cx="258763" cy="258762"/>
          </a:xfrm>
          <a:custGeom>
            <a:avLst/>
            <a:gdLst>
              <a:gd name="T0" fmla="*/ 50 w 163"/>
              <a:gd name="T1" fmla="*/ 0 h 163"/>
              <a:gd name="T2" fmla="*/ 0 w 163"/>
              <a:gd name="T3" fmla="*/ 49 h 163"/>
              <a:gd name="T4" fmla="*/ 132 w 163"/>
              <a:gd name="T5" fmla="*/ 163 h 163"/>
              <a:gd name="T6" fmla="*/ 163 w 163"/>
              <a:gd name="T7" fmla="*/ 148 h 163"/>
              <a:gd name="T8" fmla="*/ 155 w 163"/>
              <a:gd name="T9" fmla="*/ 47 h 163"/>
              <a:gd name="T10" fmla="*/ 50 w 163"/>
              <a:gd name="T11" fmla="*/ 0 h 163"/>
            </a:gdLst>
            <a:ahLst/>
            <a:cxnLst>
              <a:cxn ang="0">
                <a:pos x="T0" y="T1"/>
              </a:cxn>
              <a:cxn ang="0">
                <a:pos x="T2" y="T3"/>
              </a:cxn>
              <a:cxn ang="0">
                <a:pos x="T4" y="T5"/>
              </a:cxn>
              <a:cxn ang="0">
                <a:pos x="T6" y="T7"/>
              </a:cxn>
              <a:cxn ang="0">
                <a:pos x="T8" y="T9"/>
              </a:cxn>
              <a:cxn ang="0">
                <a:pos x="T10" y="T11"/>
              </a:cxn>
            </a:cxnLst>
            <a:rect l="0" t="0" r="r" b="b"/>
            <a:pathLst>
              <a:path w="163" h="163">
                <a:moveTo>
                  <a:pt x="50" y="0"/>
                </a:moveTo>
                <a:lnTo>
                  <a:pt x="0" y="49"/>
                </a:lnTo>
                <a:lnTo>
                  <a:pt x="132" y="163"/>
                </a:lnTo>
                <a:lnTo>
                  <a:pt x="163" y="148"/>
                </a:lnTo>
                <a:lnTo>
                  <a:pt x="155" y="47"/>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44">
            <a:extLst>
              <a:ext uri="{FF2B5EF4-FFF2-40B4-BE49-F238E27FC236}">
                <a16:creationId xmlns:a16="http://schemas.microsoft.com/office/drawing/2014/main" id="{499D2EAA-5F4F-4FFE-881B-B4A407C9DA2B}"/>
              </a:ext>
            </a:extLst>
          </p:cNvPr>
          <p:cNvSpPr>
            <a:spLocks/>
          </p:cNvSpPr>
          <p:nvPr userDrawn="1"/>
        </p:nvSpPr>
        <p:spPr bwMode="auto">
          <a:xfrm>
            <a:off x="612775" y="6629174"/>
            <a:ext cx="180975" cy="160337"/>
          </a:xfrm>
          <a:custGeom>
            <a:avLst/>
            <a:gdLst>
              <a:gd name="T0" fmla="*/ 0 w 114"/>
              <a:gd name="T1" fmla="*/ 0 h 101"/>
              <a:gd name="T2" fmla="*/ 8 w 114"/>
              <a:gd name="T3" fmla="*/ 101 h 101"/>
              <a:gd name="T4" fmla="*/ 51 w 114"/>
              <a:gd name="T5" fmla="*/ 81 h 101"/>
              <a:gd name="T6" fmla="*/ 114 w 114"/>
              <a:gd name="T7" fmla="*/ 51 h 101"/>
              <a:gd name="T8" fmla="*/ 57 w 114"/>
              <a:gd name="T9" fmla="*/ 26 h 101"/>
              <a:gd name="T10" fmla="*/ 0 w 114"/>
              <a:gd name="T11" fmla="*/ 0 h 101"/>
            </a:gdLst>
            <a:ahLst/>
            <a:cxnLst>
              <a:cxn ang="0">
                <a:pos x="T0" y="T1"/>
              </a:cxn>
              <a:cxn ang="0">
                <a:pos x="T2" y="T3"/>
              </a:cxn>
              <a:cxn ang="0">
                <a:pos x="T4" y="T5"/>
              </a:cxn>
              <a:cxn ang="0">
                <a:pos x="T6" y="T7"/>
              </a:cxn>
              <a:cxn ang="0">
                <a:pos x="T8" y="T9"/>
              </a:cxn>
              <a:cxn ang="0">
                <a:pos x="T10" y="T11"/>
              </a:cxn>
            </a:cxnLst>
            <a:rect l="0" t="0" r="r" b="b"/>
            <a:pathLst>
              <a:path w="114" h="101">
                <a:moveTo>
                  <a:pt x="0" y="0"/>
                </a:moveTo>
                <a:lnTo>
                  <a:pt x="8" y="101"/>
                </a:lnTo>
                <a:lnTo>
                  <a:pt x="51" y="81"/>
                </a:lnTo>
                <a:lnTo>
                  <a:pt x="114" y="51"/>
                </a:lnTo>
                <a:lnTo>
                  <a:pt x="57" y="26"/>
                </a:lnTo>
                <a:lnTo>
                  <a:pt x="0" y="0"/>
                </a:lnTo>
                <a:close/>
              </a:path>
            </a:pathLst>
          </a:custGeom>
          <a:solidFill>
            <a:srgbClr val="5EC8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45">
            <a:extLst>
              <a:ext uri="{FF2B5EF4-FFF2-40B4-BE49-F238E27FC236}">
                <a16:creationId xmlns:a16="http://schemas.microsoft.com/office/drawing/2014/main" id="{3EC37B61-B158-4822-9EE3-19E5B74E1D61}"/>
              </a:ext>
            </a:extLst>
          </p:cNvPr>
          <p:cNvSpPr>
            <a:spLocks/>
          </p:cNvSpPr>
          <p:nvPr userDrawn="1"/>
        </p:nvSpPr>
        <p:spPr bwMode="auto">
          <a:xfrm>
            <a:off x="612775" y="6629174"/>
            <a:ext cx="180975" cy="160337"/>
          </a:xfrm>
          <a:custGeom>
            <a:avLst/>
            <a:gdLst>
              <a:gd name="T0" fmla="*/ 0 w 114"/>
              <a:gd name="T1" fmla="*/ 0 h 101"/>
              <a:gd name="T2" fmla="*/ 8 w 114"/>
              <a:gd name="T3" fmla="*/ 101 h 101"/>
              <a:gd name="T4" fmla="*/ 51 w 114"/>
              <a:gd name="T5" fmla="*/ 81 h 101"/>
              <a:gd name="T6" fmla="*/ 114 w 114"/>
              <a:gd name="T7" fmla="*/ 51 h 101"/>
              <a:gd name="T8" fmla="*/ 57 w 114"/>
              <a:gd name="T9" fmla="*/ 26 h 101"/>
              <a:gd name="T10" fmla="*/ 0 w 114"/>
              <a:gd name="T11" fmla="*/ 0 h 101"/>
            </a:gdLst>
            <a:ahLst/>
            <a:cxnLst>
              <a:cxn ang="0">
                <a:pos x="T0" y="T1"/>
              </a:cxn>
              <a:cxn ang="0">
                <a:pos x="T2" y="T3"/>
              </a:cxn>
              <a:cxn ang="0">
                <a:pos x="T4" y="T5"/>
              </a:cxn>
              <a:cxn ang="0">
                <a:pos x="T6" y="T7"/>
              </a:cxn>
              <a:cxn ang="0">
                <a:pos x="T8" y="T9"/>
              </a:cxn>
              <a:cxn ang="0">
                <a:pos x="T10" y="T11"/>
              </a:cxn>
            </a:cxnLst>
            <a:rect l="0" t="0" r="r" b="b"/>
            <a:pathLst>
              <a:path w="114" h="101">
                <a:moveTo>
                  <a:pt x="0" y="0"/>
                </a:moveTo>
                <a:lnTo>
                  <a:pt x="8" y="101"/>
                </a:lnTo>
                <a:lnTo>
                  <a:pt x="51" y="81"/>
                </a:lnTo>
                <a:lnTo>
                  <a:pt x="114" y="51"/>
                </a:lnTo>
                <a:lnTo>
                  <a:pt x="57"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346">
            <a:extLst>
              <a:ext uri="{FF2B5EF4-FFF2-40B4-BE49-F238E27FC236}">
                <a16:creationId xmlns:a16="http://schemas.microsoft.com/office/drawing/2014/main" id="{E9ACE596-7BE1-4FE7-9900-DAA7C7E40EC2}"/>
              </a:ext>
            </a:extLst>
          </p:cNvPr>
          <p:cNvSpPr>
            <a:spLocks/>
          </p:cNvSpPr>
          <p:nvPr userDrawn="1"/>
        </p:nvSpPr>
        <p:spPr bwMode="auto">
          <a:xfrm>
            <a:off x="130175" y="6632349"/>
            <a:ext cx="446088" cy="234950"/>
          </a:xfrm>
          <a:custGeom>
            <a:avLst/>
            <a:gdLst>
              <a:gd name="T0" fmla="*/ 149 w 281"/>
              <a:gd name="T1" fmla="*/ 0 h 148"/>
              <a:gd name="T2" fmla="*/ 0 w 281"/>
              <a:gd name="T3" fmla="*/ 148 h 148"/>
              <a:gd name="T4" fmla="*/ 206 w 281"/>
              <a:gd name="T5" fmla="*/ 148 h 148"/>
              <a:gd name="T6" fmla="*/ 281 w 281"/>
              <a:gd name="T7" fmla="*/ 114 h 148"/>
              <a:gd name="T8" fmla="*/ 149 w 281"/>
              <a:gd name="T9" fmla="*/ 0 h 148"/>
            </a:gdLst>
            <a:ahLst/>
            <a:cxnLst>
              <a:cxn ang="0">
                <a:pos x="T0" y="T1"/>
              </a:cxn>
              <a:cxn ang="0">
                <a:pos x="T2" y="T3"/>
              </a:cxn>
              <a:cxn ang="0">
                <a:pos x="T4" y="T5"/>
              </a:cxn>
              <a:cxn ang="0">
                <a:pos x="T6" y="T7"/>
              </a:cxn>
              <a:cxn ang="0">
                <a:pos x="T8" y="T9"/>
              </a:cxn>
            </a:cxnLst>
            <a:rect l="0" t="0" r="r" b="b"/>
            <a:pathLst>
              <a:path w="281" h="148">
                <a:moveTo>
                  <a:pt x="149" y="0"/>
                </a:moveTo>
                <a:lnTo>
                  <a:pt x="0" y="148"/>
                </a:lnTo>
                <a:lnTo>
                  <a:pt x="206" y="148"/>
                </a:lnTo>
                <a:lnTo>
                  <a:pt x="281" y="114"/>
                </a:lnTo>
                <a:lnTo>
                  <a:pt x="149" y="0"/>
                </a:lnTo>
                <a:close/>
              </a:path>
            </a:pathLst>
          </a:custGeom>
          <a:solidFill>
            <a:srgbClr val="9DE0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347">
            <a:extLst>
              <a:ext uri="{FF2B5EF4-FFF2-40B4-BE49-F238E27FC236}">
                <a16:creationId xmlns:a16="http://schemas.microsoft.com/office/drawing/2014/main" id="{6F794DB8-B45B-44AC-AC3C-72218BED4828}"/>
              </a:ext>
            </a:extLst>
          </p:cNvPr>
          <p:cNvSpPr>
            <a:spLocks/>
          </p:cNvSpPr>
          <p:nvPr userDrawn="1"/>
        </p:nvSpPr>
        <p:spPr bwMode="auto">
          <a:xfrm>
            <a:off x="130175" y="6632349"/>
            <a:ext cx="446088" cy="234950"/>
          </a:xfrm>
          <a:custGeom>
            <a:avLst/>
            <a:gdLst>
              <a:gd name="T0" fmla="*/ 149 w 281"/>
              <a:gd name="T1" fmla="*/ 0 h 148"/>
              <a:gd name="T2" fmla="*/ 0 w 281"/>
              <a:gd name="T3" fmla="*/ 148 h 148"/>
              <a:gd name="T4" fmla="*/ 206 w 281"/>
              <a:gd name="T5" fmla="*/ 148 h 148"/>
              <a:gd name="T6" fmla="*/ 281 w 281"/>
              <a:gd name="T7" fmla="*/ 114 h 148"/>
              <a:gd name="T8" fmla="*/ 149 w 281"/>
              <a:gd name="T9" fmla="*/ 0 h 148"/>
            </a:gdLst>
            <a:ahLst/>
            <a:cxnLst>
              <a:cxn ang="0">
                <a:pos x="T0" y="T1"/>
              </a:cxn>
              <a:cxn ang="0">
                <a:pos x="T2" y="T3"/>
              </a:cxn>
              <a:cxn ang="0">
                <a:pos x="T4" y="T5"/>
              </a:cxn>
              <a:cxn ang="0">
                <a:pos x="T6" y="T7"/>
              </a:cxn>
              <a:cxn ang="0">
                <a:pos x="T8" y="T9"/>
              </a:cxn>
            </a:cxnLst>
            <a:rect l="0" t="0" r="r" b="b"/>
            <a:pathLst>
              <a:path w="281" h="148">
                <a:moveTo>
                  <a:pt x="149" y="0"/>
                </a:moveTo>
                <a:lnTo>
                  <a:pt x="0" y="148"/>
                </a:lnTo>
                <a:lnTo>
                  <a:pt x="206" y="148"/>
                </a:lnTo>
                <a:lnTo>
                  <a:pt x="281" y="114"/>
                </a:lnTo>
                <a:lnTo>
                  <a:pt x="1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48">
            <a:extLst>
              <a:ext uri="{FF2B5EF4-FFF2-40B4-BE49-F238E27FC236}">
                <a16:creationId xmlns:a16="http://schemas.microsoft.com/office/drawing/2014/main" id="{849705FA-92E6-4579-961D-4435ADBE21F0}"/>
              </a:ext>
            </a:extLst>
          </p:cNvPr>
          <p:cNvSpPr>
            <a:spLocks/>
          </p:cNvSpPr>
          <p:nvPr userDrawn="1"/>
        </p:nvSpPr>
        <p:spPr bwMode="auto">
          <a:xfrm>
            <a:off x="190500" y="6478361"/>
            <a:ext cx="255588" cy="153987"/>
          </a:xfrm>
          <a:custGeom>
            <a:avLst/>
            <a:gdLst>
              <a:gd name="T0" fmla="*/ 0 w 161"/>
              <a:gd name="T1" fmla="*/ 0 h 97"/>
              <a:gd name="T2" fmla="*/ 111 w 161"/>
              <a:gd name="T3" fmla="*/ 97 h 97"/>
              <a:gd name="T4" fmla="*/ 161 w 161"/>
              <a:gd name="T5" fmla="*/ 48 h 97"/>
              <a:gd name="T6" fmla="*/ 118 w 161"/>
              <a:gd name="T7" fmla="*/ 35 h 97"/>
              <a:gd name="T8" fmla="*/ 0 w 161"/>
              <a:gd name="T9" fmla="*/ 0 h 97"/>
            </a:gdLst>
            <a:ahLst/>
            <a:cxnLst>
              <a:cxn ang="0">
                <a:pos x="T0" y="T1"/>
              </a:cxn>
              <a:cxn ang="0">
                <a:pos x="T2" y="T3"/>
              </a:cxn>
              <a:cxn ang="0">
                <a:pos x="T4" y="T5"/>
              </a:cxn>
              <a:cxn ang="0">
                <a:pos x="T6" y="T7"/>
              </a:cxn>
              <a:cxn ang="0">
                <a:pos x="T8" y="T9"/>
              </a:cxn>
            </a:cxnLst>
            <a:rect l="0" t="0" r="r" b="b"/>
            <a:pathLst>
              <a:path w="161" h="97">
                <a:moveTo>
                  <a:pt x="0" y="0"/>
                </a:moveTo>
                <a:lnTo>
                  <a:pt x="111" y="97"/>
                </a:lnTo>
                <a:lnTo>
                  <a:pt x="161" y="48"/>
                </a:lnTo>
                <a:lnTo>
                  <a:pt x="118" y="35"/>
                </a:lnTo>
                <a:lnTo>
                  <a:pt x="0" y="0"/>
                </a:lnTo>
                <a:close/>
              </a:path>
            </a:pathLst>
          </a:custGeom>
          <a:solidFill>
            <a:srgbClr val="BC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49">
            <a:extLst>
              <a:ext uri="{FF2B5EF4-FFF2-40B4-BE49-F238E27FC236}">
                <a16:creationId xmlns:a16="http://schemas.microsoft.com/office/drawing/2014/main" id="{E39B82E3-1863-4610-A149-8C5410C849BF}"/>
              </a:ext>
            </a:extLst>
          </p:cNvPr>
          <p:cNvSpPr>
            <a:spLocks/>
          </p:cNvSpPr>
          <p:nvPr userDrawn="1"/>
        </p:nvSpPr>
        <p:spPr bwMode="auto">
          <a:xfrm>
            <a:off x="190500" y="6478361"/>
            <a:ext cx="255588" cy="153987"/>
          </a:xfrm>
          <a:custGeom>
            <a:avLst/>
            <a:gdLst>
              <a:gd name="T0" fmla="*/ 0 w 161"/>
              <a:gd name="T1" fmla="*/ 0 h 97"/>
              <a:gd name="T2" fmla="*/ 111 w 161"/>
              <a:gd name="T3" fmla="*/ 97 h 97"/>
              <a:gd name="T4" fmla="*/ 161 w 161"/>
              <a:gd name="T5" fmla="*/ 48 h 97"/>
              <a:gd name="T6" fmla="*/ 118 w 161"/>
              <a:gd name="T7" fmla="*/ 35 h 97"/>
              <a:gd name="T8" fmla="*/ 0 w 161"/>
              <a:gd name="T9" fmla="*/ 0 h 97"/>
            </a:gdLst>
            <a:ahLst/>
            <a:cxnLst>
              <a:cxn ang="0">
                <a:pos x="T0" y="T1"/>
              </a:cxn>
              <a:cxn ang="0">
                <a:pos x="T2" y="T3"/>
              </a:cxn>
              <a:cxn ang="0">
                <a:pos x="T4" y="T5"/>
              </a:cxn>
              <a:cxn ang="0">
                <a:pos x="T6" y="T7"/>
              </a:cxn>
              <a:cxn ang="0">
                <a:pos x="T8" y="T9"/>
              </a:cxn>
            </a:cxnLst>
            <a:rect l="0" t="0" r="r" b="b"/>
            <a:pathLst>
              <a:path w="161" h="97">
                <a:moveTo>
                  <a:pt x="0" y="0"/>
                </a:moveTo>
                <a:lnTo>
                  <a:pt x="111" y="97"/>
                </a:lnTo>
                <a:lnTo>
                  <a:pt x="161" y="48"/>
                </a:lnTo>
                <a:lnTo>
                  <a:pt x="118" y="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350">
            <a:extLst>
              <a:ext uri="{FF2B5EF4-FFF2-40B4-BE49-F238E27FC236}">
                <a16:creationId xmlns:a16="http://schemas.microsoft.com/office/drawing/2014/main" id="{218E7920-0DD8-4254-8003-482D1B7269D7}"/>
              </a:ext>
            </a:extLst>
          </p:cNvPr>
          <p:cNvSpPr>
            <a:spLocks/>
          </p:cNvSpPr>
          <p:nvPr userDrawn="1"/>
        </p:nvSpPr>
        <p:spPr bwMode="auto">
          <a:xfrm>
            <a:off x="14287" y="6425974"/>
            <a:ext cx="352425" cy="441325"/>
          </a:xfrm>
          <a:custGeom>
            <a:avLst/>
            <a:gdLst>
              <a:gd name="T0" fmla="*/ 0 w 222"/>
              <a:gd name="T1" fmla="*/ 0 h 278"/>
              <a:gd name="T2" fmla="*/ 0 w 222"/>
              <a:gd name="T3" fmla="*/ 278 h 278"/>
              <a:gd name="T4" fmla="*/ 73 w 222"/>
              <a:gd name="T5" fmla="*/ 278 h 278"/>
              <a:gd name="T6" fmla="*/ 222 w 222"/>
              <a:gd name="T7" fmla="*/ 130 h 278"/>
              <a:gd name="T8" fmla="*/ 111 w 222"/>
              <a:gd name="T9" fmla="*/ 33 h 278"/>
              <a:gd name="T10" fmla="*/ 0 w 222"/>
              <a:gd name="T11" fmla="*/ 0 h 278"/>
            </a:gdLst>
            <a:ahLst/>
            <a:cxnLst>
              <a:cxn ang="0">
                <a:pos x="T0" y="T1"/>
              </a:cxn>
              <a:cxn ang="0">
                <a:pos x="T2" y="T3"/>
              </a:cxn>
              <a:cxn ang="0">
                <a:pos x="T4" y="T5"/>
              </a:cxn>
              <a:cxn ang="0">
                <a:pos x="T6" y="T7"/>
              </a:cxn>
              <a:cxn ang="0">
                <a:pos x="T8" y="T9"/>
              </a:cxn>
              <a:cxn ang="0">
                <a:pos x="T10" y="T11"/>
              </a:cxn>
            </a:cxnLst>
            <a:rect l="0" t="0" r="r" b="b"/>
            <a:pathLst>
              <a:path w="222" h="278">
                <a:moveTo>
                  <a:pt x="0" y="0"/>
                </a:moveTo>
                <a:lnTo>
                  <a:pt x="0" y="278"/>
                </a:lnTo>
                <a:lnTo>
                  <a:pt x="73" y="278"/>
                </a:lnTo>
                <a:lnTo>
                  <a:pt x="222" y="130"/>
                </a:lnTo>
                <a:lnTo>
                  <a:pt x="111" y="33"/>
                </a:lnTo>
                <a:lnTo>
                  <a:pt x="0" y="0"/>
                </a:lnTo>
                <a:close/>
              </a:path>
            </a:pathLst>
          </a:custGeom>
          <a:solidFill>
            <a:srgbClr val="A9E3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351">
            <a:extLst>
              <a:ext uri="{FF2B5EF4-FFF2-40B4-BE49-F238E27FC236}">
                <a16:creationId xmlns:a16="http://schemas.microsoft.com/office/drawing/2014/main" id="{EEBD7F35-4F13-4DFA-9882-EE0FF053A9DA}"/>
              </a:ext>
            </a:extLst>
          </p:cNvPr>
          <p:cNvSpPr>
            <a:spLocks/>
          </p:cNvSpPr>
          <p:nvPr userDrawn="1"/>
        </p:nvSpPr>
        <p:spPr bwMode="auto">
          <a:xfrm>
            <a:off x="14287" y="6425974"/>
            <a:ext cx="352425" cy="441325"/>
          </a:xfrm>
          <a:custGeom>
            <a:avLst/>
            <a:gdLst>
              <a:gd name="T0" fmla="*/ 0 w 222"/>
              <a:gd name="T1" fmla="*/ 0 h 278"/>
              <a:gd name="T2" fmla="*/ 0 w 222"/>
              <a:gd name="T3" fmla="*/ 278 h 278"/>
              <a:gd name="T4" fmla="*/ 73 w 222"/>
              <a:gd name="T5" fmla="*/ 278 h 278"/>
              <a:gd name="T6" fmla="*/ 222 w 222"/>
              <a:gd name="T7" fmla="*/ 130 h 278"/>
              <a:gd name="T8" fmla="*/ 111 w 222"/>
              <a:gd name="T9" fmla="*/ 33 h 278"/>
              <a:gd name="T10" fmla="*/ 0 w 222"/>
              <a:gd name="T11" fmla="*/ 0 h 278"/>
            </a:gdLst>
            <a:ahLst/>
            <a:cxnLst>
              <a:cxn ang="0">
                <a:pos x="T0" y="T1"/>
              </a:cxn>
              <a:cxn ang="0">
                <a:pos x="T2" y="T3"/>
              </a:cxn>
              <a:cxn ang="0">
                <a:pos x="T4" y="T5"/>
              </a:cxn>
              <a:cxn ang="0">
                <a:pos x="T6" y="T7"/>
              </a:cxn>
              <a:cxn ang="0">
                <a:pos x="T8" y="T9"/>
              </a:cxn>
              <a:cxn ang="0">
                <a:pos x="T10" y="T11"/>
              </a:cxn>
            </a:cxnLst>
            <a:rect l="0" t="0" r="r" b="b"/>
            <a:pathLst>
              <a:path w="222" h="278">
                <a:moveTo>
                  <a:pt x="0" y="0"/>
                </a:moveTo>
                <a:lnTo>
                  <a:pt x="0" y="278"/>
                </a:lnTo>
                <a:lnTo>
                  <a:pt x="73" y="278"/>
                </a:lnTo>
                <a:lnTo>
                  <a:pt x="222" y="130"/>
                </a:lnTo>
                <a:lnTo>
                  <a:pt x="111"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D124F9DB-C87A-423F-9657-38C7A2901430}"/>
              </a:ext>
            </a:extLst>
          </p:cNvPr>
          <p:cNvSpPr>
            <a:spLocks noGrp="1"/>
          </p:cNvSpPr>
          <p:nvPr>
            <p:ph type="title" hasCustomPrompt="1"/>
          </p:nvPr>
        </p:nvSpPr>
        <p:spPr/>
        <p:txBody>
          <a:bodyPr/>
          <a:lstStyle>
            <a:lvl1pPr>
              <a:defRPr/>
            </a:lvl1pPr>
          </a:lstStyle>
          <a:p>
            <a:r>
              <a:rPr lang="en-US" altLang="zh-CN" dirty="0"/>
              <a:t>Click to edit Master title style</a:t>
            </a:r>
            <a:endParaRPr lang="zh-CN" altLang="en-US" dirty="0"/>
          </a:p>
        </p:txBody>
      </p:sp>
      <p:sp>
        <p:nvSpPr>
          <p:cNvPr id="8" name="内容占位符 7">
            <a:extLst>
              <a:ext uri="{FF2B5EF4-FFF2-40B4-BE49-F238E27FC236}">
                <a16:creationId xmlns:a16="http://schemas.microsoft.com/office/drawing/2014/main" id="{2070191C-4093-409C-8FD5-7369A79637AD}"/>
              </a:ext>
            </a:extLst>
          </p:cNvPr>
          <p:cNvSpPr>
            <a:spLocks noGrp="1"/>
          </p:cNvSpPr>
          <p:nvPr>
            <p:ph sz="quarter" idx="13" hasCustomPrompt="1"/>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367759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p:txBody>
          <a:bodyPr/>
          <a:lstStyle>
            <a:lvl1pPr>
              <a:defRPr/>
            </a:lvl1pPr>
          </a:lstStyle>
          <a:p>
            <a:r>
              <a:rPr lang="en-US" altLang="zh-CN" dirty="0"/>
              <a:t>Click to edit Master title style</a:t>
            </a:r>
            <a:endParaRPr lang="en-US" dirty="0"/>
          </a:p>
        </p:txBody>
      </p:sp>
    </p:spTree>
    <p:extLst>
      <p:ext uri="{BB962C8B-B14F-4D97-AF65-F5344CB8AC3E}">
        <p14:creationId xmlns:p14="http://schemas.microsoft.com/office/powerpoint/2010/main" val="12841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72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54" name="Freeform 5">
            <a:extLst>
              <a:ext uri="{FF2B5EF4-FFF2-40B4-BE49-F238E27FC236}">
                <a16:creationId xmlns:a16="http://schemas.microsoft.com/office/drawing/2014/main" id="{B14DB1E3-2A8A-4A41-9AF1-F1553E97A514}"/>
              </a:ext>
            </a:extLst>
          </p:cNvPr>
          <p:cNvSpPr>
            <a:spLocks/>
          </p:cNvSpPr>
          <p:nvPr userDrawn="1"/>
        </p:nvSpPr>
        <p:spPr bwMode="auto">
          <a:xfrm>
            <a:off x="8738961" y="2971574"/>
            <a:ext cx="350838" cy="423863"/>
          </a:xfrm>
          <a:custGeom>
            <a:avLst/>
            <a:gdLst>
              <a:gd name="T0" fmla="*/ 31 w 221"/>
              <a:gd name="T1" fmla="*/ 0 h 267"/>
              <a:gd name="T2" fmla="*/ 0 w 221"/>
              <a:gd name="T3" fmla="*/ 198 h 267"/>
              <a:gd name="T4" fmla="*/ 221 w 221"/>
              <a:gd name="T5" fmla="*/ 267 h 267"/>
              <a:gd name="T6" fmla="*/ 31 w 221"/>
              <a:gd name="T7" fmla="*/ 0 h 267"/>
            </a:gdLst>
            <a:ahLst/>
            <a:cxnLst>
              <a:cxn ang="0">
                <a:pos x="T0" y="T1"/>
              </a:cxn>
              <a:cxn ang="0">
                <a:pos x="T2" y="T3"/>
              </a:cxn>
              <a:cxn ang="0">
                <a:pos x="T4" y="T5"/>
              </a:cxn>
              <a:cxn ang="0">
                <a:pos x="T6" y="T7"/>
              </a:cxn>
            </a:cxnLst>
            <a:rect l="0" t="0" r="r" b="b"/>
            <a:pathLst>
              <a:path w="221" h="267">
                <a:moveTo>
                  <a:pt x="31" y="0"/>
                </a:moveTo>
                <a:lnTo>
                  <a:pt x="0" y="198"/>
                </a:lnTo>
                <a:lnTo>
                  <a:pt x="221" y="267"/>
                </a:lnTo>
                <a:lnTo>
                  <a:pt x="31" y="0"/>
                </a:lnTo>
                <a:close/>
              </a:path>
            </a:pathLst>
          </a:custGeom>
          <a:solidFill>
            <a:srgbClr val="E1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6">
            <a:extLst>
              <a:ext uri="{FF2B5EF4-FFF2-40B4-BE49-F238E27FC236}">
                <a16:creationId xmlns:a16="http://schemas.microsoft.com/office/drawing/2014/main" id="{0D563382-C82C-4618-B4AB-4333677D6EA8}"/>
              </a:ext>
            </a:extLst>
          </p:cNvPr>
          <p:cNvSpPr>
            <a:spLocks/>
          </p:cNvSpPr>
          <p:nvPr userDrawn="1"/>
        </p:nvSpPr>
        <p:spPr bwMode="auto">
          <a:xfrm>
            <a:off x="8738961" y="2971574"/>
            <a:ext cx="350838" cy="423863"/>
          </a:xfrm>
          <a:custGeom>
            <a:avLst/>
            <a:gdLst>
              <a:gd name="T0" fmla="*/ 31 w 221"/>
              <a:gd name="T1" fmla="*/ 0 h 267"/>
              <a:gd name="T2" fmla="*/ 0 w 221"/>
              <a:gd name="T3" fmla="*/ 198 h 267"/>
              <a:gd name="T4" fmla="*/ 221 w 221"/>
              <a:gd name="T5" fmla="*/ 267 h 267"/>
              <a:gd name="T6" fmla="*/ 31 w 221"/>
              <a:gd name="T7" fmla="*/ 0 h 267"/>
            </a:gdLst>
            <a:ahLst/>
            <a:cxnLst>
              <a:cxn ang="0">
                <a:pos x="T0" y="T1"/>
              </a:cxn>
              <a:cxn ang="0">
                <a:pos x="T2" y="T3"/>
              </a:cxn>
              <a:cxn ang="0">
                <a:pos x="T4" y="T5"/>
              </a:cxn>
              <a:cxn ang="0">
                <a:pos x="T6" y="T7"/>
              </a:cxn>
            </a:cxnLst>
            <a:rect l="0" t="0" r="r" b="b"/>
            <a:pathLst>
              <a:path w="221" h="267">
                <a:moveTo>
                  <a:pt x="31" y="0"/>
                </a:moveTo>
                <a:lnTo>
                  <a:pt x="0" y="198"/>
                </a:lnTo>
                <a:lnTo>
                  <a:pt x="221" y="267"/>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7">
            <a:extLst>
              <a:ext uri="{FF2B5EF4-FFF2-40B4-BE49-F238E27FC236}">
                <a16:creationId xmlns:a16="http://schemas.microsoft.com/office/drawing/2014/main" id="{5D09A14B-FA2E-4A3C-86C5-A80C218B0EAC}"/>
              </a:ext>
            </a:extLst>
          </p:cNvPr>
          <p:cNvSpPr>
            <a:spLocks/>
          </p:cNvSpPr>
          <p:nvPr userDrawn="1"/>
        </p:nvSpPr>
        <p:spPr bwMode="auto">
          <a:xfrm>
            <a:off x="1430111" y="2638199"/>
            <a:ext cx="619125" cy="544513"/>
          </a:xfrm>
          <a:custGeom>
            <a:avLst/>
            <a:gdLst>
              <a:gd name="T0" fmla="*/ 390 w 390"/>
              <a:gd name="T1" fmla="*/ 0 h 343"/>
              <a:gd name="T2" fmla="*/ 0 w 390"/>
              <a:gd name="T3" fmla="*/ 175 h 343"/>
              <a:gd name="T4" fmla="*/ 194 w 390"/>
              <a:gd name="T5" fmla="*/ 343 h 343"/>
              <a:gd name="T6" fmla="*/ 390 w 390"/>
              <a:gd name="T7" fmla="*/ 0 h 343"/>
            </a:gdLst>
            <a:ahLst/>
            <a:cxnLst>
              <a:cxn ang="0">
                <a:pos x="T0" y="T1"/>
              </a:cxn>
              <a:cxn ang="0">
                <a:pos x="T2" y="T3"/>
              </a:cxn>
              <a:cxn ang="0">
                <a:pos x="T4" y="T5"/>
              </a:cxn>
              <a:cxn ang="0">
                <a:pos x="T6" y="T7"/>
              </a:cxn>
            </a:cxnLst>
            <a:rect l="0" t="0" r="r" b="b"/>
            <a:pathLst>
              <a:path w="390" h="343">
                <a:moveTo>
                  <a:pt x="390" y="0"/>
                </a:moveTo>
                <a:lnTo>
                  <a:pt x="0" y="175"/>
                </a:lnTo>
                <a:lnTo>
                  <a:pt x="194" y="343"/>
                </a:lnTo>
                <a:lnTo>
                  <a:pt x="390" y="0"/>
                </a:lnTo>
                <a:close/>
              </a:path>
            </a:pathLst>
          </a:custGeom>
          <a:solidFill>
            <a:srgbClr val="F5FC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8">
            <a:extLst>
              <a:ext uri="{FF2B5EF4-FFF2-40B4-BE49-F238E27FC236}">
                <a16:creationId xmlns:a16="http://schemas.microsoft.com/office/drawing/2014/main" id="{CD997858-4771-42DF-889E-F28D1AC6F4B9}"/>
              </a:ext>
            </a:extLst>
          </p:cNvPr>
          <p:cNvSpPr>
            <a:spLocks/>
          </p:cNvSpPr>
          <p:nvPr userDrawn="1"/>
        </p:nvSpPr>
        <p:spPr bwMode="auto">
          <a:xfrm>
            <a:off x="1430111" y="2638199"/>
            <a:ext cx="619125" cy="544513"/>
          </a:xfrm>
          <a:custGeom>
            <a:avLst/>
            <a:gdLst>
              <a:gd name="T0" fmla="*/ 390 w 390"/>
              <a:gd name="T1" fmla="*/ 0 h 343"/>
              <a:gd name="T2" fmla="*/ 0 w 390"/>
              <a:gd name="T3" fmla="*/ 175 h 343"/>
              <a:gd name="T4" fmla="*/ 194 w 390"/>
              <a:gd name="T5" fmla="*/ 343 h 343"/>
              <a:gd name="T6" fmla="*/ 390 w 390"/>
              <a:gd name="T7" fmla="*/ 0 h 343"/>
            </a:gdLst>
            <a:ahLst/>
            <a:cxnLst>
              <a:cxn ang="0">
                <a:pos x="T0" y="T1"/>
              </a:cxn>
              <a:cxn ang="0">
                <a:pos x="T2" y="T3"/>
              </a:cxn>
              <a:cxn ang="0">
                <a:pos x="T4" y="T5"/>
              </a:cxn>
              <a:cxn ang="0">
                <a:pos x="T6" y="T7"/>
              </a:cxn>
            </a:cxnLst>
            <a:rect l="0" t="0" r="r" b="b"/>
            <a:pathLst>
              <a:path w="390" h="343">
                <a:moveTo>
                  <a:pt x="390" y="0"/>
                </a:moveTo>
                <a:lnTo>
                  <a:pt x="0" y="175"/>
                </a:lnTo>
                <a:lnTo>
                  <a:pt x="194" y="343"/>
                </a:lnTo>
                <a:lnTo>
                  <a:pt x="3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9">
            <a:extLst>
              <a:ext uri="{FF2B5EF4-FFF2-40B4-BE49-F238E27FC236}">
                <a16:creationId xmlns:a16="http://schemas.microsoft.com/office/drawing/2014/main" id="{034463CA-1A20-4743-ABBA-ADDAB8251A12}"/>
              </a:ext>
            </a:extLst>
          </p:cNvPr>
          <p:cNvSpPr>
            <a:spLocks/>
          </p:cNvSpPr>
          <p:nvPr userDrawn="1"/>
        </p:nvSpPr>
        <p:spPr bwMode="auto">
          <a:xfrm>
            <a:off x="7381648" y="3501799"/>
            <a:ext cx="619125" cy="542925"/>
          </a:xfrm>
          <a:custGeom>
            <a:avLst/>
            <a:gdLst>
              <a:gd name="T0" fmla="*/ 390 w 390"/>
              <a:gd name="T1" fmla="*/ 0 h 342"/>
              <a:gd name="T2" fmla="*/ 0 w 390"/>
              <a:gd name="T3" fmla="*/ 174 h 342"/>
              <a:gd name="T4" fmla="*/ 194 w 390"/>
              <a:gd name="T5" fmla="*/ 342 h 342"/>
              <a:gd name="T6" fmla="*/ 390 w 390"/>
              <a:gd name="T7" fmla="*/ 0 h 342"/>
            </a:gdLst>
            <a:ahLst/>
            <a:cxnLst>
              <a:cxn ang="0">
                <a:pos x="T0" y="T1"/>
              </a:cxn>
              <a:cxn ang="0">
                <a:pos x="T2" y="T3"/>
              </a:cxn>
              <a:cxn ang="0">
                <a:pos x="T4" y="T5"/>
              </a:cxn>
              <a:cxn ang="0">
                <a:pos x="T6" y="T7"/>
              </a:cxn>
            </a:cxnLst>
            <a:rect l="0" t="0" r="r" b="b"/>
            <a:pathLst>
              <a:path w="390" h="342">
                <a:moveTo>
                  <a:pt x="390" y="0"/>
                </a:moveTo>
                <a:lnTo>
                  <a:pt x="0" y="174"/>
                </a:lnTo>
                <a:lnTo>
                  <a:pt x="194" y="342"/>
                </a:lnTo>
                <a:lnTo>
                  <a:pt x="390" y="0"/>
                </a:lnTo>
                <a:close/>
              </a:path>
            </a:pathLst>
          </a:custGeom>
          <a:solidFill>
            <a:srgbClr val="F5FC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10">
            <a:extLst>
              <a:ext uri="{FF2B5EF4-FFF2-40B4-BE49-F238E27FC236}">
                <a16:creationId xmlns:a16="http://schemas.microsoft.com/office/drawing/2014/main" id="{F743D781-3AB6-4541-A8A9-E113ADFD3F18}"/>
              </a:ext>
            </a:extLst>
          </p:cNvPr>
          <p:cNvSpPr>
            <a:spLocks/>
          </p:cNvSpPr>
          <p:nvPr userDrawn="1"/>
        </p:nvSpPr>
        <p:spPr bwMode="auto">
          <a:xfrm>
            <a:off x="7381648" y="3501799"/>
            <a:ext cx="619125" cy="542925"/>
          </a:xfrm>
          <a:custGeom>
            <a:avLst/>
            <a:gdLst>
              <a:gd name="T0" fmla="*/ 390 w 390"/>
              <a:gd name="T1" fmla="*/ 0 h 342"/>
              <a:gd name="T2" fmla="*/ 0 w 390"/>
              <a:gd name="T3" fmla="*/ 174 h 342"/>
              <a:gd name="T4" fmla="*/ 194 w 390"/>
              <a:gd name="T5" fmla="*/ 342 h 342"/>
              <a:gd name="T6" fmla="*/ 390 w 390"/>
              <a:gd name="T7" fmla="*/ 0 h 342"/>
            </a:gdLst>
            <a:ahLst/>
            <a:cxnLst>
              <a:cxn ang="0">
                <a:pos x="T0" y="T1"/>
              </a:cxn>
              <a:cxn ang="0">
                <a:pos x="T2" y="T3"/>
              </a:cxn>
              <a:cxn ang="0">
                <a:pos x="T4" y="T5"/>
              </a:cxn>
              <a:cxn ang="0">
                <a:pos x="T6" y="T7"/>
              </a:cxn>
            </a:cxnLst>
            <a:rect l="0" t="0" r="r" b="b"/>
            <a:pathLst>
              <a:path w="390" h="342">
                <a:moveTo>
                  <a:pt x="390" y="0"/>
                </a:moveTo>
                <a:lnTo>
                  <a:pt x="0" y="174"/>
                </a:lnTo>
                <a:lnTo>
                  <a:pt x="194" y="342"/>
                </a:lnTo>
                <a:lnTo>
                  <a:pt x="3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11">
            <a:extLst>
              <a:ext uri="{FF2B5EF4-FFF2-40B4-BE49-F238E27FC236}">
                <a16:creationId xmlns:a16="http://schemas.microsoft.com/office/drawing/2014/main" id="{A0408D8B-E025-4954-B3D0-007148A8BA38}"/>
              </a:ext>
            </a:extLst>
          </p:cNvPr>
          <p:cNvSpPr>
            <a:spLocks/>
          </p:cNvSpPr>
          <p:nvPr userDrawn="1"/>
        </p:nvSpPr>
        <p:spPr bwMode="auto">
          <a:xfrm>
            <a:off x="1004661" y="5121049"/>
            <a:ext cx="620713" cy="555625"/>
          </a:xfrm>
          <a:custGeom>
            <a:avLst/>
            <a:gdLst>
              <a:gd name="T0" fmla="*/ 35 w 391"/>
              <a:gd name="T1" fmla="*/ 0 h 350"/>
              <a:gd name="T2" fmla="*/ 0 w 391"/>
              <a:gd name="T3" fmla="*/ 350 h 350"/>
              <a:gd name="T4" fmla="*/ 391 w 391"/>
              <a:gd name="T5" fmla="*/ 175 h 350"/>
              <a:gd name="T6" fmla="*/ 35 w 391"/>
              <a:gd name="T7" fmla="*/ 0 h 350"/>
            </a:gdLst>
            <a:ahLst/>
            <a:cxnLst>
              <a:cxn ang="0">
                <a:pos x="T0" y="T1"/>
              </a:cxn>
              <a:cxn ang="0">
                <a:pos x="T2" y="T3"/>
              </a:cxn>
              <a:cxn ang="0">
                <a:pos x="T4" y="T5"/>
              </a:cxn>
              <a:cxn ang="0">
                <a:pos x="T6" y="T7"/>
              </a:cxn>
            </a:cxnLst>
            <a:rect l="0" t="0" r="r" b="b"/>
            <a:pathLst>
              <a:path w="391" h="350">
                <a:moveTo>
                  <a:pt x="35" y="0"/>
                </a:moveTo>
                <a:lnTo>
                  <a:pt x="0" y="350"/>
                </a:lnTo>
                <a:lnTo>
                  <a:pt x="391" y="175"/>
                </a:lnTo>
                <a:lnTo>
                  <a:pt x="35" y="0"/>
                </a:lnTo>
                <a:close/>
              </a:path>
            </a:pathLst>
          </a:custGeom>
          <a:solidFill>
            <a:srgbClr val="F7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12">
            <a:extLst>
              <a:ext uri="{FF2B5EF4-FFF2-40B4-BE49-F238E27FC236}">
                <a16:creationId xmlns:a16="http://schemas.microsoft.com/office/drawing/2014/main" id="{58673FF1-E069-4BB7-B0BE-E0BCD1A9AD7E}"/>
              </a:ext>
            </a:extLst>
          </p:cNvPr>
          <p:cNvSpPr>
            <a:spLocks/>
          </p:cNvSpPr>
          <p:nvPr userDrawn="1"/>
        </p:nvSpPr>
        <p:spPr bwMode="auto">
          <a:xfrm>
            <a:off x="1004661" y="5121049"/>
            <a:ext cx="620713" cy="555625"/>
          </a:xfrm>
          <a:custGeom>
            <a:avLst/>
            <a:gdLst>
              <a:gd name="T0" fmla="*/ 35 w 391"/>
              <a:gd name="T1" fmla="*/ 0 h 350"/>
              <a:gd name="T2" fmla="*/ 0 w 391"/>
              <a:gd name="T3" fmla="*/ 350 h 350"/>
              <a:gd name="T4" fmla="*/ 391 w 391"/>
              <a:gd name="T5" fmla="*/ 175 h 350"/>
              <a:gd name="T6" fmla="*/ 35 w 391"/>
              <a:gd name="T7" fmla="*/ 0 h 350"/>
            </a:gdLst>
            <a:ahLst/>
            <a:cxnLst>
              <a:cxn ang="0">
                <a:pos x="T0" y="T1"/>
              </a:cxn>
              <a:cxn ang="0">
                <a:pos x="T2" y="T3"/>
              </a:cxn>
              <a:cxn ang="0">
                <a:pos x="T4" y="T5"/>
              </a:cxn>
              <a:cxn ang="0">
                <a:pos x="T6" y="T7"/>
              </a:cxn>
            </a:cxnLst>
            <a:rect l="0" t="0" r="r" b="b"/>
            <a:pathLst>
              <a:path w="391" h="350">
                <a:moveTo>
                  <a:pt x="35" y="0"/>
                </a:moveTo>
                <a:lnTo>
                  <a:pt x="0" y="350"/>
                </a:lnTo>
                <a:lnTo>
                  <a:pt x="391" y="175"/>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13">
            <a:extLst>
              <a:ext uri="{FF2B5EF4-FFF2-40B4-BE49-F238E27FC236}">
                <a16:creationId xmlns:a16="http://schemas.microsoft.com/office/drawing/2014/main" id="{EB6D11F1-EFEE-4330-930A-516715BADECF}"/>
              </a:ext>
            </a:extLst>
          </p:cNvPr>
          <p:cNvSpPr>
            <a:spLocks/>
          </p:cNvSpPr>
          <p:nvPr userDrawn="1"/>
        </p:nvSpPr>
        <p:spPr bwMode="auto">
          <a:xfrm>
            <a:off x="9129486" y="5863999"/>
            <a:ext cx="300038" cy="557213"/>
          </a:xfrm>
          <a:custGeom>
            <a:avLst/>
            <a:gdLst>
              <a:gd name="T0" fmla="*/ 189 w 189"/>
              <a:gd name="T1" fmla="*/ 0 h 351"/>
              <a:gd name="T2" fmla="*/ 0 w 189"/>
              <a:gd name="T3" fmla="*/ 176 h 351"/>
              <a:gd name="T4" fmla="*/ 154 w 189"/>
              <a:gd name="T5" fmla="*/ 351 h 351"/>
              <a:gd name="T6" fmla="*/ 189 w 189"/>
              <a:gd name="T7" fmla="*/ 0 h 351"/>
            </a:gdLst>
            <a:ahLst/>
            <a:cxnLst>
              <a:cxn ang="0">
                <a:pos x="T0" y="T1"/>
              </a:cxn>
              <a:cxn ang="0">
                <a:pos x="T2" y="T3"/>
              </a:cxn>
              <a:cxn ang="0">
                <a:pos x="T4" y="T5"/>
              </a:cxn>
              <a:cxn ang="0">
                <a:pos x="T6" y="T7"/>
              </a:cxn>
            </a:cxnLst>
            <a:rect l="0" t="0" r="r" b="b"/>
            <a:pathLst>
              <a:path w="189" h="351">
                <a:moveTo>
                  <a:pt x="189" y="0"/>
                </a:moveTo>
                <a:lnTo>
                  <a:pt x="0" y="176"/>
                </a:lnTo>
                <a:lnTo>
                  <a:pt x="154" y="351"/>
                </a:lnTo>
                <a:lnTo>
                  <a:pt x="189" y="0"/>
                </a:lnTo>
                <a:close/>
              </a:path>
            </a:pathLst>
          </a:custGeom>
          <a:solidFill>
            <a:srgbClr val="E1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14">
            <a:extLst>
              <a:ext uri="{FF2B5EF4-FFF2-40B4-BE49-F238E27FC236}">
                <a16:creationId xmlns:a16="http://schemas.microsoft.com/office/drawing/2014/main" id="{7583E744-0515-4A0E-A0A4-9EB22BE536A6}"/>
              </a:ext>
            </a:extLst>
          </p:cNvPr>
          <p:cNvSpPr>
            <a:spLocks/>
          </p:cNvSpPr>
          <p:nvPr userDrawn="1"/>
        </p:nvSpPr>
        <p:spPr bwMode="auto">
          <a:xfrm>
            <a:off x="9129486" y="5863999"/>
            <a:ext cx="300038" cy="557213"/>
          </a:xfrm>
          <a:custGeom>
            <a:avLst/>
            <a:gdLst>
              <a:gd name="T0" fmla="*/ 189 w 189"/>
              <a:gd name="T1" fmla="*/ 0 h 351"/>
              <a:gd name="T2" fmla="*/ 0 w 189"/>
              <a:gd name="T3" fmla="*/ 176 h 351"/>
              <a:gd name="T4" fmla="*/ 154 w 189"/>
              <a:gd name="T5" fmla="*/ 351 h 351"/>
              <a:gd name="T6" fmla="*/ 189 w 189"/>
              <a:gd name="T7" fmla="*/ 0 h 351"/>
            </a:gdLst>
            <a:ahLst/>
            <a:cxnLst>
              <a:cxn ang="0">
                <a:pos x="T0" y="T1"/>
              </a:cxn>
              <a:cxn ang="0">
                <a:pos x="T2" y="T3"/>
              </a:cxn>
              <a:cxn ang="0">
                <a:pos x="T4" y="T5"/>
              </a:cxn>
              <a:cxn ang="0">
                <a:pos x="T6" y="T7"/>
              </a:cxn>
            </a:cxnLst>
            <a:rect l="0" t="0" r="r" b="b"/>
            <a:pathLst>
              <a:path w="189" h="351">
                <a:moveTo>
                  <a:pt x="189" y="0"/>
                </a:moveTo>
                <a:lnTo>
                  <a:pt x="0" y="176"/>
                </a:lnTo>
                <a:lnTo>
                  <a:pt x="154" y="351"/>
                </a:lnTo>
                <a:lnTo>
                  <a:pt x="1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15">
            <a:extLst>
              <a:ext uri="{FF2B5EF4-FFF2-40B4-BE49-F238E27FC236}">
                <a16:creationId xmlns:a16="http://schemas.microsoft.com/office/drawing/2014/main" id="{1D26138C-C5C2-4D77-BCD7-C98D9D9252F1}"/>
              </a:ext>
            </a:extLst>
          </p:cNvPr>
          <p:cNvSpPr>
            <a:spLocks/>
          </p:cNvSpPr>
          <p:nvPr userDrawn="1"/>
        </p:nvSpPr>
        <p:spPr bwMode="auto">
          <a:xfrm>
            <a:off x="3958998" y="3101749"/>
            <a:ext cx="601663" cy="277813"/>
          </a:xfrm>
          <a:custGeom>
            <a:avLst/>
            <a:gdLst>
              <a:gd name="T0" fmla="*/ 225 w 379"/>
              <a:gd name="T1" fmla="*/ 0 h 175"/>
              <a:gd name="T2" fmla="*/ 0 w 379"/>
              <a:gd name="T3" fmla="*/ 76 h 175"/>
              <a:gd name="T4" fmla="*/ 379 w 379"/>
              <a:gd name="T5" fmla="*/ 175 h 175"/>
              <a:gd name="T6" fmla="*/ 225 w 379"/>
              <a:gd name="T7" fmla="*/ 0 h 175"/>
            </a:gdLst>
            <a:ahLst/>
            <a:cxnLst>
              <a:cxn ang="0">
                <a:pos x="T0" y="T1"/>
              </a:cxn>
              <a:cxn ang="0">
                <a:pos x="T2" y="T3"/>
              </a:cxn>
              <a:cxn ang="0">
                <a:pos x="T4" y="T5"/>
              </a:cxn>
              <a:cxn ang="0">
                <a:pos x="T6" y="T7"/>
              </a:cxn>
            </a:cxnLst>
            <a:rect l="0" t="0" r="r" b="b"/>
            <a:pathLst>
              <a:path w="379" h="175">
                <a:moveTo>
                  <a:pt x="225" y="0"/>
                </a:moveTo>
                <a:lnTo>
                  <a:pt x="0" y="76"/>
                </a:lnTo>
                <a:lnTo>
                  <a:pt x="379" y="175"/>
                </a:lnTo>
                <a:lnTo>
                  <a:pt x="225" y="0"/>
                </a:lnTo>
                <a:close/>
              </a:path>
            </a:pathLst>
          </a:custGeom>
          <a:solidFill>
            <a:srgbClr val="E1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Freeform 16">
            <a:extLst>
              <a:ext uri="{FF2B5EF4-FFF2-40B4-BE49-F238E27FC236}">
                <a16:creationId xmlns:a16="http://schemas.microsoft.com/office/drawing/2014/main" id="{50A6B8DB-004B-4C63-B4DA-1C935C83730A}"/>
              </a:ext>
            </a:extLst>
          </p:cNvPr>
          <p:cNvSpPr>
            <a:spLocks/>
          </p:cNvSpPr>
          <p:nvPr userDrawn="1"/>
        </p:nvSpPr>
        <p:spPr bwMode="auto">
          <a:xfrm>
            <a:off x="3958998" y="3101749"/>
            <a:ext cx="601663" cy="277813"/>
          </a:xfrm>
          <a:custGeom>
            <a:avLst/>
            <a:gdLst>
              <a:gd name="T0" fmla="*/ 225 w 379"/>
              <a:gd name="T1" fmla="*/ 0 h 175"/>
              <a:gd name="T2" fmla="*/ 0 w 379"/>
              <a:gd name="T3" fmla="*/ 76 h 175"/>
              <a:gd name="T4" fmla="*/ 379 w 379"/>
              <a:gd name="T5" fmla="*/ 175 h 175"/>
              <a:gd name="T6" fmla="*/ 225 w 379"/>
              <a:gd name="T7" fmla="*/ 0 h 175"/>
            </a:gdLst>
            <a:ahLst/>
            <a:cxnLst>
              <a:cxn ang="0">
                <a:pos x="T0" y="T1"/>
              </a:cxn>
              <a:cxn ang="0">
                <a:pos x="T2" y="T3"/>
              </a:cxn>
              <a:cxn ang="0">
                <a:pos x="T4" y="T5"/>
              </a:cxn>
              <a:cxn ang="0">
                <a:pos x="T6" y="T7"/>
              </a:cxn>
            </a:cxnLst>
            <a:rect l="0" t="0" r="r" b="b"/>
            <a:pathLst>
              <a:path w="379" h="175">
                <a:moveTo>
                  <a:pt x="225" y="0"/>
                </a:moveTo>
                <a:lnTo>
                  <a:pt x="0" y="76"/>
                </a:lnTo>
                <a:lnTo>
                  <a:pt x="379" y="175"/>
                </a:lnTo>
                <a:lnTo>
                  <a:pt x="2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17">
            <a:extLst>
              <a:ext uri="{FF2B5EF4-FFF2-40B4-BE49-F238E27FC236}">
                <a16:creationId xmlns:a16="http://schemas.microsoft.com/office/drawing/2014/main" id="{5CC6B220-D604-4A21-8AD9-B22B3CC46EC7}"/>
              </a:ext>
            </a:extLst>
          </p:cNvPr>
          <p:cNvSpPr>
            <a:spLocks/>
          </p:cNvSpPr>
          <p:nvPr userDrawn="1"/>
        </p:nvSpPr>
        <p:spPr bwMode="auto">
          <a:xfrm>
            <a:off x="4851173" y="4698774"/>
            <a:ext cx="627063" cy="476250"/>
          </a:xfrm>
          <a:custGeom>
            <a:avLst/>
            <a:gdLst>
              <a:gd name="T0" fmla="*/ 0 w 395"/>
              <a:gd name="T1" fmla="*/ 0 h 300"/>
              <a:gd name="T2" fmla="*/ 104 w 395"/>
              <a:gd name="T3" fmla="*/ 300 h 300"/>
              <a:gd name="T4" fmla="*/ 395 w 395"/>
              <a:gd name="T5" fmla="*/ 56 h 300"/>
              <a:gd name="T6" fmla="*/ 0 w 395"/>
              <a:gd name="T7" fmla="*/ 0 h 300"/>
            </a:gdLst>
            <a:ahLst/>
            <a:cxnLst>
              <a:cxn ang="0">
                <a:pos x="T0" y="T1"/>
              </a:cxn>
              <a:cxn ang="0">
                <a:pos x="T2" y="T3"/>
              </a:cxn>
              <a:cxn ang="0">
                <a:pos x="T4" y="T5"/>
              </a:cxn>
              <a:cxn ang="0">
                <a:pos x="T6" y="T7"/>
              </a:cxn>
            </a:cxnLst>
            <a:rect l="0" t="0" r="r" b="b"/>
            <a:pathLst>
              <a:path w="395" h="300">
                <a:moveTo>
                  <a:pt x="0" y="0"/>
                </a:moveTo>
                <a:lnTo>
                  <a:pt x="104" y="300"/>
                </a:lnTo>
                <a:lnTo>
                  <a:pt x="395" y="56"/>
                </a:lnTo>
                <a:lnTo>
                  <a:pt x="0" y="0"/>
                </a:lnTo>
                <a:close/>
              </a:path>
            </a:pathLst>
          </a:custGeom>
          <a:solidFill>
            <a:srgbClr val="E7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18">
            <a:extLst>
              <a:ext uri="{FF2B5EF4-FFF2-40B4-BE49-F238E27FC236}">
                <a16:creationId xmlns:a16="http://schemas.microsoft.com/office/drawing/2014/main" id="{FD04C5D5-CABD-4621-A8AF-978FCA1D19B7}"/>
              </a:ext>
            </a:extLst>
          </p:cNvPr>
          <p:cNvSpPr>
            <a:spLocks/>
          </p:cNvSpPr>
          <p:nvPr userDrawn="1"/>
        </p:nvSpPr>
        <p:spPr bwMode="auto">
          <a:xfrm>
            <a:off x="4851173" y="4698774"/>
            <a:ext cx="627063" cy="476250"/>
          </a:xfrm>
          <a:custGeom>
            <a:avLst/>
            <a:gdLst>
              <a:gd name="T0" fmla="*/ 0 w 395"/>
              <a:gd name="T1" fmla="*/ 0 h 300"/>
              <a:gd name="T2" fmla="*/ 104 w 395"/>
              <a:gd name="T3" fmla="*/ 300 h 300"/>
              <a:gd name="T4" fmla="*/ 395 w 395"/>
              <a:gd name="T5" fmla="*/ 56 h 300"/>
              <a:gd name="T6" fmla="*/ 0 w 395"/>
              <a:gd name="T7" fmla="*/ 0 h 300"/>
            </a:gdLst>
            <a:ahLst/>
            <a:cxnLst>
              <a:cxn ang="0">
                <a:pos x="T0" y="T1"/>
              </a:cxn>
              <a:cxn ang="0">
                <a:pos x="T2" y="T3"/>
              </a:cxn>
              <a:cxn ang="0">
                <a:pos x="T4" y="T5"/>
              </a:cxn>
              <a:cxn ang="0">
                <a:pos x="T6" y="T7"/>
              </a:cxn>
            </a:cxnLst>
            <a:rect l="0" t="0" r="r" b="b"/>
            <a:pathLst>
              <a:path w="395" h="300">
                <a:moveTo>
                  <a:pt x="0" y="0"/>
                </a:moveTo>
                <a:lnTo>
                  <a:pt x="104" y="300"/>
                </a:lnTo>
                <a:lnTo>
                  <a:pt x="395" y="5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Freeform 19">
            <a:extLst>
              <a:ext uri="{FF2B5EF4-FFF2-40B4-BE49-F238E27FC236}">
                <a16:creationId xmlns:a16="http://schemas.microsoft.com/office/drawing/2014/main" id="{B09F89B0-716C-4565-A539-6DBB6E6CA0A7}"/>
              </a:ext>
            </a:extLst>
          </p:cNvPr>
          <p:cNvSpPr>
            <a:spLocks/>
          </p:cNvSpPr>
          <p:nvPr userDrawn="1"/>
        </p:nvSpPr>
        <p:spPr bwMode="auto">
          <a:xfrm>
            <a:off x="5724298" y="3614512"/>
            <a:ext cx="630238" cy="474663"/>
          </a:xfrm>
          <a:custGeom>
            <a:avLst/>
            <a:gdLst>
              <a:gd name="T0" fmla="*/ 0 w 397"/>
              <a:gd name="T1" fmla="*/ 0 h 299"/>
              <a:gd name="T2" fmla="*/ 106 w 397"/>
              <a:gd name="T3" fmla="*/ 299 h 299"/>
              <a:gd name="T4" fmla="*/ 397 w 397"/>
              <a:gd name="T5" fmla="*/ 56 h 299"/>
              <a:gd name="T6" fmla="*/ 0 w 397"/>
              <a:gd name="T7" fmla="*/ 0 h 299"/>
            </a:gdLst>
            <a:ahLst/>
            <a:cxnLst>
              <a:cxn ang="0">
                <a:pos x="T0" y="T1"/>
              </a:cxn>
              <a:cxn ang="0">
                <a:pos x="T2" y="T3"/>
              </a:cxn>
              <a:cxn ang="0">
                <a:pos x="T4" y="T5"/>
              </a:cxn>
              <a:cxn ang="0">
                <a:pos x="T6" y="T7"/>
              </a:cxn>
            </a:cxnLst>
            <a:rect l="0" t="0" r="r" b="b"/>
            <a:pathLst>
              <a:path w="397" h="299">
                <a:moveTo>
                  <a:pt x="0" y="0"/>
                </a:moveTo>
                <a:lnTo>
                  <a:pt x="106" y="299"/>
                </a:lnTo>
                <a:lnTo>
                  <a:pt x="397" y="56"/>
                </a:lnTo>
                <a:lnTo>
                  <a:pt x="0" y="0"/>
                </a:lnTo>
                <a:close/>
              </a:path>
            </a:pathLst>
          </a:custGeom>
          <a:solidFill>
            <a:srgbClr val="E7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Freeform 20">
            <a:extLst>
              <a:ext uri="{FF2B5EF4-FFF2-40B4-BE49-F238E27FC236}">
                <a16:creationId xmlns:a16="http://schemas.microsoft.com/office/drawing/2014/main" id="{75FAE09E-F50C-4499-B6E6-AFFC60EA2987}"/>
              </a:ext>
            </a:extLst>
          </p:cNvPr>
          <p:cNvSpPr>
            <a:spLocks/>
          </p:cNvSpPr>
          <p:nvPr userDrawn="1"/>
        </p:nvSpPr>
        <p:spPr bwMode="auto">
          <a:xfrm>
            <a:off x="5724298" y="3614512"/>
            <a:ext cx="630238" cy="474663"/>
          </a:xfrm>
          <a:custGeom>
            <a:avLst/>
            <a:gdLst>
              <a:gd name="T0" fmla="*/ 0 w 397"/>
              <a:gd name="T1" fmla="*/ 0 h 299"/>
              <a:gd name="T2" fmla="*/ 106 w 397"/>
              <a:gd name="T3" fmla="*/ 299 h 299"/>
              <a:gd name="T4" fmla="*/ 397 w 397"/>
              <a:gd name="T5" fmla="*/ 56 h 299"/>
              <a:gd name="T6" fmla="*/ 0 w 397"/>
              <a:gd name="T7" fmla="*/ 0 h 299"/>
            </a:gdLst>
            <a:ahLst/>
            <a:cxnLst>
              <a:cxn ang="0">
                <a:pos x="T0" y="T1"/>
              </a:cxn>
              <a:cxn ang="0">
                <a:pos x="T2" y="T3"/>
              </a:cxn>
              <a:cxn ang="0">
                <a:pos x="T4" y="T5"/>
              </a:cxn>
              <a:cxn ang="0">
                <a:pos x="T6" y="T7"/>
              </a:cxn>
            </a:cxnLst>
            <a:rect l="0" t="0" r="r" b="b"/>
            <a:pathLst>
              <a:path w="397" h="299">
                <a:moveTo>
                  <a:pt x="0" y="0"/>
                </a:moveTo>
                <a:lnTo>
                  <a:pt x="106" y="299"/>
                </a:lnTo>
                <a:lnTo>
                  <a:pt x="397" y="5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21">
            <a:extLst>
              <a:ext uri="{FF2B5EF4-FFF2-40B4-BE49-F238E27FC236}">
                <a16:creationId xmlns:a16="http://schemas.microsoft.com/office/drawing/2014/main" id="{E4987D4F-F9D1-4146-A3CF-C87FFD7937B6}"/>
              </a:ext>
            </a:extLst>
          </p:cNvPr>
          <p:cNvSpPr>
            <a:spLocks/>
          </p:cNvSpPr>
          <p:nvPr userDrawn="1"/>
        </p:nvSpPr>
        <p:spPr bwMode="auto">
          <a:xfrm>
            <a:off x="9391423" y="5140099"/>
            <a:ext cx="644525" cy="517525"/>
          </a:xfrm>
          <a:custGeom>
            <a:avLst/>
            <a:gdLst>
              <a:gd name="T0" fmla="*/ 406 w 406"/>
              <a:gd name="T1" fmla="*/ 0 h 326"/>
              <a:gd name="T2" fmla="*/ 0 w 406"/>
              <a:gd name="T3" fmla="*/ 258 h 326"/>
              <a:gd name="T4" fmla="*/ 269 w 406"/>
              <a:gd name="T5" fmla="*/ 326 h 326"/>
              <a:gd name="T6" fmla="*/ 406 w 406"/>
              <a:gd name="T7" fmla="*/ 0 h 326"/>
            </a:gdLst>
            <a:ahLst/>
            <a:cxnLst>
              <a:cxn ang="0">
                <a:pos x="T0" y="T1"/>
              </a:cxn>
              <a:cxn ang="0">
                <a:pos x="T2" y="T3"/>
              </a:cxn>
              <a:cxn ang="0">
                <a:pos x="T4" y="T5"/>
              </a:cxn>
              <a:cxn ang="0">
                <a:pos x="T6" y="T7"/>
              </a:cxn>
            </a:cxnLst>
            <a:rect l="0" t="0" r="r" b="b"/>
            <a:pathLst>
              <a:path w="406" h="326">
                <a:moveTo>
                  <a:pt x="406" y="0"/>
                </a:moveTo>
                <a:lnTo>
                  <a:pt x="0" y="258"/>
                </a:lnTo>
                <a:lnTo>
                  <a:pt x="269" y="326"/>
                </a:lnTo>
                <a:lnTo>
                  <a:pt x="406" y="0"/>
                </a:lnTo>
                <a:close/>
              </a:path>
            </a:pathLst>
          </a:custGeom>
          <a:solidFill>
            <a:srgbClr val="EC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22">
            <a:extLst>
              <a:ext uri="{FF2B5EF4-FFF2-40B4-BE49-F238E27FC236}">
                <a16:creationId xmlns:a16="http://schemas.microsoft.com/office/drawing/2014/main" id="{792C65A7-73DF-49F9-9180-1B3BEE51C643}"/>
              </a:ext>
            </a:extLst>
          </p:cNvPr>
          <p:cNvSpPr>
            <a:spLocks/>
          </p:cNvSpPr>
          <p:nvPr userDrawn="1"/>
        </p:nvSpPr>
        <p:spPr bwMode="auto">
          <a:xfrm>
            <a:off x="9391423" y="5140099"/>
            <a:ext cx="644525" cy="517525"/>
          </a:xfrm>
          <a:custGeom>
            <a:avLst/>
            <a:gdLst>
              <a:gd name="T0" fmla="*/ 406 w 406"/>
              <a:gd name="T1" fmla="*/ 0 h 326"/>
              <a:gd name="T2" fmla="*/ 0 w 406"/>
              <a:gd name="T3" fmla="*/ 258 h 326"/>
              <a:gd name="T4" fmla="*/ 269 w 406"/>
              <a:gd name="T5" fmla="*/ 326 h 326"/>
              <a:gd name="T6" fmla="*/ 406 w 406"/>
              <a:gd name="T7" fmla="*/ 0 h 326"/>
            </a:gdLst>
            <a:ahLst/>
            <a:cxnLst>
              <a:cxn ang="0">
                <a:pos x="T0" y="T1"/>
              </a:cxn>
              <a:cxn ang="0">
                <a:pos x="T2" y="T3"/>
              </a:cxn>
              <a:cxn ang="0">
                <a:pos x="T4" y="T5"/>
              </a:cxn>
              <a:cxn ang="0">
                <a:pos x="T6" y="T7"/>
              </a:cxn>
            </a:cxnLst>
            <a:rect l="0" t="0" r="r" b="b"/>
            <a:pathLst>
              <a:path w="406" h="326">
                <a:moveTo>
                  <a:pt x="406" y="0"/>
                </a:moveTo>
                <a:lnTo>
                  <a:pt x="0" y="258"/>
                </a:lnTo>
                <a:lnTo>
                  <a:pt x="269" y="326"/>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23">
            <a:extLst>
              <a:ext uri="{FF2B5EF4-FFF2-40B4-BE49-F238E27FC236}">
                <a16:creationId xmlns:a16="http://schemas.microsoft.com/office/drawing/2014/main" id="{B53BD458-7BBD-4F65-A235-37A56CB7D398}"/>
              </a:ext>
            </a:extLst>
          </p:cNvPr>
          <p:cNvSpPr>
            <a:spLocks/>
          </p:cNvSpPr>
          <p:nvPr userDrawn="1"/>
        </p:nvSpPr>
        <p:spPr bwMode="auto">
          <a:xfrm>
            <a:off x="7518173" y="4495574"/>
            <a:ext cx="2519363" cy="1725613"/>
          </a:xfrm>
          <a:custGeom>
            <a:avLst/>
            <a:gdLst>
              <a:gd name="T0" fmla="*/ 1587 w 1587"/>
              <a:gd name="T1" fmla="*/ 0 h 1087"/>
              <a:gd name="T2" fmla="*/ 209 w 1587"/>
              <a:gd name="T3" fmla="*/ 260 h 1087"/>
              <a:gd name="T4" fmla="*/ 313 w 1587"/>
              <a:gd name="T5" fmla="*/ 709 h 1087"/>
              <a:gd name="T6" fmla="*/ 0 w 1587"/>
              <a:gd name="T7" fmla="*/ 514 h 1087"/>
              <a:gd name="T8" fmla="*/ 0 w 1587"/>
              <a:gd name="T9" fmla="*/ 1087 h 1087"/>
              <a:gd name="T10" fmla="*/ 1587 w 1587"/>
              <a:gd name="T11" fmla="*/ 0 h 1087"/>
            </a:gdLst>
            <a:ahLst/>
            <a:cxnLst>
              <a:cxn ang="0">
                <a:pos x="T0" y="T1"/>
              </a:cxn>
              <a:cxn ang="0">
                <a:pos x="T2" y="T3"/>
              </a:cxn>
              <a:cxn ang="0">
                <a:pos x="T4" y="T5"/>
              </a:cxn>
              <a:cxn ang="0">
                <a:pos x="T6" y="T7"/>
              </a:cxn>
              <a:cxn ang="0">
                <a:pos x="T8" y="T9"/>
              </a:cxn>
              <a:cxn ang="0">
                <a:pos x="T10" y="T11"/>
              </a:cxn>
            </a:cxnLst>
            <a:rect l="0" t="0" r="r" b="b"/>
            <a:pathLst>
              <a:path w="1587" h="1087">
                <a:moveTo>
                  <a:pt x="1587" y="0"/>
                </a:moveTo>
                <a:lnTo>
                  <a:pt x="209" y="260"/>
                </a:lnTo>
                <a:lnTo>
                  <a:pt x="313" y="709"/>
                </a:lnTo>
                <a:lnTo>
                  <a:pt x="0" y="514"/>
                </a:lnTo>
                <a:lnTo>
                  <a:pt x="0" y="1087"/>
                </a:lnTo>
                <a:lnTo>
                  <a:pt x="1587" y="0"/>
                </a:lnTo>
                <a:close/>
              </a:path>
            </a:pathLst>
          </a:custGeom>
          <a:solidFill>
            <a:srgbClr val="D2F2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24">
            <a:extLst>
              <a:ext uri="{FF2B5EF4-FFF2-40B4-BE49-F238E27FC236}">
                <a16:creationId xmlns:a16="http://schemas.microsoft.com/office/drawing/2014/main" id="{336097F4-6620-4611-A56E-DDEEB592761F}"/>
              </a:ext>
            </a:extLst>
          </p:cNvPr>
          <p:cNvSpPr>
            <a:spLocks/>
          </p:cNvSpPr>
          <p:nvPr userDrawn="1"/>
        </p:nvSpPr>
        <p:spPr bwMode="auto">
          <a:xfrm>
            <a:off x="7518173" y="4495574"/>
            <a:ext cx="2519363" cy="1725613"/>
          </a:xfrm>
          <a:custGeom>
            <a:avLst/>
            <a:gdLst>
              <a:gd name="T0" fmla="*/ 1587 w 1587"/>
              <a:gd name="T1" fmla="*/ 0 h 1087"/>
              <a:gd name="T2" fmla="*/ 209 w 1587"/>
              <a:gd name="T3" fmla="*/ 260 h 1087"/>
              <a:gd name="T4" fmla="*/ 313 w 1587"/>
              <a:gd name="T5" fmla="*/ 709 h 1087"/>
              <a:gd name="T6" fmla="*/ 0 w 1587"/>
              <a:gd name="T7" fmla="*/ 514 h 1087"/>
              <a:gd name="T8" fmla="*/ 0 w 1587"/>
              <a:gd name="T9" fmla="*/ 1087 h 1087"/>
              <a:gd name="T10" fmla="*/ 1587 w 1587"/>
              <a:gd name="T11" fmla="*/ 0 h 1087"/>
            </a:gdLst>
            <a:ahLst/>
            <a:cxnLst>
              <a:cxn ang="0">
                <a:pos x="T0" y="T1"/>
              </a:cxn>
              <a:cxn ang="0">
                <a:pos x="T2" y="T3"/>
              </a:cxn>
              <a:cxn ang="0">
                <a:pos x="T4" y="T5"/>
              </a:cxn>
              <a:cxn ang="0">
                <a:pos x="T6" y="T7"/>
              </a:cxn>
              <a:cxn ang="0">
                <a:pos x="T8" y="T9"/>
              </a:cxn>
              <a:cxn ang="0">
                <a:pos x="T10" y="T11"/>
              </a:cxn>
            </a:cxnLst>
            <a:rect l="0" t="0" r="r" b="b"/>
            <a:pathLst>
              <a:path w="1587" h="1087">
                <a:moveTo>
                  <a:pt x="1587" y="0"/>
                </a:moveTo>
                <a:lnTo>
                  <a:pt x="209" y="260"/>
                </a:lnTo>
                <a:lnTo>
                  <a:pt x="313" y="709"/>
                </a:lnTo>
                <a:lnTo>
                  <a:pt x="0" y="514"/>
                </a:lnTo>
                <a:lnTo>
                  <a:pt x="0" y="1087"/>
                </a:lnTo>
                <a:lnTo>
                  <a:pt x="15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25">
            <a:extLst>
              <a:ext uri="{FF2B5EF4-FFF2-40B4-BE49-F238E27FC236}">
                <a16:creationId xmlns:a16="http://schemas.microsoft.com/office/drawing/2014/main" id="{001CF011-0753-4D0E-AA32-3D2427635693}"/>
              </a:ext>
            </a:extLst>
          </p:cNvPr>
          <p:cNvSpPr>
            <a:spLocks/>
          </p:cNvSpPr>
          <p:nvPr userDrawn="1"/>
        </p:nvSpPr>
        <p:spPr bwMode="auto">
          <a:xfrm>
            <a:off x="3776436" y="5322662"/>
            <a:ext cx="549275" cy="352425"/>
          </a:xfrm>
          <a:custGeom>
            <a:avLst/>
            <a:gdLst>
              <a:gd name="T0" fmla="*/ 0 w 346"/>
              <a:gd name="T1" fmla="*/ 0 h 222"/>
              <a:gd name="T2" fmla="*/ 92 w 346"/>
              <a:gd name="T3" fmla="*/ 222 h 222"/>
              <a:gd name="T4" fmla="*/ 346 w 346"/>
              <a:gd name="T5" fmla="*/ 42 h 222"/>
              <a:gd name="T6" fmla="*/ 0 w 346"/>
              <a:gd name="T7" fmla="*/ 0 h 222"/>
            </a:gdLst>
            <a:ahLst/>
            <a:cxnLst>
              <a:cxn ang="0">
                <a:pos x="T0" y="T1"/>
              </a:cxn>
              <a:cxn ang="0">
                <a:pos x="T2" y="T3"/>
              </a:cxn>
              <a:cxn ang="0">
                <a:pos x="T4" y="T5"/>
              </a:cxn>
              <a:cxn ang="0">
                <a:pos x="T6" y="T7"/>
              </a:cxn>
            </a:cxnLst>
            <a:rect l="0" t="0" r="r" b="b"/>
            <a:pathLst>
              <a:path w="346" h="222">
                <a:moveTo>
                  <a:pt x="0" y="0"/>
                </a:moveTo>
                <a:lnTo>
                  <a:pt x="92" y="222"/>
                </a:lnTo>
                <a:lnTo>
                  <a:pt x="346" y="42"/>
                </a:lnTo>
                <a:lnTo>
                  <a:pt x="0" y="0"/>
                </a:lnTo>
                <a:close/>
              </a:path>
            </a:pathLst>
          </a:custGeom>
          <a:solidFill>
            <a:srgbClr val="BFE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26">
            <a:extLst>
              <a:ext uri="{FF2B5EF4-FFF2-40B4-BE49-F238E27FC236}">
                <a16:creationId xmlns:a16="http://schemas.microsoft.com/office/drawing/2014/main" id="{4513CA60-F8BB-4EB3-8E7B-E9AA9450979B}"/>
              </a:ext>
            </a:extLst>
          </p:cNvPr>
          <p:cNvSpPr>
            <a:spLocks/>
          </p:cNvSpPr>
          <p:nvPr userDrawn="1"/>
        </p:nvSpPr>
        <p:spPr bwMode="auto">
          <a:xfrm>
            <a:off x="3776436" y="5322662"/>
            <a:ext cx="549275" cy="352425"/>
          </a:xfrm>
          <a:custGeom>
            <a:avLst/>
            <a:gdLst>
              <a:gd name="T0" fmla="*/ 0 w 346"/>
              <a:gd name="T1" fmla="*/ 0 h 222"/>
              <a:gd name="T2" fmla="*/ 92 w 346"/>
              <a:gd name="T3" fmla="*/ 222 h 222"/>
              <a:gd name="T4" fmla="*/ 346 w 346"/>
              <a:gd name="T5" fmla="*/ 42 h 222"/>
              <a:gd name="T6" fmla="*/ 0 w 346"/>
              <a:gd name="T7" fmla="*/ 0 h 222"/>
            </a:gdLst>
            <a:ahLst/>
            <a:cxnLst>
              <a:cxn ang="0">
                <a:pos x="T0" y="T1"/>
              </a:cxn>
              <a:cxn ang="0">
                <a:pos x="T2" y="T3"/>
              </a:cxn>
              <a:cxn ang="0">
                <a:pos x="T4" y="T5"/>
              </a:cxn>
              <a:cxn ang="0">
                <a:pos x="T6" y="T7"/>
              </a:cxn>
            </a:cxnLst>
            <a:rect l="0" t="0" r="r" b="b"/>
            <a:pathLst>
              <a:path w="346" h="222">
                <a:moveTo>
                  <a:pt x="0" y="0"/>
                </a:moveTo>
                <a:lnTo>
                  <a:pt x="92" y="222"/>
                </a:lnTo>
                <a:lnTo>
                  <a:pt x="346" y="4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Freeform 27">
            <a:extLst>
              <a:ext uri="{FF2B5EF4-FFF2-40B4-BE49-F238E27FC236}">
                <a16:creationId xmlns:a16="http://schemas.microsoft.com/office/drawing/2014/main" id="{4EF760D3-5F02-44B1-B7B0-80D553DB1AA5}"/>
              </a:ext>
            </a:extLst>
          </p:cNvPr>
          <p:cNvSpPr>
            <a:spLocks/>
          </p:cNvSpPr>
          <p:nvPr userDrawn="1"/>
        </p:nvSpPr>
        <p:spPr bwMode="auto">
          <a:xfrm>
            <a:off x="1239611" y="5641749"/>
            <a:ext cx="549275" cy="350838"/>
          </a:xfrm>
          <a:custGeom>
            <a:avLst/>
            <a:gdLst>
              <a:gd name="T0" fmla="*/ 0 w 346"/>
              <a:gd name="T1" fmla="*/ 0 h 221"/>
              <a:gd name="T2" fmla="*/ 91 w 346"/>
              <a:gd name="T3" fmla="*/ 221 h 221"/>
              <a:gd name="T4" fmla="*/ 346 w 346"/>
              <a:gd name="T5" fmla="*/ 41 h 221"/>
              <a:gd name="T6" fmla="*/ 0 w 346"/>
              <a:gd name="T7" fmla="*/ 0 h 221"/>
            </a:gdLst>
            <a:ahLst/>
            <a:cxnLst>
              <a:cxn ang="0">
                <a:pos x="T0" y="T1"/>
              </a:cxn>
              <a:cxn ang="0">
                <a:pos x="T2" y="T3"/>
              </a:cxn>
              <a:cxn ang="0">
                <a:pos x="T4" y="T5"/>
              </a:cxn>
              <a:cxn ang="0">
                <a:pos x="T6" y="T7"/>
              </a:cxn>
            </a:cxnLst>
            <a:rect l="0" t="0" r="r" b="b"/>
            <a:pathLst>
              <a:path w="346" h="221">
                <a:moveTo>
                  <a:pt x="0" y="0"/>
                </a:moveTo>
                <a:lnTo>
                  <a:pt x="91" y="221"/>
                </a:lnTo>
                <a:lnTo>
                  <a:pt x="346" y="41"/>
                </a:lnTo>
                <a:lnTo>
                  <a:pt x="0" y="0"/>
                </a:lnTo>
                <a:close/>
              </a:path>
            </a:pathLst>
          </a:custGeom>
          <a:solidFill>
            <a:srgbClr val="BFE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28">
            <a:extLst>
              <a:ext uri="{FF2B5EF4-FFF2-40B4-BE49-F238E27FC236}">
                <a16:creationId xmlns:a16="http://schemas.microsoft.com/office/drawing/2014/main" id="{F8B373E2-401A-4663-A7A4-78550EEE58F7}"/>
              </a:ext>
            </a:extLst>
          </p:cNvPr>
          <p:cNvSpPr>
            <a:spLocks/>
          </p:cNvSpPr>
          <p:nvPr userDrawn="1"/>
        </p:nvSpPr>
        <p:spPr bwMode="auto">
          <a:xfrm>
            <a:off x="1239611" y="5641749"/>
            <a:ext cx="549275" cy="350838"/>
          </a:xfrm>
          <a:custGeom>
            <a:avLst/>
            <a:gdLst>
              <a:gd name="T0" fmla="*/ 0 w 346"/>
              <a:gd name="T1" fmla="*/ 0 h 221"/>
              <a:gd name="T2" fmla="*/ 91 w 346"/>
              <a:gd name="T3" fmla="*/ 221 h 221"/>
              <a:gd name="T4" fmla="*/ 346 w 346"/>
              <a:gd name="T5" fmla="*/ 41 h 221"/>
              <a:gd name="T6" fmla="*/ 0 w 346"/>
              <a:gd name="T7" fmla="*/ 0 h 221"/>
            </a:gdLst>
            <a:ahLst/>
            <a:cxnLst>
              <a:cxn ang="0">
                <a:pos x="T0" y="T1"/>
              </a:cxn>
              <a:cxn ang="0">
                <a:pos x="T2" y="T3"/>
              </a:cxn>
              <a:cxn ang="0">
                <a:pos x="T4" y="T5"/>
              </a:cxn>
              <a:cxn ang="0">
                <a:pos x="T6" y="T7"/>
              </a:cxn>
            </a:cxnLst>
            <a:rect l="0" t="0" r="r" b="b"/>
            <a:pathLst>
              <a:path w="346" h="221">
                <a:moveTo>
                  <a:pt x="0" y="0"/>
                </a:moveTo>
                <a:lnTo>
                  <a:pt x="91" y="221"/>
                </a:lnTo>
                <a:lnTo>
                  <a:pt x="346" y="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Freeform 29">
            <a:extLst>
              <a:ext uri="{FF2B5EF4-FFF2-40B4-BE49-F238E27FC236}">
                <a16:creationId xmlns:a16="http://schemas.microsoft.com/office/drawing/2014/main" id="{A3FFDC21-22D6-4989-AE49-AA5300513F5B}"/>
              </a:ext>
            </a:extLst>
          </p:cNvPr>
          <p:cNvSpPr>
            <a:spLocks/>
          </p:cNvSpPr>
          <p:nvPr userDrawn="1"/>
        </p:nvSpPr>
        <p:spPr bwMode="auto">
          <a:xfrm>
            <a:off x="371248" y="3851049"/>
            <a:ext cx="492125" cy="635000"/>
          </a:xfrm>
          <a:custGeom>
            <a:avLst/>
            <a:gdLst>
              <a:gd name="T0" fmla="*/ 154 w 310"/>
              <a:gd name="T1" fmla="*/ 0 h 400"/>
              <a:gd name="T2" fmla="*/ 0 w 310"/>
              <a:gd name="T3" fmla="*/ 400 h 400"/>
              <a:gd name="T4" fmla="*/ 310 w 310"/>
              <a:gd name="T5" fmla="*/ 326 h 400"/>
              <a:gd name="T6" fmla="*/ 154 w 310"/>
              <a:gd name="T7" fmla="*/ 0 h 400"/>
            </a:gdLst>
            <a:ahLst/>
            <a:cxnLst>
              <a:cxn ang="0">
                <a:pos x="T0" y="T1"/>
              </a:cxn>
              <a:cxn ang="0">
                <a:pos x="T2" y="T3"/>
              </a:cxn>
              <a:cxn ang="0">
                <a:pos x="T4" y="T5"/>
              </a:cxn>
              <a:cxn ang="0">
                <a:pos x="T6" y="T7"/>
              </a:cxn>
            </a:cxnLst>
            <a:rect l="0" t="0" r="r" b="b"/>
            <a:pathLst>
              <a:path w="310" h="400">
                <a:moveTo>
                  <a:pt x="154" y="0"/>
                </a:moveTo>
                <a:lnTo>
                  <a:pt x="0" y="400"/>
                </a:lnTo>
                <a:lnTo>
                  <a:pt x="310" y="326"/>
                </a:lnTo>
                <a:lnTo>
                  <a:pt x="154" y="0"/>
                </a:lnTo>
                <a:close/>
              </a:path>
            </a:pathLst>
          </a:custGeom>
          <a:solidFill>
            <a:srgbClr val="DF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30">
            <a:extLst>
              <a:ext uri="{FF2B5EF4-FFF2-40B4-BE49-F238E27FC236}">
                <a16:creationId xmlns:a16="http://schemas.microsoft.com/office/drawing/2014/main" id="{F03B85D8-9318-424A-ABFC-EB6919AC38F3}"/>
              </a:ext>
            </a:extLst>
          </p:cNvPr>
          <p:cNvSpPr>
            <a:spLocks/>
          </p:cNvSpPr>
          <p:nvPr userDrawn="1"/>
        </p:nvSpPr>
        <p:spPr bwMode="auto">
          <a:xfrm>
            <a:off x="371248" y="3851049"/>
            <a:ext cx="492125" cy="635000"/>
          </a:xfrm>
          <a:custGeom>
            <a:avLst/>
            <a:gdLst>
              <a:gd name="T0" fmla="*/ 154 w 310"/>
              <a:gd name="T1" fmla="*/ 0 h 400"/>
              <a:gd name="T2" fmla="*/ 0 w 310"/>
              <a:gd name="T3" fmla="*/ 400 h 400"/>
              <a:gd name="T4" fmla="*/ 310 w 310"/>
              <a:gd name="T5" fmla="*/ 326 h 400"/>
              <a:gd name="T6" fmla="*/ 154 w 310"/>
              <a:gd name="T7" fmla="*/ 0 h 400"/>
            </a:gdLst>
            <a:ahLst/>
            <a:cxnLst>
              <a:cxn ang="0">
                <a:pos x="T0" y="T1"/>
              </a:cxn>
              <a:cxn ang="0">
                <a:pos x="T2" y="T3"/>
              </a:cxn>
              <a:cxn ang="0">
                <a:pos x="T4" y="T5"/>
              </a:cxn>
              <a:cxn ang="0">
                <a:pos x="T6" y="T7"/>
              </a:cxn>
            </a:cxnLst>
            <a:rect l="0" t="0" r="r" b="b"/>
            <a:pathLst>
              <a:path w="310" h="400">
                <a:moveTo>
                  <a:pt x="154" y="0"/>
                </a:moveTo>
                <a:lnTo>
                  <a:pt x="0" y="400"/>
                </a:lnTo>
                <a:lnTo>
                  <a:pt x="310" y="326"/>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31">
            <a:extLst>
              <a:ext uri="{FF2B5EF4-FFF2-40B4-BE49-F238E27FC236}">
                <a16:creationId xmlns:a16="http://schemas.microsoft.com/office/drawing/2014/main" id="{6588B6B8-452A-47BD-AAEE-F6D022D39315}"/>
              </a:ext>
            </a:extLst>
          </p:cNvPr>
          <p:cNvSpPr>
            <a:spLocks/>
          </p:cNvSpPr>
          <p:nvPr userDrawn="1"/>
        </p:nvSpPr>
        <p:spPr bwMode="auto">
          <a:xfrm>
            <a:off x="3176361" y="5181374"/>
            <a:ext cx="493713" cy="636588"/>
          </a:xfrm>
          <a:custGeom>
            <a:avLst/>
            <a:gdLst>
              <a:gd name="T0" fmla="*/ 154 w 311"/>
              <a:gd name="T1" fmla="*/ 0 h 401"/>
              <a:gd name="T2" fmla="*/ 0 w 311"/>
              <a:gd name="T3" fmla="*/ 401 h 401"/>
              <a:gd name="T4" fmla="*/ 311 w 311"/>
              <a:gd name="T5" fmla="*/ 326 h 401"/>
              <a:gd name="T6" fmla="*/ 154 w 311"/>
              <a:gd name="T7" fmla="*/ 0 h 401"/>
            </a:gdLst>
            <a:ahLst/>
            <a:cxnLst>
              <a:cxn ang="0">
                <a:pos x="T0" y="T1"/>
              </a:cxn>
              <a:cxn ang="0">
                <a:pos x="T2" y="T3"/>
              </a:cxn>
              <a:cxn ang="0">
                <a:pos x="T4" y="T5"/>
              </a:cxn>
              <a:cxn ang="0">
                <a:pos x="T6" y="T7"/>
              </a:cxn>
            </a:cxnLst>
            <a:rect l="0" t="0" r="r" b="b"/>
            <a:pathLst>
              <a:path w="311" h="401">
                <a:moveTo>
                  <a:pt x="154" y="0"/>
                </a:moveTo>
                <a:lnTo>
                  <a:pt x="0" y="401"/>
                </a:lnTo>
                <a:lnTo>
                  <a:pt x="311" y="326"/>
                </a:lnTo>
                <a:lnTo>
                  <a:pt x="154" y="0"/>
                </a:lnTo>
                <a:close/>
              </a:path>
            </a:pathLst>
          </a:custGeom>
          <a:solidFill>
            <a:srgbClr val="DF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32">
            <a:extLst>
              <a:ext uri="{FF2B5EF4-FFF2-40B4-BE49-F238E27FC236}">
                <a16:creationId xmlns:a16="http://schemas.microsoft.com/office/drawing/2014/main" id="{2C60833C-7FDD-4C33-B18C-A61F6357A2BB}"/>
              </a:ext>
            </a:extLst>
          </p:cNvPr>
          <p:cNvSpPr>
            <a:spLocks/>
          </p:cNvSpPr>
          <p:nvPr userDrawn="1"/>
        </p:nvSpPr>
        <p:spPr bwMode="auto">
          <a:xfrm>
            <a:off x="3176361" y="5181374"/>
            <a:ext cx="493713" cy="636588"/>
          </a:xfrm>
          <a:custGeom>
            <a:avLst/>
            <a:gdLst>
              <a:gd name="T0" fmla="*/ 154 w 311"/>
              <a:gd name="T1" fmla="*/ 0 h 401"/>
              <a:gd name="T2" fmla="*/ 0 w 311"/>
              <a:gd name="T3" fmla="*/ 401 h 401"/>
              <a:gd name="T4" fmla="*/ 311 w 311"/>
              <a:gd name="T5" fmla="*/ 326 h 401"/>
              <a:gd name="T6" fmla="*/ 154 w 311"/>
              <a:gd name="T7" fmla="*/ 0 h 401"/>
            </a:gdLst>
            <a:ahLst/>
            <a:cxnLst>
              <a:cxn ang="0">
                <a:pos x="T0" y="T1"/>
              </a:cxn>
              <a:cxn ang="0">
                <a:pos x="T2" y="T3"/>
              </a:cxn>
              <a:cxn ang="0">
                <a:pos x="T4" y="T5"/>
              </a:cxn>
              <a:cxn ang="0">
                <a:pos x="T6" y="T7"/>
              </a:cxn>
            </a:cxnLst>
            <a:rect l="0" t="0" r="r" b="b"/>
            <a:pathLst>
              <a:path w="311" h="401">
                <a:moveTo>
                  <a:pt x="154" y="0"/>
                </a:moveTo>
                <a:lnTo>
                  <a:pt x="0" y="401"/>
                </a:lnTo>
                <a:lnTo>
                  <a:pt x="311" y="326"/>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33">
            <a:extLst>
              <a:ext uri="{FF2B5EF4-FFF2-40B4-BE49-F238E27FC236}">
                <a16:creationId xmlns:a16="http://schemas.microsoft.com/office/drawing/2014/main" id="{C4E18E7F-9D64-4843-A0E8-D020A00B1A9A}"/>
              </a:ext>
            </a:extLst>
          </p:cNvPr>
          <p:cNvSpPr>
            <a:spLocks/>
          </p:cNvSpPr>
          <p:nvPr userDrawn="1"/>
        </p:nvSpPr>
        <p:spPr bwMode="auto">
          <a:xfrm>
            <a:off x="1015773" y="3406549"/>
            <a:ext cx="1219200" cy="1708150"/>
          </a:xfrm>
          <a:custGeom>
            <a:avLst/>
            <a:gdLst>
              <a:gd name="T0" fmla="*/ 768 w 768"/>
              <a:gd name="T1" fmla="*/ 0 h 1076"/>
              <a:gd name="T2" fmla="*/ 0 w 768"/>
              <a:gd name="T3" fmla="*/ 573 h 1076"/>
              <a:gd name="T4" fmla="*/ 614 w 768"/>
              <a:gd name="T5" fmla="*/ 1076 h 1076"/>
              <a:gd name="T6" fmla="*/ 768 w 768"/>
              <a:gd name="T7" fmla="*/ 0 h 1076"/>
            </a:gdLst>
            <a:ahLst/>
            <a:cxnLst>
              <a:cxn ang="0">
                <a:pos x="T0" y="T1"/>
              </a:cxn>
              <a:cxn ang="0">
                <a:pos x="T2" y="T3"/>
              </a:cxn>
              <a:cxn ang="0">
                <a:pos x="T4" y="T5"/>
              </a:cxn>
              <a:cxn ang="0">
                <a:pos x="T6" y="T7"/>
              </a:cxn>
            </a:cxnLst>
            <a:rect l="0" t="0" r="r" b="b"/>
            <a:pathLst>
              <a:path w="768" h="1076">
                <a:moveTo>
                  <a:pt x="768" y="0"/>
                </a:moveTo>
                <a:lnTo>
                  <a:pt x="0" y="573"/>
                </a:lnTo>
                <a:lnTo>
                  <a:pt x="614" y="1076"/>
                </a:lnTo>
                <a:lnTo>
                  <a:pt x="768" y="0"/>
                </a:lnTo>
                <a:close/>
              </a:path>
            </a:pathLst>
          </a:custGeom>
          <a:solidFill>
            <a:srgbClr val="E0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34">
            <a:extLst>
              <a:ext uri="{FF2B5EF4-FFF2-40B4-BE49-F238E27FC236}">
                <a16:creationId xmlns:a16="http://schemas.microsoft.com/office/drawing/2014/main" id="{2EABD14B-1349-4E7B-B402-DAD16BECD6BC}"/>
              </a:ext>
            </a:extLst>
          </p:cNvPr>
          <p:cNvSpPr>
            <a:spLocks/>
          </p:cNvSpPr>
          <p:nvPr userDrawn="1"/>
        </p:nvSpPr>
        <p:spPr bwMode="auto">
          <a:xfrm>
            <a:off x="1015773" y="3406549"/>
            <a:ext cx="1219200" cy="1708150"/>
          </a:xfrm>
          <a:custGeom>
            <a:avLst/>
            <a:gdLst>
              <a:gd name="T0" fmla="*/ 768 w 768"/>
              <a:gd name="T1" fmla="*/ 0 h 1076"/>
              <a:gd name="T2" fmla="*/ 0 w 768"/>
              <a:gd name="T3" fmla="*/ 573 h 1076"/>
              <a:gd name="T4" fmla="*/ 614 w 768"/>
              <a:gd name="T5" fmla="*/ 1076 h 1076"/>
              <a:gd name="T6" fmla="*/ 768 w 768"/>
              <a:gd name="T7" fmla="*/ 0 h 1076"/>
            </a:gdLst>
            <a:ahLst/>
            <a:cxnLst>
              <a:cxn ang="0">
                <a:pos x="T0" y="T1"/>
              </a:cxn>
              <a:cxn ang="0">
                <a:pos x="T2" y="T3"/>
              </a:cxn>
              <a:cxn ang="0">
                <a:pos x="T4" y="T5"/>
              </a:cxn>
              <a:cxn ang="0">
                <a:pos x="T6" y="T7"/>
              </a:cxn>
            </a:cxnLst>
            <a:rect l="0" t="0" r="r" b="b"/>
            <a:pathLst>
              <a:path w="768" h="1076">
                <a:moveTo>
                  <a:pt x="768" y="0"/>
                </a:moveTo>
                <a:lnTo>
                  <a:pt x="0" y="573"/>
                </a:lnTo>
                <a:lnTo>
                  <a:pt x="614" y="1076"/>
                </a:lnTo>
                <a:lnTo>
                  <a:pt x="7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35">
            <a:extLst>
              <a:ext uri="{FF2B5EF4-FFF2-40B4-BE49-F238E27FC236}">
                <a16:creationId xmlns:a16="http://schemas.microsoft.com/office/drawing/2014/main" id="{CE06D921-EEF9-429B-8E02-616A44B0902B}"/>
              </a:ext>
            </a:extLst>
          </p:cNvPr>
          <p:cNvSpPr>
            <a:spLocks/>
          </p:cNvSpPr>
          <p:nvPr userDrawn="1"/>
        </p:nvSpPr>
        <p:spPr bwMode="auto">
          <a:xfrm>
            <a:off x="6545036" y="4144737"/>
            <a:ext cx="1304925" cy="1166813"/>
          </a:xfrm>
          <a:custGeom>
            <a:avLst/>
            <a:gdLst>
              <a:gd name="T0" fmla="*/ 711 w 822"/>
              <a:gd name="T1" fmla="*/ 0 h 735"/>
              <a:gd name="T2" fmla="*/ 0 w 822"/>
              <a:gd name="T3" fmla="*/ 353 h 735"/>
              <a:gd name="T4" fmla="*/ 613 w 822"/>
              <a:gd name="T5" fmla="*/ 735 h 735"/>
              <a:gd name="T6" fmla="*/ 613 w 822"/>
              <a:gd name="T7" fmla="*/ 520 h 735"/>
              <a:gd name="T8" fmla="*/ 822 w 822"/>
              <a:gd name="T9" fmla="*/ 481 h 735"/>
              <a:gd name="T10" fmla="*/ 711 w 822"/>
              <a:gd name="T11" fmla="*/ 0 h 735"/>
            </a:gdLst>
            <a:ahLst/>
            <a:cxnLst>
              <a:cxn ang="0">
                <a:pos x="T0" y="T1"/>
              </a:cxn>
              <a:cxn ang="0">
                <a:pos x="T2" y="T3"/>
              </a:cxn>
              <a:cxn ang="0">
                <a:pos x="T4" y="T5"/>
              </a:cxn>
              <a:cxn ang="0">
                <a:pos x="T6" y="T7"/>
              </a:cxn>
              <a:cxn ang="0">
                <a:pos x="T8" y="T9"/>
              </a:cxn>
              <a:cxn ang="0">
                <a:pos x="T10" y="T11"/>
              </a:cxn>
            </a:cxnLst>
            <a:rect l="0" t="0" r="r" b="b"/>
            <a:pathLst>
              <a:path w="822" h="735">
                <a:moveTo>
                  <a:pt x="711" y="0"/>
                </a:moveTo>
                <a:lnTo>
                  <a:pt x="0" y="353"/>
                </a:lnTo>
                <a:lnTo>
                  <a:pt x="613" y="735"/>
                </a:lnTo>
                <a:lnTo>
                  <a:pt x="613" y="520"/>
                </a:lnTo>
                <a:lnTo>
                  <a:pt x="822" y="481"/>
                </a:lnTo>
                <a:lnTo>
                  <a:pt x="711" y="0"/>
                </a:lnTo>
                <a:close/>
              </a:path>
            </a:pathLst>
          </a:custGeom>
          <a:solidFill>
            <a:srgbClr val="E0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36">
            <a:extLst>
              <a:ext uri="{FF2B5EF4-FFF2-40B4-BE49-F238E27FC236}">
                <a16:creationId xmlns:a16="http://schemas.microsoft.com/office/drawing/2014/main" id="{E669DD35-6E0A-440A-81CD-92D57F80EB59}"/>
              </a:ext>
            </a:extLst>
          </p:cNvPr>
          <p:cNvSpPr>
            <a:spLocks/>
          </p:cNvSpPr>
          <p:nvPr userDrawn="1"/>
        </p:nvSpPr>
        <p:spPr bwMode="auto">
          <a:xfrm>
            <a:off x="6545036" y="4144737"/>
            <a:ext cx="1304925" cy="1166813"/>
          </a:xfrm>
          <a:custGeom>
            <a:avLst/>
            <a:gdLst>
              <a:gd name="T0" fmla="*/ 711 w 822"/>
              <a:gd name="T1" fmla="*/ 0 h 735"/>
              <a:gd name="T2" fmla="*/ 0 w 822"/>
              <a:gd name="T3" fmla="*/ 353 h 735"/>
              <a:gd name="T4" fmla="*/ 613 w 822"/>
              <a:gd name="T5" fmla="*/ 735 h 735"/>
              <a:gd name="T6" fmla="*/ 613 w 822"/>
              <a:gd name="T7" fmla="*/ 520 h 735"/>
              <a:gd name="T8" fmla="*/ 822 w 822"/>
              <a:gd name="T9" fmla="*/ 481 h 735"/>
              <a:gd name="T10" fmla="*/ 711 w 822"/>
              <a:gd name="T11" fmla="*/ 0 h 735"/>
            </a:gdLst>
            <a:ahLst/>
            <a:cxnLst>
              <a:cxn ang="0">
                <a:pos x="T0" y="T1"/>
              </a:cxn>
              <a:cxn ang="0">
                <a:pos x="T2" y="T3"/>
              </a:cxn>
              <a:cxn ang="0">
                <a:pos x="T4" y="T5"/>
              </a:cxn>
              <a:cxn ang="0">
                <a:pos x="T6" y="T7"/>
              </a:cxn>
              <a:cxn ang="0">
                <a:pos x="T8" y="T9"/>
              </a:cxn>
              <a:cxn ang="0">
                <a:pos x="T10" y="T11"/>
              </a:cxn>
            </a:cxnLst>
            <a:rect l="0" t="0" r="r" b="b"/>
            <a:pathLst>
              <a:path w="822" h="735">
                <a:moveTo>
                  <a:pt x="711" y="0"/>
                </a:moveTo>
                <a:lnTo>
                  <a:pt x="0" y="353"/>
                </a:lnTo>
                <a:lnTo>
                  <a:pt x="613" y="735"/>
                </a:lnTo>
                <a:lnTo>
                  <a:pt x="613" y="520"/>
                </a:lnTo>
                <a:lnTo>
                  <a:pt x="822" y="481"/>
                </a:lnTo>
                <a:lnTo>
                  <a:pt x="7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Freeform 37">
            <a:extLst>
              <a:ext uri="{FF2B5EF4-FFF2-40B4-BE49-F238E27FC236}">
                <a16:creationId xmlns:a16="http://schemas.microsoft.com/office/drawing/2014/main" id="{D35C7706-B1DB-4F08-9C87-8C2BAEAE7D9F}"/>
              </a:ext>
            </a:extLst>
          </p:cNvPr>
          <p:cNvSpPr>
            <a:spLocks/>
          </p:cNvSpPr>
          <p:nvPr userDrawn="1"/>
        </p:nvSpPr>
        <p:spPr bwMode="auto">
          <a:xfrm>
            <a:off x="7518173" y="4908324"/>
            <a:ext cx="496888" cy="712788"/>
          </a:xfrm>
          <a:custGeom>
            <a:avLst/>
            <a:gdLst>
              <a:gd name="T0" fmla="*/ 209 w 313"/>
              <a:gd name="T1" fmla="*/ 0 h 449"/>
              <a:gd name="T2" fmla="*/ 0 w 313"/>
              <a:gd name="T3" fmla="*/ 39 h 449"/>
              <a:gd name="T4" fmla="*/ 0 w 313"/>
              <a:gd name="T5" fmla="*/ 254 h 449"/>
              <a:gd name="T6" fmla="*/ 313 w 313"/>
              <a:gd name="T7" fmla="*/ 449 h 449"/>
              <a:gd name="T8" fmla="*/ 209 w 313"/>
              <a:gd name="T9" fmla="*/ 0 h 449"/>
            </a:gdLst>
            <a:ahLst/>
            <a:cxnLst>
              <a:cxn ang="0">
                <a:pos x="T0" y="T1"/>
              </a:cxn>
              <a:cxn ang="0">
                <a:pos x="T2" y="T3"/>
              </a:cxn>
              <a:cxn ang="0">
                <a:pos x="T4" y="T5"/>
              </a:cxn>
              <a:cxn ang="0">
                <a:pos x="T6" y="T7"/>
              </a:cxn>
              <a:cxn ang="0">
                <a:pos x="T8" y="T9"/>
              </a:cxn>
            </a:cxnLst>
            <a:rect l="0" t="0" r="r" b="b"/>
            <a:pathLst>
              <a:path w="313" h="449">
                <a:moveTo>
                  <a:pt x="209" y="0"/>
                </a:moveTo>
                <a:lnTo>
                  <a:pt x="0" y="39"/>
                </a:lnTo>
                <a:lnTo>
                  <a:pt x="0" y="254"/>
                </a:lnTo>
                <a:lnTo>
                  <a:pt x="313" y="449"/>
                </a:lnTo>
                <a:lnTo>
                  <a:pt x="209" y="0"/>
                </a:lnTo>
                <a:close/>
              </a:path>
            </a:pathLst>
          </a:custGeom>
          <a:solidFill>
            <a:srgbClr val="B9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38">
            <a:extLst>
              <a:ext uri="{FF2B5EF4-FFF2-40B4-BE49-F238E27FC236}">
                <a16:creationId xmlns:a16="http://schemas.microsoft.com/office/drawing/2014/main" id="{3CCD8763-AC85-45EA-B6DB-58F50C50E8C3}"/>
              </a:ext>
            </a:extLst>
          </p:cNvPr>
          <p:cNvSpPr>
            <a:spLocks/>
          </p:cNvSpPr>
          <p:nvPr userDrawn="1"/>
        </p:nvSpPr>
        <p:spPr bwMode="auto">
          <a:xfrm>
            <a:off x="7518173" y="4908324"/>
            <a:ext cx="496888" cy="712788"/>
          </a:xfrm>
          <a:custGeom>
            <a:avLst/>
            <a:gdLst>
              <a:gd name="T0" fmla="*/ 209 w 313"/>
              <a:gd name="T1" fmla="*/ 0 h 449"/>
              <a:gd name="T2" fmla="*/ 0 w 313"/>
              <a:gd name="T3" fmla="*/ 39 h 449"/>
              <a:gd name="T4" fmla="*/ 0 w 313"/>
              <a:gd name="T5" fmla="*/ 254 h 449"/>
              <a:gd name="T6" fmla="*/ 313 w 313"/>
              <a:gd name="T7" fmla="*/ 449 h 449"/>
              <a:gd name="T8" fmla="*/ 209 w 313"/>
              <a:gd name="T9" fmla="*/ 0 h 449"/>
            </a:gdLst>
            <a:ahLst/>
            <a:cxnLst>
              <a:cxn ang="0">
                <a:pos x="T0" y="T1"/>
              </a:cxn>
              <a:cxn ang="0">
                <a:pos x="T2" y="T3"/>
              </a:cxn>
              <a:cxn ang="0">
                <a:pos x="T4" y="T5"/>
              </a:cxn>
              <a:cxn ang="0">
                <a:pos x="T6" y="T7"/>
              </a:cxn>
              <a:cxn ang="0">
                <a:pos x="T8" y="T9"/>
              </a:cxn>
            </a:cxnLst>
            <a:rect l="0" t="0" r="r" b="b"/>
            <a:pathLst>
              <a:path w="313" h="449">
                <a:moveTo>
                  <a:pt x="209" y="0"/>
                </a:moveTo>
                <a:lnTo>
                  <a:pt x="0" y="39"/>
                </a:lnTo>
                <a:lnTo>
                  <a:pt x="0" y="254"/>
                </a:lnTo>
                <a:lnTo>
                  <a:pt x="313" y="449"/>
                </a:lnTo>
                <a:lnTo>
                  <a:pt x="2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39">
            <a:extLst>
              <a:ext uri="{FF2B5EF4-FFF2-40B4-BE49-F238E27FC236}">
                <a16:creationId xmlns:a16="http://schemas.microsoft.com/office/drawing/2014/main" id="{2529C643-7989-4E66-A0B3-6648ECD67530}"/>
              </a:ext>
            </a:extLst>
          </p:cNvPr>
          <p:cNvSpPr>
            <a:spLocks/>
          </p:cNvSpPr>
          <p:nvPr userDrawn="1"/>
        </p:nvSpPr>
        <p:spPr bwMode="auto">
          <a:xfrm>
            <a:off x="1950811" y="4260624"/>
            <a:ext cx="703263" cy="2460625"/>
          </a:xfrm>
          <a:custGeom>
            <a:avLst/>
            <a:gdLst>
              <a:gd name="T0" fmla="*/ 443 w 443"/>
              <a:gd name="T1" fmla="*/ 0 h 1550"/>
              <a:gd name="T2" fmla="*/ 0 w 443"/>
              <a:gd name="T3" fmla="*/ 1385 h 1550"/>
              <a:gd name="T4" fmla="*/ 190 w 443"/>
              <a:gd name="T5" fmla="*/ 1502 h 1550"/>
              <a:gd name="T6" fmla="*/ 349 w 443"/>
              <a:gd name="T7" fmla="*/ 1550 h 1550"/>
              <a:gd name="T8" fmla="*/ 383 w 443"/>
              <a:gd name="T9" fmla="*/ 1534 h 1550"/>
              <a:gd name="T10" fmla="*/ 443 w 443"/>
              <a:gd name="T11" fmla="*/ 0 h 1550"/>
            </a:gdLst>
            <a:ahLst/>
            <a:cxnLst>
              <a:cxn ang="0">
                <a:pos x="T0" y="T1"/>
              </a:cxn>
              <a:cxn ang="0">
                <a:pos x="T2" y="T3"/>
              </a:cxn>
              <a:cxn ang="0">
                <a:pos x="T4" y="T5"/>
              </a:cxn>
              <a:cxn ang="0">
                <a:pos x="T6" y="T7"/>
              </a:cxn>
              <a:cxn ang="0">
                <a:pos x="T8" y="T9"/>
              </a:cxn>
              <a:cxn ang="0">
                <a:pos x="T10" y="T11"/>
              </a:cxn>
            </a:cxnLst>
            <a:rect l="0" t="0" r="r" b="b"/>
            <a:pathLst>
              <a:path w="443" h="1550">
                <a:moveTo>
                  <a:pt x="443" y="0"/>
                </a:moveTo>
                <a:lnTo>
                  <a:pt x="0" y="1385"/>
                </a:lnTo>
                <a:lnTo>
                  <a:pt x="190" y="1502"/>
                </a:lnTo>
                <a:lnTo>
                  <a:pt x="349" y="1550"/>
                </a:lnTo>
                <a:lnTo>
                  <a:pt x="383" y="1534"/>
                </a:lnTo>
                <a:lnTo>
                  <a:pt x="443" y="0"/>
                </a:lnTo>
                <a:close/>
              </a:path>
            </a:pathLst>
          </a:custGeom>
          <a:solidFill>
            <a:srgbClr val="7ED8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40">
            <a:extLst>
              <a:ext uri="{FF2B5EF4-FFF2-40B4-BE49-F238E27FC236}">
                <a16:creationId xmlns:a16="http://schemas.microsoft.com/office/drawing/2014/main" id="{DC4BABCF-DB77-45C8-9C60-CEED55A33C59}"/>
              </a:ext>
            </a:extLst>
          </p:cNvPr>
          <p:cNvSpPr>
            <a:spLocks/>
          </p:cNvSpPr>
          <p:nvPr userDrawn="1"/>
        </p:nvSpPr>
        <p:spPr bwMode="auto">
          <a:xfrm>
            <a:off x="1950811" y="4260624"/>
            <a:ext cx="703263" cy="2460625"/>
          </a:xfrm>
          <a:custGeom>
            <a:avLst/>
            <a:gdLst>
              <a:gd name="T0" fmla="*/ 443 w 443"/>
              <a:gd name="T1" fmla="*/ 0 h 1550"/>
              <a:gd name="T2" fmla="*/ 0 w 443"/>
              <a:gd name="T3" fmla="*/ 1385 h 1550"/>
              <a:gd name="T4" fmla="*/ 190 w 443"/>
              <a:gd name="T5" fmla="*/ 1502 h 1550"/>
              <a:gd name="T6" fmla="*/ 349 w 443"/>
              <a:gd name="T7" fmla="*/ 1550 h 1550"/>
              <a:gd name="T8" fmla="*/ 383 w 443"/>
              <a:gd name="T9" fmla="*/ 1534 h 1550"/>
              <a:gd name="T10" fmla="*/ 443 w 443"/>
              <a:gd name="T11" fmla="*/ 0 h 1550"/>
            </a:gdLst>
            <a:ahLst/>
            <a:cxnLst>
              <a:cxn ang="0">
                <a:pos x="T0" y="T1"/>
              </a:cxn>
              <a:cxn ang="0">
                <a:pos x="T2" y="T3"/>
              </a:cxn>
              <a:cxn ang="0">
                <a:pos x="T4" y="T5"/>
              </a:cxn>
              <a:cxn ang="0">
                <a:pos x="T6" y="T7"/>
              </a:cxn>
              <a:cxn ang="0">
                <a:pos x="T8" y="T9"/>
              </a:cxn>
              <a:cxn ang="0">
                <a:pos x="T10" y="T11"/>
              </a:cxn>
            </a:cxnLst>
            <a:rect l="0" t="0" r="r" b="b"/>
            <a:pathLst>
              <a:path w="443" h="1550">
                <a:moveTo>
                  <a:pt x="443" y="0"/>
                </a:moveTo>
                <a:lnTo>
                  <a:pt x="0" y="1385"/>
                </a:lnTo>
                <a:lnTo>
                  <a:pt x="190" y="1502"/>
                </a:lnTo>
                <a:lnTo>
                  <a:pt x="349" y="1550"/>
                </a:lnTo>
                <a:lnTo>
                  <a:pt x="383" y="1534"/>
                </a:lnTo>
                <a:lnTo>
                  <a:pt x="4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Freeform 41">
            <a:extLst>
              <a:ext uri="{FF2B5EF4-FFF2-40B4-BE49-F238E27FC236}">
                <a16:creationId xmlns:a16="http://schemas.microsoft.com/office/drawing/2014/main" id="{B778D7BD-A1F4-4FA6-B8C5-2E83A1D3B873}"/>
              </a:ext>
            </a:extLst>
          </p:cNvPr>
          <p:cNvSpPr>
            <a:spLocks/>
          </p:cNvSpPr>
          <p:nvPr userDrawn="1"/>
        </p:nvSpPr>
        <p:spPr bwMode="auto">
          <a:xfrm>
            <a:off x="2252436" y="6645049"/>
            <a:ext cx="252413" cy="111125"/>
          </a:xfrm>
          <a:custGeom>
            <a:avLst/>
            <a:gdLst>
              <a:gd name="T0" fmla="*/ 0 w 159"/>
              <a:gd name="T1" fmla="*/ 0 h 70"/>
              <a:gd name="T2" fmla="*/ 114 w 159"/>
              <a:gd name="T3" fmla="*/ 70 h 70"/>
              <a:gd name="T4" fmla="*/ 159 w 159"/>
              <a:gd name="T5" fmla="*/ 48 h 70"/>
              <a:gd name="T6" fmla="*/ 0 w 159"/>
              <a:gd name="T7" fmla="*/ 0 h 70"/>
            </a:gdLst>
            <a:ahLst/>
            <a:cxnLst>
              <a:cxn ang="0">
                <a:pos x="T0" y="T1"/>
              </a:cxn>
              <a:cxn ang="0">
                <a:pos x="T2" y="T3"/>
              </a:cxn>
              <a:cxn ang="0">
                <a:pos x="T4" y="T5"/>
              </a:cxn>
              <a:cxn ang="0">
                <a:pos x="T6" y="T7"/>
              </a:cxn>
            </a:cxnLst>
            <a:rect l="0" t="0" r="r" b="b"/>
            <a:pathLst>
              <a:path w="159" h="70">
                <a:moveTo>
                  <a:pt x="0" y="0"/>
                </a:moveTo>
                <a:lnTo>
                  <a:pt x="114" y="70"/>
                </a:lnTo>
                <a:lnTo>
                  <a:pt x="159" y="48"/>
                </a:lnTo>
                <a:lnTo>
                  <a:pt x="0" y="0"/>
                </a:lnTo>
                <a:close/>
              </a:path>
            </a:pathLst>
          </a:custGeom>
          <a:solidFill>
            <a:srgbClr val="89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Freeform 42">
            <a:extLst>
              <a:ext uri="{FF2B5EF4-FFF2-40B4-BE49-F238E27FC236}">
                <a16:creationId xmlns:a16="http://schemas.microsoft.com/office/drawing/2014/main" id="{D0F75010-E111-4522-AE54-F2E4A6F4FBC3}"/>
              </a:ext>
            </a:extLst>
          </p:cNvPr>
          <p:cNvSpPr>
            <a:spLocks/>
          </p:cNvSpPr>
          <p:nvPr userDrawn="1"/>
        </p:nvSpPr>
        <p:spPr bwMode="auto">
          <a:xfrm>
            <a:off x="2252436" y="6645049"/>
            <a:ext cx="252413" cy="111125"/>
          </a:xfrm>
          <a:custGeom>
            <a:avLst/>
            <a:gdLst>
              <a:gd name="T0" fmla="*/ 0 w 159"/>
              <a:gd name="T1" fmla="*/ 0 h 70"/>
              <a:gd name="T2" fmla="*/ 114 w 159"/>
              <a:gd name="T3" fmla="*/ 70 h 70"/>
              <a:gd name="T4" fmla="*/ 159 w 159"/>
              <a:gd name="T5" fmla="*/ 48 h 70"/>
              <a:gd name="T6" fmla="*/ 0 w 159"/>
              <a:gd name="T7" fmla="*/ 0 h 70"/>
            </a:gdLst>
            <a:ahLst/>
            <a:cxnLst>
              <a:cxn ang="0">
                <a:pos x="T0" y="T1"/>
              </a:cxn>
              <a:cxn ang="0">
                <a:pos x="T2" y="T3"/>
              </a:cxn>
              <a:cxn ang="0">
                <a:pos x="T4" y="T5"/>
              </a:cxn>
              <a:cxn ang="0">
                <a:pos x="T6" y="T7"/>
              </a:cxn>
            </a:cxnLst>
            <a:rect l="0" t="0" r="r" b="b"/>
            <a:pathLst>
              <a:path w="159" h="70">
                <a:moveTo>
                  <a:pt x="0" y="0"/>
                </a:moveTo>
                <a:lnTo>
                  <a:pt x="114" y="70"/>
                </a:lnTo>
                <a:lnTo>
                  <a:pt x="159"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43">
            <a:extLst>
              <a:ext uri="{FF2B5EF4-FFF2-40B4-BE49-F238E27FC236}">
                <a16:creationId xmlns:a16="http://schemas.microsoft.com/office/drawing/2014/main" id="{5D9CBF93-6B11-4B55-B776-AFB5A8CC25A8}"/>
              </a:ext>
            </a:extLst>
          </p:cNvPr>
          <p:cNvSpPr>
            <a:spLocks noEditPoints="1"/>
          </p:cNvSpPr>
          <p:nvPr userDrawn="1"/>
        </p:nvSpPr>
        <p:spPr bwMode="auto">
          <a:xfrm>
            <a:off x="510948" y="5621112"/>
            <a:ext cx="1146175" cy="895350"/>
          </a:xfrm>
          <a:custGeom>
            <a:avLst/>
            <a:gdLst>
              <a:gd name="T0" fmla="*/ 296 w 722"/>
              <a:gd name="T1" fmla="*/ 194 h 564"/>
              <a:gd name="T2" fmla="*/ 613 w 722"/>
              <a:gd name="T3" fmla="*/ 564 h 564"/>
              <a:gd name="T4" fmla="*/ 722 w 722"/>
              <a:gd name="T5" fmla="*/ 473 h 564"/>
              <a:gd name="T6" fmla="*/ 296 w 722"/>
              <a:gd name="T7" fmla="*/ 194 h 564"/>
              <a:gd name="T8" fmla="*/ 0 w 722"/>
              <a:gd name="T9" fmla="*/ 0 h 564"/>
              <a:gd name="T10" fmla="*/ 0 w 722"/>
              <a:gd name="T11" fmla="*/ 0 h 564"/>
              <a:gd name="T12" fmla="*/ 93 w 722"/>
              <a:gd name="T13" fmla="*/ 111 h 564"/>
              <a:gd name="T14" fmla="*/ 131 w 722"/>
              <a:gd name="T15" fmla="*/ 87 h 564"/>
              <a:gd name="T16" fmla="*/ 0 w 722"/>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564">
                <a:moveTo>
                  <a:pt x="296" y="194"/>
                </a:moveTo>
                <a:lnTo>
                  <a:pt x="613" y="564"/>
                </a:lnTo>
                <a:lnTo>
                  <a:pt x="722" y="473"/>
                </a:lnTo>
                <a:lnTo>
                  <a:pt x="296" y="194"/>
                </a:lnTo>
                <a:close/>
                <a:moveTo>
                  <a:pt x="0" y="0"/>
                </a:moveTo>
                <a:lnTo>
                  <a:pt x="0" y="0"/>
                </a:lnTo>
                <a:lnTo>
                  <a:pt x="93" y="111"/>
                </a:lnTo>
                <a:lnTo>
                  <a:pt x="131" y="87"/>
                </a:lnTo>
                <a:lnTo>
                  <a:pt x="0" y="0"/>
                </a:lnTo>
                <a:close/>
              </a:path>
            </a:pathLst>
          </a:custGeom>
          <a:solidFill>
            <a:srgbClr val="75D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44">
            <a:extLst>
              <a:ext uri="{FF2B5EF4-FFF2-40B4-BE49-F238E27FC236}">
                <a16:creationId xmlns:a16="http://schemas.microsoft.com/office/drawing/2014/main" id="{A9CC05E5-9DF3-45E9-BA3F-C593768F59B3}"/>
              </a:ext>
            </a:extLst>
          </p:cNvPr>
          <p:cNvSpPr>
            <a:spLocks noEditPoints="1"/>
          </p:cNvSpPr>
          <p:nvPr userDrawn="1"/>
        </p:nvSpPr>
        <p:spPr bwMode="auto">
          <a:xfrm>
            <a:off x="510948" y="5621112"/>
            <a:ext cx="1146175" cy="895350"/>
          </a:xfrm>
          <a:custGeom>
            <a:avLst/>
            <a:gdLst>
              <a:gd name="T0" fmla="*/ 296 w 722"/>
              <a:gd name="T1" fmla="*/ 194 h 564"/>
              <a:gd name="T2" fmla="*/ 613 w 722"/>
              <a:gd name="T3" fmla="*/ 564 h 564"/>
              <a:gd name="T4" fmla="*/ 722 w 722"/>
              <a:gd name="T5" fmla="*/ 473 h 564"/>
              <a:gd name="T6" fmla="*/ 296 w 722"/>
              <a:gd name="T7" fmla="*/ 194 h 564"/>
              <a:gd name="T8" fmla="*/ 0 w 722"/>
              <a:gd name="T9" fmla="*/ 0 h 564"/>
              <a:gd name="T10" fmla="*/ 0 w 722"/>
              <a:gd name="T11" fmla="*/ 0 h 564"/>
              <a:gd name="T12" fmla="*/ 93 w 722"/>
              <a:gd name="T13" fmla="*/ 111 h 564"/>
              <a:gd name="T14" fmla="*/ 131 w 722"/>
              <a:gd name="T15" fmla="*/ 87 h 564"/>
              <a:gd name="T16" fmla="*/ 0 w 722"/>
              <a:gd name="T1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564">
                <a:moveTo>
                  <a:pt x="296" y="194"/>
                </a:moveTo>
                <a:lnTo>
                  <a:pt x="613" y="564"/>
                </a:lnTo>
                <a:lnTo>
                  <a:pt x="722" y="473"/>
                </a:lnTo>
                <a:lnTo>
                  <a:pt x="296" y="194"/>
                </a:lnTo>
                <a:moveTo>
                  <a:pt x="0" y="0"/>
                </a:moveTo>
                <a:lnTo>
                  <a:pt x="0" y="0"/>
                </a:lnTo>
                <a:lnTo>
                  <a:pt x="93" y="111"/>
                </a:lnTo>
                <a:lnTo>
                  <a:pt x="131" y="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45">
            <a:extLst>
              <a:ext uri="{FF2B5EF4-FFF2-40B4-BE49-F238E27FC236}">
                <a16:creationId xmlns:a16="http://schemas.microsoft.com/office/drawing/2014/main" id="{626DFB5A-E9C4-4F5D-B91C-7638CF880416}"/>
              </a:ext>
            </a:extLst>
          </p:cNvPr>
          <p:cNvSpPr>
            <a:spLocks/>
          </p:cNvSpPr>
          <p:nvPr userDrawn="1"/>
        </p:nvSpPr>
        <p:spPr bwMode="auto">
          <a:xfrm>
            <a:off x="510948" y="5621112"/>
            <a:ext cx="147638" cy="258763"/>
          </a:xfrm>
          <a:custGeom>
            <a:avLst/>
            <a:gdLst>
              <a:gd name="T0" fmla="*/ 0 w 93"/>
              <a:gd name="T1" fmla="*/ 0 h 163"/>
              <a:gd name="T2" fmla="*/ 14 w 93"/>
              <a:gd name="T3" fmla="*/ 163 h 163"/>
              <a:gd name="T4" fmla="*/ 93 w 93"/>
              <a:gd name="T5" fmla="*/ 111 h 163"/>
              <a:gd name="T6" fmla="*/ 0 w 93"/>
              <a:gd name="T7" fmla="*/ 0 h 163"/>
            </a:gdLst>
            <a:ahLst/>
            <a:cxnLst>
              <a:cxn ang="0">
                <a:pos x="T0" y="T1"/>
              </a:cxn>
              <a:cxn ang="0">
                <a:pos x="T2" y="T3"/>
              </a:cxn>
              <a:cxn ang="0">
                <a:pos x="T4" y="T5"/>
              </a:cxn>
              <a:cxn ang="0">
                <a:pos x="T6" y="T7"/>
              </a:cxn>
            </a:cxnLst>
            <a:rect l="0" t="0" r="r" b="b"/>
            <a:pathLst>
              <a:path w="93" h="163">
                <a:moveTo>
                  <a:pt x="0" y="0"/>
                </a:moveTo>
                <a:lnTo>
                  <a:pt x="14" y="163"/>
                </a:lnTo>
                <a:lnTo>
                  <a:pt x="93" y="111"/>
                </a:lnTo>
                <a:lnTo>
                  <a:pt x="0" y="0"/>
                </a:lnTo>
                <a:close/>
              </a:path>
            </a:pathLst>
          </a:custGeom>
          <a:solidFill>
            <a:srgbClr val="89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Freeform 46">
            <a:extLst>
              <a:ext uri="{FF2B5EF4-FFF2-40B4-BE49-F238E27FC236}">
                <a16:creationId xmlns:a16="http://schemas.microsoft.com/office/drawing/2014/main" id="{62A4CE4D-3994-45B3-A86E-F2395A639FB6}"/>
              </a:ext>
            </a:extLst>
          </p:cNvPr>
          <p:cNvSpPr>
            <a:spLocks/>
          </p:cNvSpPr>
          <p:nvPr userDrawn="1"/>
        </p:nvSpPr>
        <p:spPr bwMode="auto">
          <a:xfrm>
            <a:off x="510948" y="5621112"/>
            <a:ext cx="147638" cy="258763"/>
          </a:xfrm>
          <a:custGeom>
            <a:avLst/>
            <a:gdLst>
              <a:gd name="T0" fmla="*/ 0 w 93"/>
              <a:gd name="T1" fmla="*/ 0 h 163"/>
              <a:gd name="T2" fmla="*/ 14 w 93"/>
              <a:gd name="T3" fmla="*/ 163 h 163"/>
              <a:gd name="T4" fmla="*/ 93 w 93"/>
              <a:gd name="T5" fmla="*/ 111 h 163"/>
              <a:gd name="T6" fmla="*/ 0 w 93"/>
              <a:gd name="T7" fmla="*/ 0 h 163"/>
            </a:gdLst>
            <a:ahLst/>
            <a:cxnLst>
              <a:cxn ang="0">
                <a:pos x="T0" y="T1"/>
              </a:cxn>
              <a:cxn ang="0">
                <a:pos x="T2" y="T3"/>
              </a:cxn>
              <a:cxn ang="0">
                <a:pos x="T4" y="T5"/>
              </a:cxn>
              <a:cxn ang="0">
                <a:pos x="T6" y="T7"/>
              </a:cxn>
            </a:cxnLst>
            <a:rect l="0" t="0" r="r" b="b"/>
            <a:pathLst>
              <a:path w="93" h="163">
                <a:moveTo>
                  <a:pt x="0" y="0"/>
                </a:moveTo>
                <a:lnTo>
                  <a:pt x="14" y="163"/>
                </a:lnTo>
                <a:lnTo>
                  <a:pt x="93" y="1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47">
            <a:extLst>
              <a:ext uri="{FF2B5EF4-FFF2-40B4-BE49-F238E27FC236}">
                <a16:creationId xmlns:a16="http://schemas.microsoft.com/office/drawing/2014/main" id="{AF4B7F1D-6668-465D-8ADE-2096A01AA834}"/>
              </a:ext>
            </a:extLst>
          </p:cNvPr>
          <p:cNvSpPr>
            <a:spLocks/>
          </p:cNvSpPr>
          <p:nvPr userDrawn="1"/>
        </p:nvSpPr>
        <p:spPr bwMode="auto">
          <a:xfrm>
            <a:off x="2558823" y="4260624"/>
            <a:ext cx="619125" cy="2435225"/>
          </a:xfrm>
          <a:custGeom>
            <a:avLst/>
            <a:gdLst>
              <a:gd name="T0" fmla="*/ 60 w 390"/>
              <a:gd name="T1" fmla="*/ 0 h 1534"/>
              <a:gd name="T2" fmla="*/ 60 w 390"/>
              <a:gd name="T3" fmla="*/ 0 h 1534"/>
              <a:gd name="T4" fmla="*/ 0 w 390"/>
              <a:gd name="T5" fmla="*/ 1534 h 1534"/>
              <a:gd name="T6" fmla="*/ 293 w 390"/>
              <a:gd name="T7" fmla="*/ 1391 h 1534"/>
              <a:gd name="T8" fmla="*/ 390 w 390"/>
              <a:gd name="T9" fmla="*/ 1050 h 1534"/>
              <a:gd name="T10" fmla="*/ 60 w 390"/>
              <a:gd name="T11" fmla="*/ 0 h 1534"/>
            </a:gdLst>
            <a:ahLst/>
            <a:cxnLst>
              <a:cxn ang="0">
                <a:pos x="T0" y="T1"/>
              </a:cxn>
              <a:cxn ang="0">
                <a:pos x="T2" y="T3"/>
              </a:cxn>
              <a:cxn ang="0">
                <a:pos x="T4" y="T5"/>
              </a:cxn>
              <a:cxn ang="0">
                <a:pos x="T6" y="T7"/>
              </a:cxn>
              <a:cxn ang="0">
                <a:pos x="T8" y="T9"/>
              </a:cxn>
              <a:cxn ang="0">
                <a:pos x="T10" y="T11"/>
              </a:cxn>
            </a:cxnLst>
            <a:rect l="0" t="0" r="r" b="b"/>
            <a:pathLst>
              <a:path w="390" h="1534">
                <a:moveTo>
                  <a:pt x="60" y="0"/>
                </a:moveTo>
                <a:lnTo>
                  <a:pt x="60" y="0"/>
                </a:lnTo>
                <a:lnTo>
                  <a:pt x="0" y="1534"/>
                </a:lnTo>
                <a:lnTo>
                  <a:pt x="293" y="1391"/>
                </a:lnTo>
                <a:lnTo>
                  <a:pt x="390" y="1050"/>
                </a:lnTo>
                <a:lnTo>
                  <a:pt x="60" y="0"/>
                </a:lnTo>
                <a:close/>
              </a:path>
            </a:pathLst>
          </a:custGeom>
          <a:solidFill>
            <a:srgbClr val="8FDE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Freeform 48">
            <a:extLst>
              <a:ext uri="{FF2B5EF4-FFF2-40B4-BE49-F238E27FC236}">
                <a16:creationId xmlns:a16="http://schemas.microsoft.com/office/drawing/2014/main" id="{641DD524-8AAE-4016-BCF3-DCBABD8F337C}"/>
              </a:ext>
            </a:extLst>
          </p:cNvPr>
          <p:cNvSpPr>
            <a:spLocks/>
          </p:cNvSpPr>
          <p:nvPr userDrawn="1"/>
        </p:nvSpPr>
        <p:spPr bwMode="auto">
          <a:xfrm>
            <a:off x="2558823" y="4260624"/>
            <a:ext cx="619125" cy="2435225"/>
          </a:xfrm>
          <a:custGeom>
            <a:avLst/>
            <a:gdLst>
              <a:gd name="T0" fmla="*/ 60 w 390"/>
              <a:gd name="T1" fmla="*/ 0 h 1534"/>
              <a:gd name="T2" fmla="*/ 60 w 390"/>
              <a:gd name="T3" fmla="*/ 0 h 1534"/>
              <a:gd name="T4" fmla="*/ 0 w 390"/>
              <a:gd name="T5" fmla="*/ 1534 h 1534"/>
              <a:gd name="T6" fmla="*/ 293 w 390"/>
              <a:gd name="T7" fmla="*/ 1391 h 1534"/>
              <a:gd name="T8" fmla="*/ 390 w 390"/>
              <a:gd name="T9" fmla="*/ 1050 h 1534"/>
              <a:gd name="T10" fmla="*/ 60 w 390"/>
              <a:gd name="T11" fmla="*/ 0 h 1534"/>
            </a:gdLst>
            <a:ahLst/>
            <a:cxnLst>
              <a:cxn ang="0">
                <a:pos x="T0" y="T1"/>
              </a:cxn>
              <a:cxn ang="0">
                <a:pos x="T2" y="T3"/>
              </a:cxn>
              <a:cxn ang="0">
                <a:pos x="T4" y="T5"/>
              </a:cxn>
              <a:cxn ang="0">
                <a:pos x="T6" y="T7"/>
              </a:cxn>
              <a:cxn ang="0">
                <a:pos x="T8" y="T9"/>
              </a:cxn>
              <a:cxn ang="0">
                <a:pos x="T10" y="T11"/>
              </a:cxn>
            </a:cxnLst>
            <a:rect l="0" t="0" r="r" b="b"/>
            <a:pathLst>
              <a:path w="390" h="1534">
                <a:moveTo>
                  <a:pt x="60" y="0"/>
                </a:moveTo>
                <a:lnTo>
                  <a:pt x="60" y="0"/>
                </a:lnTo>
                <a:lnTo>
                  <a:pt x="0" y="1534"/>
                </a:lnTo>
                <a:lnTo>
                  <a:pt x="293" y="1391"/>
                </a:lnTo>
                <a:lnTo>
                  <a:pt x="390" y="105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Freeform 49">
            <a:extLst>
              <a:ext uri="{FF2B5EF4-FFF2-40B4-BE49-F238E27FC236}">
                <a16:creationId xmlns:a16="http://schemas.microsoft.com/office/drawing/2014/main" id="{775E7943-79AC-41C1-AFED-F4820B53A114}"/>
              </a:ext>
            </a:extLst>
          </p:cNvPr>
          <p:cNvSpPr>
            <a:spLocks/>
          </p:cNvSpPr>
          <p:nvPr userDrawn="1"/>
        </p:nvSpPr>
        <p:spPr bwMode="auto">
          <a:xfrm>
            <a:off x="3687536" y="5624287"/>
            <a:ext cx="1093788" cy="895350"/>
          </a:xfrm>
          <a:custGeom>
            <a:avLst/>
            <a:gdLst>
              <a:gd name="T0" fmla="*/ 689 w 689"/>
              <a:gd name="T1" fmla="*/ 0 h 564"/>
              <a:gd name="T2" fmla="*/ 0 w 689"/>
              <a:gd name="T3" fmla="*/ 451 h 564"/>
              <a:gd name="T4" fmla="*/ 213 w 689"/>
              <a:gd name="T5" fmla="*/ 564 h 564"/>
              <a:gd name="T6" fmla="*/ 689 w 689"/>
              <a:gd name="T7" fmla="*/ 0 h 564"/>
            </a:gdLst>
            <a:ahLst/>
            <a:cxnLst>
              <a:cxn ang="0">
                <a:pos x="T0" y="T1"/>
              </a:cxn>
              <a:cxn ang="0">
                <a:pos x="T2" y="T3"/>
              </a:cxn>
              <a:cxn ang="0">
                <a:pos x="T4" y="T5"/>
              </a:cxn>
              <a:cxn ang="0">
                <a:pos x="T6" y="T7"/>
              </a:cxn>
            </a:cxnLst>
            <a:rect l="0" t="0" r="r" b="b"/>
            <a:pathLst>
              <a:path w="689" h="564">
                <a:moveTo>
                  <a:pt x="689" y="0"/>
                </a:moveTo>
                <a:lnTo>
                  <a:pt x="0" y="451"/>
                </a:lnTo>
                <a:lnTo>
                  <a:pt x="213" y="564"/>
                </a:lnTo>
                <a:lnTo>
                  <a:pt x="689" y="0"/>
                </a:lnTo>
                <a:close/>
              </a:path>
            </a:pathLst>
          </a:custGeom>
          <a:solidFill>
            <a:srgbClr val="81D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50">
            <a:extLst>
              <a:ext uri="{FF2B5EF4-FFF2-40B4-BE49-F238E27FC236}">
                <a16:creationId xmlns:a16="http://schemas.microsoft.com/office/drawing/2014/main" id="{ED69B0D9-7A86-488F-B5A1-5ECA3A851442}"/>
              </a:ext>
            </a:extLst>
          </p:cNvPr>
          <p:cNvSpPr>
            <a:spLocks/>
          </p:cNvSpPr>
          <p:nvPr userDrawn="1"/>
        </p:nvSpPr>
        <p:spPr bwMode="auto">
          <a:xfrm>
            <a:off x="3687536" y="5624287"/>
            <a:ext cx="1093788" cy="895350"/>
          </a:xfrm>
          <a:custGeom>
            <a:avLst/>
            <a:gdLst>
              <a:gd name="T0" fmla="*/ 689 w 689"/>
              <a:gd name="T1" fmla="*/ 0 h 564"/>
              <a:gd name="T2" fmla="*/ 0 w 689"/>
              <a:gd name="T3" fmla="*/ 451 h 564"/>
              <a:gd name="T4" fmla="*/ 213 w 689"/>
              <a:gd name="T5" fmla="*/ 564 h 564"/>
              <a:gd name="T6" fmla="*/ 689 w 689"/>
              <a:gd name="T7" fmla="*/ 0 h 564"/>
            </a:gdLst>
            <a:ahLst/>
            <a:cxnLst>
              <a:cxn ang="0">
                <a:pos x="T0" y="T1"/>
              </a:cxn>
              <a:cxn ang="0">
                <a:pos x="T2" y="T3"/>
              </a:cxn>
              <a:cxn ang="0">
                <a:pos x="T4" y="T5"/>
              </a:cxn>
              <a:cxn ang="0">
                <a:pos x="T6" y="T7"/>
              </a:cxn>
            </a:cxnLst>
            <a:rect l="0" t="0" r="r" b="b"/>
            <a:pathLst>
              <a:path w="689" h="564">
                <a:moveTo>
                  <a:pt x="689" y="0"/>
                </a:moveTo>
                <a:lnTo>
                  <a:pt x="0" y="451"/>
                </a:lnTo>
                <a:lnTo>
                  <a:pt x="213" y="564"/>
                </a:lnTo>
                <a:lnTo>
                  <a:pt x="6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Freeform 51">
            <a:extLst>
              <a:ext uri="{FF2B5EF4-FFF2-40B4-BE49-F238E27FC236}">
                <a16:creationId xmlns:a16="http://schemas.microsoft.com/office/drawing/2014/main" id="{20E0914D-1C5F-4439-9B23-A2CFBAB8E5B6}"/>
              </a:ext>
            </a:extLst>
          </p:cNvPr>
          <p:cNvSpPr>
            <a:spLocks/>
          </p:cNvSpPr>
          <p:nvPr userDrawn="1"/>
        </p:nvSpPr>
        <p:spPr bwMode="auto">
          <a:xfrm>
            <a:off x="4025673" y="5624287"/>
            <a:ext cx="755650" cy="1050925"/>
          </a:xfrm>
          <a:custGeom>
            <a:avLst/>
            <a:gdLst>
              <a:gd name="T0" fmla="*/ 476 w 476"/>
              <a:gd name="T1" fmla="*/ 0 h 662"/>
              <a:gd name="T2" fmla="*/ 0 w 476"/>
              <a:gd name="T3" fmla="*/ 564 h 662"/>
              <a:gd name="T4" fmla="*/ 109 w 476"/>
              <a:gd name="T5" fmla="*/ 621 h 662"/>
              <a:gd name="T6" fmla="*/ 162 w 476"/>
              <a:gd name="T7" fmla="*/ 613 h 662"/>
              <a:gd name="T8" fmla="*/ 188 w 476"/>
              <a:gd name="T9" fmla="*/ 662 h 662"/>
              <a:gd name="T10" fmla="*/ 162 w 476"/>
              <a:gd name="T11" fmla="*/ 613 h 662"/>
              <a:gd name="T12" fmla="*/ 442 w 476"/>
              <a:gd name="T13" fmla="*/ 409 h 662"/>
              <a:gd name="T14" fmla="*/ 476 w 476"/>
              <a:gd name="T15" fmla="*/ 0 h 6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 h="662">
                <a:moveTo>
                  <a:pt x="476" y="0"/>
                </a:moveTo>
                <a:lnTo>
                  <a:pt x="0" y="564"/>
                </a:lnTo>
                <a:lnTo>
                  <a:pt x="109" y="621"/>
                </a:lnTo>
                <a:lnTo>
                  <a:pt x="162" y="613"/>
                </a:lnTo>
                <a:lnTo>
                  <a:pt x="188" y="662"/>
                </a:lnTo>
                <a:lnTo>
                  <a:pt x="162" y="613"/>
                </a:lnTo>
                <a:lnTo>
                  <a:pt x="442" y="409"/>
                </a:lnTo>
                <a:lnTo>
                  <a:pt x="476" y="0"/>
                </a:lnTo>
                <a:close/>
              </a:path>
            </a:pathLst>
          </a:custGeom>
          <a:solidFill>
            <a:srgbClr val="7ED8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Freeform 52">
            <a:extLst>
              <a:ext uri="{FF2B5EF4-FFF2-40B4-BE49-F238E27FC236}">
                <a16:creationId xmlns:a16="http://schemas.microsoft.com/office/drawing/2014/main" id="{29AB4AE3-F3A1-446A-A76E-6DC83BE1165A}"/>
              </a:ext>
            </a:extLst>
          </p:cNvPr>
          <p:cNvSpPr>
            <a:spLocks/>
          </p:cNvSpPr>
          <p:nvPr userDrawn="1"/>
        </p:nvSpPr>
        <p:spPr bwMode="auto">
          <a:xfrm>
            <a:off x="4025673" y="5624287"/>
            <a:ext cx="755650" cy="1050925"/>
          </a:xfrm>
          <a:custGeom>
            <a:avLst/>
            <a:gdLst>
              <a:gd name="T0" fmla="*/ 476 w 476"/>
              <a:gd name="T1" fmla="*/ 0 h 662"/>
              <a:gd name="T2" fmla="*/ 0 w 476"/>
              <a:gd name="T3" fmla="*/ 564 h 662"/>
              <a:gd name="T4" fmla="*/ 109 w 476"/>
              <a:gd name="T5" fmla="*/ 621 h 662"/>
              <a:gd name="T6" fmla="*/ 162 w 476"/>
              <a:gd name="T7" fmla="*/ 613 h 662"/>
              <a:gd name="T8" fmla="*/ 188 w 476"/>
              <a:gd name="T9" fmla="*/ 662 h 662"/>
              <a:gd name="T10" fmla="*/ 162 w 476"/>
              <a:gd name="T11" fmla="*/ 613 h 662"/>
              <a:gd name="T12" fmla="*/ 442 w 476"/>
              <a:gd name="T13" fmla="*/ 409 h 662"/>
              <a:gd name="T14" fmla="*/ 476 w 476"/>
              <a:gd name="T15" fmla="*/ 0 h 6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 h="662">
                <a:moveTo>
                  <a:pt x="476" y="0"/>
                </a:moveTo>
                <a:lnTo>
                  <a:pt x="0" y="564"/>
                </a:lnTo>
                <a:lnTo>
                  <a:pt x="109" y="621"/>
                </a:lnTo>
                <a:lnTo>
                  <a:pt x="162" y="613"/>
                </a:lnTo>
                <a:lnTo>
                  <a:pt x="188" y="662"/>
                </a:lnTo>
                <a:lnTo>
                  <a:pt x="162" y="613"/>
                </a:lnTo>
                <a:lnTo>
                  <a:pt x="442" y="409"/>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53">
            <a:extLst>
              <a:ext uri="{FF2B5EF4-FFF2-40B4-BE49-F238E27FC236}">
                <a16:creationId xmlns:a16="http://schemas.microsoft.com/office/drawing/2014/main" id="{47EF0DA1-2A47-4B28-BA8F-C3B30A12C99D}"/>
              </a:ext>
            </a:extLst>
          </p:cNvPr>
          <p:cNvSpPr>
            <a:spLocks/>
          </p:cNvSpPr>
          <p:nvPr userDrawn="1"/>
        </p:nvSpPr>
        <p:spPr bwMode="auto">
          <a:xfrm>
            <a:off x="1722211" y="6318024"/>
            <a:ext cx="228600" cy="471488"/>
          </a:xfrm>
          <a:custGeom>
            <a:avLst/>
            <a:gdLst>
              <a:gd name="T0" fmla="*/ 0 w 144"/>
              <a:gd name="T1" fmla="*/ 0 h 297"/>
              <a:gd name="T2" fmla="*/ 27 w 144"/>
              <a:gd name="T3" fmla="*/ 79 h 297"/>
              <a:gd name="T4" fmla="*/ 127 w 144"/>
              <a:gd name="T5" fmla="*/ 144 h 297"/>
              <a:gd name="T6" fmla="*/ 103 w 144"/>
              <a:gd name="T7" fmla="*/ 297 h 297"/>
              <a:gd name="T8" fmla="*/ 127 w 144"/>
              <a:gd name="T9" fmla="*/ 144 h 297"/>
              <a:gd name="T10" fmla="*/ 144 w 144"/>
              <a:gd name="T11" fmla="*/ 89 h 297"/>
              <a:gd name="T12" fmla="*/ 0 w 144"/>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44" h="297">
                <a:moveTo>
                  <a:pt x="0" y="0"/>
                </a:moveTo>
                <a:lnTo>
                  <a:pt x="27" y="79"/>
                </a:lnTo>
                <a:lnTo>
                  <a:pt x="127" y="144"/>
                </a:lnTo>
                <a:lnTo>
                  <a:pt x="103" y="297"/>
                </a:lnTo>
                <a:lnTo>
                  <a:pt x="127" y="144"/>
                </a:lnTo>
                <a:lnTo>
                  <a:pt x="144" y="89"/>
                </a:lnTo>
                <a:lnTo>
                  <a:pt x="0" y="0"/>
                </a:lnTo>
                <a:close/>
              </a:path>
            </a:pathLst>
          </a:custGeom>
          <a:solidFill>
            <a:srgbClr val="75D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54">
            <a:extLst>
              <a:ext uri="{FF2B5EF4-FFF2-40B4-BE49-F238E27FC236}">
                <a16:creationId xmlns:a16="http://schemas.microsoft.com/office/drawing/2014/main" id="{F7F7C3AD-6421-4090-9FBB-367184E7FBCB}"/>
              </a:ext>
            </a:extLst>
          </p:cNvPr>
          <p:cNvSpPr>
            <a:spLocks/>
          </p:cNvSpPr>
          <p:nvPr userDrawn="1"/>
        </p:nvSpPr>
        <p:spPr bwMode="auto">
          <a:xfrm>
            <a:off x="1722211" y="6318024"/>
            <a:ext cx="228600" cy="471488"/>
          </a:xfrm>
          <a:custGeom>
            <a:avLst/>
            <a:gdLst>
              <a:gd name="T0" fmla="*/ 0 w 144"/>
              <a:gd name="T1" fmla="*/ 0 h 297"/>
              <a:gd name="T2" fmla="*/ 27 w 144"/>
              <a:gd name="T3" fmla="*/ 79 h 297"/>
              <a:gd name="T4" fmla="*/ 127 w 144"/>
              <a:gd name="T5" fmla="*/ 144 h 297"/>
              <a:gd name="T6" fmla="*/ 103 w 144"/>
              <a:gd name="T7" fmla="*/ 297 h 297"/>
              <a:gd name="T8" fmla="*/ 127 w 144"/>
              <a:gd name="T9" fmla="*/ 144 h 297"/>
              <a:gd name="T10" fmla="*/ 144 w 144"/>
              <a:gd name="T11" fmla="*/ 89 h 297"/>
              <a:gd name="T12" fmla="*/ 0 w 144"/>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44" h="297">
                <a:moveTo>
                  <a:pt x="0" y="0"/>
                </a:moveTo>
                <a:lnTo>
                  <a:pt x="27" y="79"/>
                </a:lnTo>
                <a:lnTo>
                  <a:pt x="127" y="144"/>
                </a:lnTo>
                <a:lnTo>
                  <a:pt x="103" y="297"/>
                </a:lnTo>
                <a:lnTo>
                  <a:pt x="127" y="144"/>
                </a:lnTo>
                <a:lnTo>
                  <a:pt x="144" y="8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55">
            <a:extLst>
              <a:ext uri="{FF2B5EF4-FFF2-40B4-BE49-F238E27FC236}">
                <a16:creationId xmlns:a16="http://schemas.microsoft.com/office/drawing/2014/main" id="{35258A04-7241-416A-9571-7FCF6F41509F}"/>
              </a:ext>
            </a:extLst>
          </p:cNvPr>
          <p:cNvSpPr>
            <a:spLocks/>
          </p:cNvSpPr>
          <p:nvPr userDrawn="1"/>
        </p:nvSpPr>
        <p:spPr bwMode="auto">
          <a:xfrm>
            <a:off x="1923823" y="6459312"/>
            <a:ext cx="328613" cy="185738"/>
          </a:xfrm>
          <a:custGeom>
            <a:avLst/>
            <a:gdLst>
              <a:gd name="T0" fmla="*/ 17 w 207"/>
              <a:gd name="T1" fmla="*/ 0 h 117"/>
              <a:gd name="T2" fmla="*/ 0 w 207"/>
              <a:gd name="T3" fmla="*/ 55 h 117"/>
              <a:gd name="T4" fmla="*/ 207 w 207"/>
              <a:gd name="T5" fmla="*/ 117 h 117"/>
              <a:gd name="T6" fmla="*/ 17 w 207"/>
              <a:gd name="T7" fmla="*/ 0 h 117"/>
            </a:gdLst>
            <a:ahLst/>
            <a:cxnLst>
              <a:cxn ang="0">
                <a:pos x="T0" y="T1"/>
              </a:cxn>
              <a:cxn ang="0">
                <a:pos x="T2" y="T3"/>
              </a:cxn>
              <a:cxn ang="0">
                <a:pos x="T4" y="T5"/>
              </a:cxn>
              <a:cxn ang="0">
                <a:pos x="T6" y="T7"/>
              </a:cxn>
            </a:cxnLst>
            <a:rect l="0" t="0" r="r" b="b"/>
            <a:pathLst>
              <a:path w="207" h="117">
                <a:moveTo>
                  <a:pt x="17" y="0"/>
                </a:moveTo>
                <a:lnTo>
                  <a:pt x="0" y="55"/>
                </a:lnTo>
                <a:lnTo>
                  <a:pt x="207" y="117"/>
                </a:lnTo>
                <a:lnTo>
                  <a:pt x="17" y="0"/>
                </a:lnTo>
                <a:close/>
              </a:path>
            </a:pathLst>
          </a:custGeom>
          <a:solidFill>
            <a:srgbClr val="3AB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56">
            <a:extLst>
              <a:ext uri="{FF2B5EF4-FFF2-40B4-BE49-F238E27FC236}">
                <a16:creationId xmlns:a16="http://schemas.microsoft.com/office/drawing/2014/main" id="{AE4A5332-0FC2-4800-B375-79FBF3251551}"/>
              </a:ext>
            </a:extLst>
          </p:cNvPr>
          <p:cNvSpPr>
            <a:spLocks/>
          </p:cNvSpPr>
          <p:nvPr userDrawn="1"/>
        </p:nvSpPr>
        <p:spPr bwMode="auto">
          <a:xfrm>
            <a:off x="1923823" y="6459312"/>
            <a:ext cx="328613" cy="185738"/>
          </a:xfrm>
          <a:custGeom>
            <a:avLst/>
            <a:gdLst>
              <a:gd name="T0" fmla="*/ 17 w 207"/>
              <a:gd name="T1" fmla="*/ 0 h 117"/>
              <a:gd name="T2" fmla="*/ 0 w 207"/>
              <a:gd name="T3" fmla="*/ 55 h 117"/>
              <a:gd name="T4" fmla="*/ 207 w 207"/>
              <a:gd name="T5" fmla="*/ 117 h 117"/>
              <a:gd name="T6" fmla="*/ 17 w 207"/>
              <a:gd name="T7" fmla="*/ 0 h 117"/>
            </a:gdLst>
            <a:ahLst/>
            <a:cxnLst>
              <a:cxn ang="0">
                <a:pos x="T0" y="T1"/>
              </a:cxn>
              <a:cxn ang="0">
                <a:pos x="T2" y="T3"/>
              </a:cxn>
              <a:cxn ang="0">
                <a:pos x="T4" y="T5"/>
              </a:cxn>
              <a:cxn ang="0">
                <a:pos x="T6" y="T7"/>
              </a:cxn>
            </a:cxnLst>
            <a:rect l="0" t="0" r="r" b="b"/>
            <a:pathLst>
              <a:path w="207" h="117">
                <a:moveTo>
                  <a:pt x="17" y="0"/>
                </a:moveTo>
                <a:lnTo>
                  <a:pt x="0" y="55"/>
                </a:lnTo>
                <a:lnTo>
                  <a:pt x="207" y="117"/>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57">
            <a:extLst>
              <a:ext uri="{FF2B5EF4-FFF2-40B4-BE49-F238E27FC236}">
                <a16:creationId xmlns:a16="http://schemas.microsoft.com/office/drawing/2014/main" id="{E457871B-FD88-4AAD-A687-15AF8FEACA1A}"/>
              </a:ext>
            </a:extLst>
          </p:cNvPr>
          <p:cNvSpPr>
            <a:spLocks/>
          </p:cNvSpPr>
          <p:nvPr userDrawn="1"/>
        </p:nvSpPr>
        <p:spPr bwMode="auto">
          <a:xfrm>
            <a:off x="1885723" y="6546624"/>
            <a:ext cx="547688" cy="320675"/>
          </a:xfrm>
          <a:custGeom>
            <a:avLst/>
            <a:gdLst>
              <a:gd name="T0" fmla="*/ 24 w 345"/>
              <a:gd name="T1" fmla="*/ 0 h 202"/>
              <a:gd name="T2" fmla="*/ 0 w 345"/>
              <a:gd name="T3" fmla="*/ 153 h 202"/>
              <a:gd name="T4" fmla="*/ 13 w 345"/>
              <a:gd name="T5" fmla="*/ 191 h 202"/>
              <a:gd name="T6" fmla="*/ 159 w 345"/>
              <a:gd name="T7" fmla="*/ 152 h 202"/>
              <a:gd name="T8" fmla="*/ 158 w 345"/>
              <a:gd name="T9" fmla="*/ 202 h 202"/>
              <a:gd name="T10" fmla="*/ 158 w 345"/>
              <a:gd name="T11" fmla="*/ 202 h 202"/>
              <a:gd name="T12" fmla="*/ 159 w 345"/>
              <a:gd name="T13" fmla="*/ 152 h 202"/>
              <a:gd name="T14" fmla="*/ 301 w 345"/>
              <a:gd name="T15" fmla="*/ 192 h 202"/>
              <a:gd name="T16" fmla="*/ 345 w 345"/>
              <a:gd name="T17" fmla="*/ 132 h 202"/>
              <a:gd name="T18" fmla="*/ 231 w 345"/>
              <a:gd name="T19" fmla="*/ 62 h 202"/>
              <a:gd name="T20" fmla="*/ 24 w 345"/>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202">
                <a:moveTo>
                  <a:pt x="24" y="0"/>
                </a:moveTo>
                <a:lnTo>
                  <a:pt x="0" y="153"/>
                </a:lnTo>
                <a:lnTo>
                  <a:pt x="13" y="191"/>
                </a:lnTo>
                <a:lnTo>
                  <a:pt x="159" y="152"/>
                </a:lnTo>
                <a:lnTo>
                  <a:pt x="158" y="202"/>
                </a:lnTo>
                <a:lnTo>
                  <a:pt x="158" y="202"/>
                </a:lnTo>
                <a:lnTo>
                  <a:pt x="159" y="152"/>
                </a:lnTo>
                <a:lnTo>
                  <a:pt x="301" y="192"/>
                </a:lnTo>
                <a:lnTo>
                  <a:pt x="345" y="132"/>
                </a:lnTo>
                <a:lnTo>
                  <a:pt x="231" y="62"/>
                </a:lnTo>
                <a:lnTo>
                  <a:pt x="24" y="0"/>
                </a:lnTo>
                <a:close/>
              </a:path>
            </a:pathLst>
          </a:custGeom>
          <a:solidFill>
            <a:srgbClr val="3FB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Freeform 58">
            <a:extLst>
              <a:ext uri="{FF2B5EF4-FFF2-40B4-BE49-F238E27FC236}">
                <a16:creationId xmlns:a16="http://schemas.microsoft.com/office/drawing/2014/main" id="{6EE93AD8-2BD2-47D5-816F-6D1328C03FBC}"/>
              </a:ext>
            </a:extLst>
          </p:cNvPr>
          <p:cNvSpPr>
            <a:spLocks/>
          </p:cNvSpPr>
          <p:nvPr userDrawn="1"/>
        </p:nvSpPr>
        <p:spPr bwMode="auto">
          <a:xfrm>
            <a:off x="1885723" y="6546624"/>
            <a:ext cx="547688" cy="320675"/>
          </a:xfrm>
          <a:custGeom>
            <a:avLst/>
            <a:gdLst>
              <a:gd name="T0" fmla="*/ 24 w 345"/>
              <a:gd name="T1" fmla="*/ 0 h 202"/>
              <a:gd name="T2" fmla="*/ 0 w 345"/>
              <a:gd name="T3" fmla="*/ 153 h 202"/>
              <a:gd name="T4" fmla="*/ 13 w 345"/>
              <a:gd name="T5" fmla="*/ 191 h 202"/>
              <a:gd name="T6" fmla="*/ 159 w 345"/>
              <a:gd name="T7" fmla="*/ 152 h 202"/>
              <a:gd name="T8" fmla="*/ 158 w 345"/>
              <a:gd name="T9" fmla="*/ 202 h 202"/>
              <a:gd name="T10" fmla="*/ 158 w 345"/>
              <a:gd name="T11" fmla="*/ 202 h 202"/>
              <a:gd name="T12" fmla="*/ 159 w 345"/>
              <a:gd name="T13" fmla="*/ 152 h 202"/>
              <a:gd name="T14" fmla="*/ 301 w 345"/>
              <a:gd name="T15" fmla="*/ 192 h 202"/>
              <a:gd name="T16" fmla="*/ 345 w 345"/>
              <a:gd name="T17" fmla="*/ 132 h 202"/>
              <a:gd name="T18" fmla="*/ 231 w 345"/>
              <a:gd name="T19" fmla="*/ 62 h 202"/>
              <a:gd name="T20" fmla="*/ 24 w 345"/>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202">
                <a:moveTo>
                  <a:pt x="24" y="0"/>
                </a:moveTo>
                <a:lnTo>
                  <a:pt x="0" y="153"/>
                </a:lnTo>
                <a:lnTo>
                  <a:pt x="13" y="191"/>
                </a:lnTo>
                <a:lnTo>
                  <a:pt x="159" y="152"/>
                </a:lnTo>
                <a:lnTo>
                  <a:pt x="158" y="202"/>
                </a:lnTo>
                <a:lnTo>
                  <a:pt x="158" y="202"/>
                </a:lnTo>
                <a:lnTo>
                  <a:pt x="159" y="152"/>
                </a:lnTo>
                <a:lnTo>
                  <a:pt x="301" y="192"/>
                </a:lnTo>
                <a:lnTo>
                  <a:pt x="345" y="132"/>
                </a:lnTo>
                <a:lnTo>
                  <a:pt x="231" y="6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Freeform 59">
            <a:extLst>
              <a:ext uri="{FF2B5EF4-FFF2-40B4-BE49-F238E27FC236}">
                <a16:creationId xmlns:a16="http://schemas.microsoft.com/office/drawing/2014/main" id="{DD92A962-083F-4FB1-AC21-9F37CB0EB554}"/>
              </a:ext>
            </a:extLst>
          </p:cNvPr>
          <p:cNvSpPr>
            <a:spLocks/>
          </p:cNvSpPr>
          <p:nvPr userDrawn="1"/>
        </p:nvSpPr>
        <p:spPr bwMode="auto">
          <a:xfrm>
            <a:off x="1765073" y="6443437"/>
            <a:ext cx="158750" cy="346075"/>
          </a:xfrm>
          <a:custGeom>
            <a:avLst/>
            <a:gdLst>
              <a:gd name="T0" fmla="*/ 0 w 100"/>
              <a:gd name="T1" fmla="*/ 0 h 218"/>
              <a:gd name="T2" fmla="*/ 76 w 100"/>
              <a:gd name="T3" fmla="*/ 218 h 218"/>
              <a:gd name="T4" fmla="*/ 100 w 100"/>
              <a:gd name="T5" fmla="*/ 65 h 218"/>
              <a:gd name="T6" fmla="*/ 0 w 100"/>
              <a:gd name="T7" fmla="*/ 0 h 218"/>
            </a:gdLst>
            <a:ahLst/>
            <a:cxnLst>
              <a:cxn ang="0">
                <a:pos x="T0" y="T1"/>
              </a:cxn>
              <a:cxn ang="0">
                <a:pos x="T2" y="T3"/>
              </a:cxn>
              <a:cxn ang="0">
                <a:pos x="T4" y="T5"/>
              </a:cxn>
              <a:cxn ang="0">
                <a:pos x="T6" y="T7"/>
              </a:cxn>
            </a:cxnLst>
            <a:rect l="0" t="0" r="r" b="b"/>
            <a:pathLst>
              <a:path w="100" h="218">
                <a:moveTo>
                  <a:pt x="0" y="0"/>
                </a:moveTo>
                <a:lnTo>
                  <a:pt x="76" y="218"/>
                </a:lnTo>
                <a:lnTo>
                  <a:pt x="100" y="65"/>
                </a:lnTo>
                <a:lnTo>
                  <a:pt x="0" y="0"/>
                </a:lnTo>
                <a:close/>
              </a:path>
            </a:pathLst>
          </a:custGeom>
          <a:solidFill>
            <a:srgbClr val="36B4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Freeform 60">
            <a:extLst>
              <a:ext uri="{FF2B5EF4-FFF2-40B4-BE49-F238E27FC236}">
                <a16:creationId xmlns:a16="http://schemas.microsoft.com/office/drawing/2014/main" id="{7BCC0E74-FBA4-493F-9C1E-EF84631724E0}"/>
              </a:ext>
            </a:extLst>
          </p:cNvPr>
          <p:cNvSpPr>
            <a:spLocks/>
          </p:cNvSpPr>
          <p:nvPr userDrawn="1"/>
        </p:nvSpPr>
        <p:spPr bwMode="auto">
          <a:xfrm>
            <a:off x="1765073" y="6443437"/>
            <a:ext cx="158750" cy="346075"/>
          </a:xfrm>
          <a:custGeom>
            <a:avLst/>
            <a:gdLst>
              <a:gd name="T0" fmla="*/ 0 w 100"/>
              <a:gd name="T1" fmla="*/ 0 h 218"/>
              <a:gd name="T2" fmla="*/ 76 w 100"/>
              <a:gd name="T3" fmla="*/ 218 h 218"/>
              <a:gd name="T4" fmla="*/ 100 w 100"/>
              <a:gd name="T5" fmla="*/ 65 h 218"/>
              <a:gd name="T6" fmla="*/ 0 w 100"/>
              <a:gd name="T7" fmla="*/ 0 h 218"/>
            </a:gdLst>
            <a:ahLst/>
            <a:cxnLst>
              <a:cxn ang="0">
                <a:pos x="T0" y="T1"/>
              </a:cxn>
              <a:cxn ang="0">
                <a:pos x="T2" y="T3"/>
              </a:cxn>
              <a:cxn ang="0">
                <a:pos x="T4" y="T5"/>
              </a:cxn>
              <a:cxn ang="0">
                <a:pos x="T6" y="T7"/>
              </a:cxn>
            </a:cxnLst>
            <a:rect l="0" t="0" r="r" b="b"/>
            <a:pathLst>
              <a:path w="100" h="218">
                <a:moveTo>
                  <a:pt x="0" y="0"/>
                </a:moveTo>
                <a:lnTo>
                  <a:pt x="76" y="218"/>
                </a:lnTo>
                <a:lnTo>
                  <a:pt x="100" y="6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Freeform 61">
            <a:extLst>
              <a:ext uri="{FF2B5EF4-FFF2-40B4-BE49-F238E27FC236}">
                <a16:creationId xmlns:a16="http://schemas.microsoft.com/office/drawing/2014/main" id="{D3449917-C03D-4195-A9DF-C2C88D91E84E}"/>
              </a:ext>
            </a:extLst>
          </p:cNvPr>
          <p:cNvSpPr>
            <a:spLocks/>
          </p:cNvSpPr>
          <p:nvPr userDrawn="1"/>
        </p:nvSpPr>
        <p:spPr bwMode="auto">
          <a:xfrm>
            <a:off x="2504848" y="6695849"/>
            <a:ext cx="53975" cy="41275"/>
          </a:xfrm>
          <a:custGeom>
            <a:avLst/>
            <a:gdLst>
              <a:gd name="T0" fmla="*/ 34 w 34"/>
              <a:gd name="T1" fmla="*/ 0 h 26"/>
              <a:gd name="T2" fmla="*/ 0 w 34"/>
              <a:gd name="T3" fmla="*/ 16 h 26"/>
              <a:gd name="T4" fmla="*/ 33 w 34"/>
              <a:gd name="T5" fmla="*/ 26 h 26"/>
              <a:gd name="T6" fmla="*/ 34 w 34"/>
              <a:gd name="T7" fmla="*/ 0 h 26"/>
            </a:gdLst>
            <a:ahLst/>
            <a:cxnLst>
              <a:cxn ang="0">
                <a:pos x="T0" y="T1"/>
              </a:cxn>
              <a:cxn ang="0">
                <a:pos x="T2" y="T3"/>
              </a:cxn>
              <a:cxn ang="0">
                <a:pos x="T4" y="T5"/>
              </a:cxn>
              <a:cxn ang="0">
                <a:pos x="T6" y="T7"/>
              </a:cxn>
            </a:cxnLst>
            <a:rect l="0" t="0" r="r" b="b"/>
            <a:pathLst>
              <a:path w="34" h="26">
                <a:moveTo>
                  <a:pt x="34" y="0"/>
                </a:moveTo>
                <a:lnTo>
                  <a:pt x="0" y="16"/>
                </a:lnTo>
                <a:lnTo>
                  <a:pt x="33" y="26"/>
                </a:lnTo>
                <a:lnTo>
                  <a:pt x="34" y="0"/>
                </a:lnTo>
                <a:close/>
              </a:path>
            </a:pathLst>
          </a:custGeom>
          <a:solidFill>
            <a:srgbClr val="4BB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Freeform 62">
            <a:extLst>
              <a:ext uri="{FF2B5EF4-FFF2-40B4-BE49-F238E27FC236}">
                <a16:creationId xmlns:a16="http://schemas.microsoft.com/office/drawing/2014/main" id="{3CA56B3F-4AA4-44BD-B179-3A8010C4AFE6}"/>
              </a:ext>
            </a:extLst>
          </p:cNvPr>
          <p:cNvSpPr>
            <a:spLocks/>
          </p:cNvSpPr>
          <p:nvPr userDrawn="1"/>
        </p:nvSpPr>
        <p:spPr bwMode="auto">
          <a:xfrm>
            <a:off x="2504848" y="6695849"/>
            <a:ext cx="53975" cy="41275"/>
          </a:xfrm>
          <a:custGeom>
            <a:avLst/>
            <a:gdLst>
              <a:gd name="T0" fmla="*/ 34 w 34"/>
              <a:gd name="T1" fmla="*/ 0 h 26"/>
              <a:gd name="T2" fmla="*/ 0 w 34"/>
              <a:gd name="T3" fmla="*/ 16 h 26"/>
              <a:gd name="T4" fmla="*/ 33 w 34"/>
              <a:gd name="T5" fmla="*/ 26 h 26"/>
              <a:gd name="T6" fmla="*/ 34 w 34"/>
              <a:gd name="T7" fmla="*/ 0 h 26"/>
            </a:gdLst>
            <a:ahLst/>
            <a:cxnLst>
              <a:cxn ang="0">
                <a:pos x="T0" y="T1"/>
              </a:cxn>
              <a:cxn ang="0">
                <a:pos x="T2" y="T3"/>
              </a:cxn>
              <a:cxn ang="0">
                <a:pos x="T4" y="T5"/>
              </a:cxn>
              <a:cxn ang="0">
                <a:pos x="T6" y="T7"/>
              </a:cxn>
            </a:cxnLst>
            <a:rect l="0" t="0" r="r" b="b"/>
            <a:pathLst>
              <a:path w="34" h="26">
                <a:moveTo>
                  <a:pt x="34" y="0"/>
                </a:moveTo>
                <a:lnTo>
                  <a:pt x="0" y="16"/>
                </a:lnTo>
                <a:lnTo>
                  <a:pt x="33" y="26"/>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Freeform 63">
            <a:extLst>
              <a:ext uri="{FF2B5EF4-FFF2-40B4-BE49-F238E27FC236}">
                <a16:creationId xmlns:a16="http://schemas.microsoft.com/office/drawing/2014/main" id="{9D012214-1D26-4D23-9698-AB9548052FD3}"/>
              </a:ext>
            </a:extLst>
          </p:cNvPr>
          <p:cNvSpPr>
            <a:spLocks/>
          </p:cNvSpPr>
          <p:nvPr userDrawn="1"/>
        </p:nvSpPr>
        <p:spPr bwMode="auto">
          <a:xfrm>
            <a:off x="2433411" y="6721249"/>
            <a:ext cx="123825" cy="60325"/>
          </a:xfrm>
          <a:custGeom>
            <a:avLst/>
            <a:gdLst>
              <a:gd name="T0" fmla="*/ 45 w 78"/>
              <a:gd name="T1" fmla="*/ 0 h 38"/>
              <a:gd name="T2" fmla="*/ 0 w 78"/>
              <a:gd name="T3" fmla="*/ 22 h 38"/>
              <a:gd name="T4" fmla="*/ 31 w 78"/>
              <a:gd name="T5" fmla="*/ 38 h 38"/>
              <a:gd name="T6" fmla="*/ 78 w 78"/>
              <a:gd name="T7" fmla="*/ 10 h 38"/>
              <a:gd name="T8" fmla="*/ 45 w 78"/>
              <a:gd name="T9" fmla="*/ 0 h 38"/>
            </a:gdLst>
            <a:ahLst/>
            <a:cxnLst>
              <a:cxn ang="0">
                <a:pos x="T0" y="T1"/>
              </a:cxn>
              <a:cxn ang="0">
                <a:pos x="T2" y="T3"/>
              </a:cxn>
              <a:cxn ang="0">
                <a:pos x="T4" y="T5"/>
              </a:cxn>
              <a:cxn ang="0">
                <a:pos x="T6" y="T7"/>
              </a:cxn>
              <a:cxn ang="0">
                <a:pos x="T8" y="T9"/>
              </a:cxn>
            </a:cxnLst>
            <a:rect l="0" t="0" r="r" b="b"/>
            <a:pathLst>
              <a:path w="78" h="38">
                <a:moveTo>
                  <a:pt x="45" y="0"/>
                </a:moveTo>
                <a:lnTo>
                  <a:pt x="0" y="22"/>
                </a:lnTo>
                <a:lnTo>
                  <a:pt x="31" y="38"/>
                </a:lnTo>
                <a:lnTo>
                  <a:pt x="78" y="10"/>
                </a:lnTo>
                <a:lnTo>
                  <a:pt x="45" y="0"/>
                </a:lnTo>
                <a:close/>
              </a:path>
            </a:pathLst>
          </a:custGeom>
          <a:solidFill>
            <a:srgbClr val="52C1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Freeform 64">
            <a:extLst>
              <a:ext uri="{FF2B5EF4-FFF2-40B4-BE49-F238E27FC236}">
                <a16:creationId xmlns:a16="http://schemas.microsoft.com/office/drawing/2014/main" id="{CDA128E4-8C01-479E-8A68-C1EBC5817575}"/>
              </a:ext>
            </a:extLst>
          </p:cNvPr>
          <p:cNvSpPr>
            <a:spLocks/>
          </p:cNvSpPr>
          <p:nvPr userDrawn="1"/>
        </p:nvSpPr>
        <p:spPr bwMode="auto">
          <a:xfrm>
            <a:off x="2433411" y="6721249"/>
            <a:ext cx="123825" cy="60325"/>
          </a:xfrm>
          <a:custGeom>
            <a:avLst/>
            <a:gdLst>
              <a:gd name="T0" fmla="*/ 45 w 78"/>
              <a:gd name="T1" fmla="*/ 0 h 38"/>
              <a:gd name="T2" fmla="*/ 0 w 78"/>
              <a:gd name="T3" fmla="*/ 22 h 38"/>
              <a:gd name="T4" fmla="*/ 31 w 78"/>
              <a:gd name="T5" fmla="*/ 38 h 38"/>
              <a:gd name="T6" fmla="*/ 78 w 78"/>
              <a:gd name="T7" fmla="*/ 10 h 38"/>
              <a:gd name="T8" fmla="*/ 45 w 78"/>
              <a:gd name="T9" fmla="*/ 0 h 38"/>
            </a:gdLst>
            <a:ahLst/>
            <a:cxnLst>
              <a:cxn ang="0">
                <a:pos x="T0" y="T1"/>
              </a:cxn>
              <a:cxn ang="0">
                <a:pos x="T2" y="T3"/>
              </a:cxn>
              <a:cxn ang="0">
                <a:pos x="T4" y="T5"/>
              </a:cxn>
              <a:cxn ang="0">
                <a:pos x="T6" y="T7"/>
              </a:cxn>
              <a:cxn ang="0">
                <a:pos x="T8" y="T9"/>
              </a:cxn>
            </a:cxnLst>
            <a:rect l="0" t="0" r="r" b="b"/>
            <a:pathLst>
              <a:path w="78" h="38">
                <a:moveTo>
                  <a:pt x="45" y="0"/>
                </a:moveTo>
                <a:lnTo>
                  <a:pt x="0" y="22"/>
                </a:lnTo>
                <a:lnTo>
                  <a:pt x="31" y="38"/>
                </a:lnTo>
                <a:lnTo>
                  <a:pt x="78" y="10"/>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Freeform 65">
            <a:extLst>
              <a:ext uri="{FF2B5EF4-FFF2-40B4-BE49-F238E27FC236}">
                <a16:creationId xmlns:a16="http://schemas.microsoft.com/office/drawing/2014/main" id="{16BC14F9-38BF-446C-A279-87E6A7939DA3}"/>
              </a:ext>
            </a:extLst>
          </p:cNvPr>
          <p:cNvSpPr>
            <a:spLocks/>
          </p:cNvSpPr>
          <p:nvPr userDrawn="1"/>
        </p:nvSpPr>
        <p:spPr bwMode="auto">
          <a:xfrm>
            <a:off x="2557236" y="6468837"/>
            <a:ext cx="466725" cy="268288"/>
          </a:xfrm>
          <a:custGeom>
            <a:avLst/>
            <a:gdLst>
              <a:gd name="T0" fmla="*/ 294 w 294"/>
              <a:gd name="T1" fmla="*/ 0 h 169"/>
              <a:gd name="T2" fmla="*/ 1 w 294"/>
              <a:gd name="T3" fmla="*/ 143 h 169"/>
              <a:gd name="T4" fmla="*/ 0 w 294"/>
              <a:gd name="T5" fmla="*/ 169 h 169"/>
              <a:gd name="T6" fmla="*/ 263 w 294"/>
              <a:gd name="T7" fmla="*/ 107 h 169"/>
              <a:gd name="T8" fmla="*/ 294 w 294"/>
              <a:gd name="T9" fmla="*/ 0 h 169"/>
            </a:gdLst>
            <a:ahLst/>
            <a:cxnLst>
              <a:cxn ang="0">
                <a:pos x="T0" y="T1"/>
              </a:cxn>
              <a:cxn ang="0">
                <a:pos x="T2" y="T3"/>
              </a:cxn>
              <a:cxn ang="0">
                <a:pos x="T4" y="T5"/>
              </a:cxn>
              <a:cxn ang="0">
                <a:pos x="T6" y="T7"/>
              </a:cxn>
              <a:cxn ang="0">
                <a:pos x="T8" y="T9"/>
              </a:cxn>
            </a:cxnLst>
            <a:rect l="0" t="0" r="r" b="b"/>
            <a:pathLst>
              <a:path w="294" h="169">
                <a:moveTo>
                  <a:pt x="294" y="0"/>
                </a:moveTo>
                <a:lnTo>
                  <a:pt x="1" y="143"/>
                </a:lnTo>
                <a:lnTo>
                  <a:pt x="0" y="169"/>
                </a:lnTo>
                <a:lnTo>
                  <a:pt x="263" y="107"/>
                </a:lnTo>
                <a:lnTo>
                  <a:pt x="294" y="0"/>
                </a:lnTo>
                <a:close/>
              </a:path>
            </a:pathLst>
          </a:custGeom>
          <a:solidFill>
            <a:srgbClr val="55C3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Freeform 66">
            <a:extLst>
              <a:ext uri="{FF2B5EF4-FFF2-40B4-BE49-F238E27FC236}">
                <a16:creationId xmlns:a16="http://schemas.microsoft.com/office/drawing/2014/main" id="{5FA8E8F6-84A0-4B8D-A15D-823ACBFAF42E}"/>
              </a:ext>
            </a:extLst>
          </p:cNvPr>
          <p:cNvSpPr>
            <a:spLocks/>
          </p:cNvSpPr>
          <p:nvPr userDrawn="1"/>
        </p:nvSpPr>
        <p:spPr bwMode="auto">
          <a:xfrm>
            <a:off x="2557236" y="6468837"/>
            <a:ext cx="466725" cy="268288"/>
          </a:xfrm>
          <a:custGeom>
            <a:avLst/>
            <a:gdLst>
              <a:gd name="T0" fmla="*/ 294 w 294"/>
              <a:gd name="T1" fmla="*/ 0 h 169"/>
              <a:gd name="T2" fmla="*/ 1 w 294"/>
              <a:gd name="T3" fmla="*/ 143 h 169"/>
              <a:gd name="T4" fmla="*/ 0 w 294"/>
              <a:gd name="T5" fmla="*/ 169 h 169"/>
              <a:gd name="T6" fmla="*/ 263 w 294"/>
              <a:gd name="T7" fmla="*/ 107 h 169"/>
              <a:gd name="T8" fmla="*/ 294 w 294"/>
              <a:gd name="T9" fmla="*/ 0 h 169"/>
            </a:gdLst>
            <a:ahLst/>
            <a:cxnLst>
              <a:cxn ang="0">
                <a:pos x="T0" y="T1"/>
              </a:cxn>
              <a:cxn ang="0">
                <a:pos x="T2" y="T3"/>
              </a:cxn>
              <a:cxn ang="0">
                <a:pos x="T4" y="T5"/>
              </a:cxn>
              <a:cxn ang="0">
                <a:pos x="T6" y="T7"/>
              </a:cxn>
              <a:cxn ang="0">
                <a:pos x="T8" y="T9"/>
              </a:cxn>
            </a:cxnLst>
            <a:rect l="0" t="0" r="r" b="b"/>
            <a:pathLst>
              <a:path w="294" h="169">
                <a:moveTo>
                  <a:pt x="294" y="0"/>
                </a:moveTo>
                <a:lnTo>
                  <a:pt x="1" y="143"/>
                </a:lnTo>
                <a:lnTo>
                  <a:pt x="0" y="169"/>
                </a:lnTo>
                <a:lnTo>
                  <a:pt x="263" y="107"/>
                </a:lnTo>
                <a:lnTo>
                  <a:pt x="2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Freeform 67">
            <a:extLst>
              <a:ext uri="{FF2B5EF4-FFF2-40B4-BE49-F238E27FC236}">
                <a16:creationId xmlns:a16="http://schemas.microsoft.com/office/drawing/2014/main" id="{B9804F23-B512-4467-9922-503C252B74AA}"/>
              </a:ext>
            </a:extLst>
          </p:cNvPr>
          <p:cNvSpPr>
            <a:spLocks/>
          </p:cNvSpPr>
          <p:nvPr userDrawn="1"/>
        </p:nvSpPr>
        <p:spPr bwMode="auto">
          <a:xfrm>
            <a:off x="2557236" y="6638699"/>
            <a:ext cx="417513" cy="185738"/>
          </a:xfrm>
          <a:custGeom>
            <a:avLst/>
            <a:gdLst>
              <a:gd name="T0" fmla="*/ 263 w 263"/>
              <a:gd name="T1" fmla="*/ 0 h 117"/>
              <a:gd name="T2" fmla="*/ 0 w 263"/>
              <a:gd name="T3" fmla="*/ 62 h 117"/>
              <a:gd name="T4" fmla="*/ 114 w 263"/>
              <a:gd name="T5" fmla="*/ 117 h 117"/>
              <a:gd name="T6" fmla="*/ 219 w 263"/>
              <a:gd name="T7" fmla="*/ 76 h 117"/>
              <a:gd name="T8" fmla="*/ 236 w 263"/>
              <a:gd name="T9" fmla="*/ 94 h 117"/>
              <a:gd name="T10" fmla="*/ 263 w 263"/>
              <a:gd name="T11" fmla="*/ 0 h 117"/>
            </a:gdLst>
            <a:ahLst/>
            <a:cxnLst>
              <a:cxn ang="0">
                <a:pos x="T0" y="T1"/>
              </a:cxn>
              <a:cxn ang="0">
                <a:pos x="T2" y="T3"/>
              </a:cxn>
              <a:cxn ang="0">
                <a:pos x="T4" y="T5"/>
              </a:cxn>
              <a:cxn ang="0">
                <a:pos x="T6" y="T7"/>
              </a:cxn>
              <a:cxn ang="0">
                <a:pos x="T8" y="T9"/>
              </a:cxn>
              <a:cxn ang="0">
                <a:pos x="T10" y="T11"/>
              </a:cxn>
            </a:cxnLst>
            <a:rect l="0" t="0" r="r" b="b"/>
            <a:pathLst>
              <a:path w="263" h="117">
                <a:moveTo>
                  <a:pt x="263" y="0"/>
                </a:moveTo>
                <a:lnTo>
                  <a:pt x="0" y="62"/>
                </a:lnTo>
                <a:lnTo>
                  <a:pt x="114" y="117"/>
                </a:lnTo>
                <a:lnTo>
                  <a:pt x="219" y="76"/>
                </a:lnTo>
                <a:lnTo>
                  <a:pt x="236" y="94"/>
                </a:lnTo>
                <a:lnTo>
                  <a:pt x="263" y="0"/>
                </a:lnTo>
                <a:close/>
              </a:path>
            </a:pathLst>
          </a:custGeom>
          <a:solidFill>
            <a:srgbClr val="46B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Freeform 68">
            <a:extLst>
              <a:ext uri="{FF2B5EF4-FFF2-40B4-BE49-F238E27FC236}">
                <a16:creationId xmlns:a16="http://schemas.microsoft.com/office/drawing/2014/main" id="{922E4E46-0FA4-4842-9E60-EE0B0002EC3C}"/>
              </a:ext>
            </a:extLst>
          </p:cNvPr>
          <p:cNvSpPr>
            <a:spLocks/>
          </p:cNvSpPr>
          <p:nvPr userDrawn="1"/>
        </p:nvSpPr>
        <p:spPr bwMode="auto">
          <a:xfrm>
            <a:off x="2557236" y="6638699"/>
            <a:ext cx="417513" cy="185738"/>
          </a:xfrm>
          <a:custGeom>
            <a:avLst/>
            <a:gdLst>
              <a:gd name="T0" fmla="*/ 263 w 263"/>
              <a:gd name="T1" fmla="*/ 0 h 117"/>
              <a:gd name="T2" fmla="*/ 0 w 263"/>
              <a:gd name="T3" fmla="*/ 62 h 117"/>
              <a:gd name="T4" fmla="*/ 114 w 263"/>
              <a:gd name="T5" fmla="*/ 117 h 117"/>
              <a:gd name="T6" fmla="*/ 219 w 263"/>
              <a:gd name="T7" fmla="*/ 76 h 117"/>
              <a:gd name="T8" fmla="*/ 236 w 263"/>
              <a:gd name="T9" fmla="*/ 94 h 117"/>
              <a:gd name="T10" fmla="*/ 263 w 263"/>
              <a:gd name="T11" fmla="*/ 0 h 117"/>
            </a:gdLst>
            <a:ahLst/>
            <a:cxnLst>
              <a:cxn ang="0">
                <a:pos x="T0" y="T1"/>
              </a:cxn>
              <a:cxn ang="0">
                <a:pos x="T2" y="T3"/>
              </a:cxn>
              <a:cxn ang="0">
                <a:pos x="T4" y="T5"/>
              </a:cxn>
              <a:cxn ang="0">
                <a:pos x="T6" y="T7"/>
              </a:cxn>
              <a:cxn ang="0">
                <a:pos x="T8" y="T9"/>
              </a:cxn>
              <a:cxn ang="0">
                <a:pos x="T10" y="T11"/>
              </a:cxn>
            </a:cxnLst>
            <a:rect l="0" t="0" r="r" b="b"/>
            <a:pathLst>
              <a:path w="263" h="117">
                <a:moveTo>
                  <a:pt x="263" y="0"/>
                </a:moveTo>
                <a:lnTo>
                  <a:pt x="0" y="62"/>
                </a:lnTo>
                <a:lnTo>
                  <a:pt x="114" y="117"/>
                </a:lnTo>
                <a:lnTo>
                  <a:pt x="219" y="76"/>
                </a:lnTo>
                <a:lnTo>
                  <a:pt x="236" y="94"/>
                </a:lnTo>
                <a:lnTo>
                  <a:pt x="2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Freeform 69">
            <a:extLst>
              <a:ext uri="{FF2B5EF4-FFF2-40B4-BE49-F238E27FC236}">
                <a16:creationId xmlns:a16="http://schemas.microsoft.com/office/drawing/2014/main" id="{19553249-31FC-4C7E-AFEE-546E6FEF5388}"/>
              </a:ext>
            </a:extLst>
          </p:cNvPr>
          <p:cNvSpPr>
            <a:spLocks/>
          </p:cNvSpPr>
          <p:nvPr userDrawn="1"/>
        </p:nvSpPr>
        <p:spPr bwMode="auto">
          <a:xfrm>
            <a:off x="2549298" y="6737124"/>
            <a:ext cx="188913" cy="125413"/>
          </a:xfrm>
          <a:custGeom>
            <a:avLst/>
            <a:gdLst>
              <a:gd name="T0" fmla="*/ 5 w 119"/>
              <a:gd name="T1" fmla="*/ 0 h 79"/>
              <a:gd name="T2" fmla="*/ 5 w 119"/>
              <a:gd name="T3" fmla="*/ 0 h 79"/>
              <a:gd name="T4" fmla="*/ 0 w 119"/>
              <a:gd name="T5" fmla="*/ 50 h 79"/>
              <a:gd name="T6" fmla="*/ 56 w 119"/>
              <a:gd name="T7" fmla="*/ 79 h 79"/>
              <a:gd name="T8" fmla="*/ 119 w 119"/>
              <a:gd name="T9" fmla="*/ 55 h 79"/>
              <a:gd name="T10" fmla="*/ 5 w 119"/>
              <a:gd name="T11" fmla="*/ 0 h 79"/>
            </a:gdLst>
            <a:ahLst/>
            <a:cxnLst>
              <a:cxn ang="0">
                <a:pos x="T0" y="T1"/>
              </a:cxn>
              <a:cxn ang="0">
                <a:pos x="T2" y="T3"/>
              </a:cxn>
              <a:cxn ang="0">
                <a:pos x="T4" y="T5"/>
              </a:cxn>
              <a:cxn ang="0">
                <a:pos x="T6" y="T7"/>
              </a:cxn>
              <a:cxn ang="0">
                <a:pos x="T8" y="T9"/>
              </a:cxn>
              <a:cxn ang="0">
                <a:pos x="T10" y="T11"/>
              </a:cxn>
            </a:cxnLst>
            <a:rect l="0" t="0" r="r" b="b"/>
            <a:pathLst>
              <a:path w="119" h="79">
                <a:moveTo>
                  <a:pt x="5" y="0"/>
                </a:moveTo>
                <a:lnTo>
                  <a:pt x="5" y="0"/>
                </a:lnTo>
                <a:lnTo>
                  <a:pt x="0" y="50"/>
                </a:lnTo>
                <a:lnTo>
                  <a:pt x="56" y="79"/>
                </a:lnTo>
                <a:lnTo>
                  <a:pt x="119" y="55"/>
                </a:lnTo>
                <a:lnTo>
                  <a:pt x="5" y="0"/>
                </a:lnTo>
                <a:close/>
              </a:path>
            </a:pathLst>
          </a:custGeom>
          <a:solidFill>
            <a:srgbClr val="55C3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Freeform 70">
            <a:extLst>
              <a:ext uri="{FF2B5EF4-FFF2-40B4-BE49-F238E27FC236}">
                <a16:creationId xmlns:a16="http://schemas.microsoft.com/office/drawing/2014/main" id="{64FD5E99-EAB2-445D-9EBD-0C2EB73557C0}"/>
              </a:ext>
            </a:extLst>
          </p:cNvPr>
          <p:cNvSpPr>
            <a:spLocks/>
          </p:cNvSpPr>
          <p:nvPr userDrawn="1"/>
        </p:nvSpPr>
        <p:spPr bwMode="auto">
          <a:xfrm>
            <a:off x="2549298" y="6737124"/>
            <a:ext cx="188913" cy="125413"/>
          </a:xfrm>
          <a:custGeom>
            <a:avLst/>
            <a:gdLst>
              <a:gd name="T0" fmla="*/ 5 w 119"/>
              <a:gd name="T1" fmla="*/ 0 h 79"/>
              <a:gd name="T2" fmla="*/ 5 w 119"/>
              <a:gd name="T3" fmla="*/ 0 h 79"/>
              <a:gd name="T4" fmla="*/ 0 w 119"/>
              <a:gd name="T5" fmla="*/ 50 h 79"/>
              <a:gd name="T6" fmla="*/ 56 w 119"/>
              <a:gd name="T7" fmla="*/ 79 h 79"/>
              <a:gd name="T8" fmla="*/ 119 w 119"/>
              <a:gd name="T9" fmla="*/ 55 h 79"/>
              <a:gd name="T10" fmla="*/ 5 w 119"/>
              <a:gd name="T11" fmla="*/ 0 h 79"/>
            </a:gdLst>
            <a:ahLst/>
            <a:cxnLst>
              <a:cxn ang="0">
                <a:pos x="T0" y="T1"/>
              </a:cxn>
              <a:cxn ang="0">
                <a:pos x="T2" y="T3"/>
              </a:cxn>
              <a:cxn ang="0">
                <a:pos x="T4" y="T5"/>
              </a:cxn>
              <a:cxn ang="0">
                <a:pos x="T6" y="T7"/>
              </a:cxn>
              <a:cxn ang="0">
                <a:pos x="T8" y="T9"/>
              </a:cxn>
              <a:cxn ang="0">
                <a:pos x="T10" y="T11"/>
              </a:cxn>
            </a:cxnLst>
            <a:rect l="0" t="0" r="r" b="b"/>
            <a:pathLst>
              <a:path w="119" h="79">
                <a:moveTo>
                  <a:pt x="5" y="0"/>
                </a:moveTo>
                <a:lnTo>
                  <a:pt x="5" y="0"/>
                </a:lnTo>
                <a:lnTo>
                  <a:pt x="0" y="50"/>
                </a:lnTo>
                <a:lnTo>
                  <a:pt x="56" y="79"/>
                </a:lnTo>
                <a:lnTo>
                  <a:pt x="119" y="55"/>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Freeform 71">
            <a:extLst>
              <a:ext uri="{FF2B5EF4-FFF2-40B4-BE49-F238E27FC236}">
                <a16:creationId xmlns:a16="http://schemas.microsoft.com/office/drawing/2014/main" id="{5D4FCAAB-FB2D-414A-B59C-BADAD232AED4}"/>
              </a:ext>
            </a:extLst>
          </p:cNvPr>
          <p:cNvSpPr>
            <a:spLocks/>
          </p:cNvSpPr>
          <p:nvPr userDrawn="1"/>
        </p:nvSpPr>
        <p:spPr bwMode="auto">
          <a:xfrm>
            <a:off x="2482623" y="6737124"/>
            <a:ext cx="74613" cy="79375"/>
          </a:xfrm>
          <a:custGeom>
            <a:avLst/>
            <a:gdLst>
              <a:gd name="T0" fmla="*/ 47 w 47"/>
              <a:gd name="T1" fmla="*/ 0 h 50"/>
              <a:gd name="T2" fmla="*/ 0 w 47"/>
              <a:gd name="T3" fmla="*/ 28 h 50"/>
              <a:gd name="T4" fmla="*/ 42 w 47"/>
              <a:gd name="T5" fmla="*/ 50 h 50"/>
              <a:gd name="T6" fmla="*/ 47 w 47"/>
              <a:gd name="T7" fmla="*/ 0 h 50"/>
            </a:gdLst>
            <a:ahLst/>
            <a:cxnLst>
              <a:cxn ang="0">
                <a:pos x="T0" y="T1"/>
              </a:cxn>
              <a:cxn ang="0">
                <a:pos x="T2" y="T3"/>
              </a:cxn>
              <a:cxn ang="0">
                <a:pos x="T4" y="T5"/>
              </a:cxn>
              <a:cxn ang="0">
                <a:pos x="T6" y="T7"/>
              </a:cxn>
            </a:cxnLst>
            <a:rect l="0" t="0" r="r" b="b"/>
            <a:pathLst>
              <a:path w="47" h="50">
                <a:moveTo>
                  <a:pt x="47" y="0"/>
                </a:moveTo>
                <a:lnTo>
                  <a:pt x="0" y="28"/>
                </a:lnTo>
                <a:lnTo>
                  <a:pt x="42" y="50"/>
                </a:lnTo>
                <a:lnTo>
                  <a:pt x="47" y="0"/>
                </a:lnTo>
                <a:close/>
              </a:path>
            </a:pathLst>
          </a:custGeom>
          <a:solidFill>
            <a:srgbClr val="46B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Freeform 72">
            <a:extLst>
              <a:ext uri="{FF2B5EF4-FFF2-40B4-BE49-F238E27FC236}">
                <a16:creationId xmlns:a16="http://schemas.microsoft.com/office/drawing/2014/main" id="{231B6292-29E1-4054-80D2-52957A9EEBD4}"/>
              </a:ext>
            </a:extLst>
          </p:cNvPr>
          <p:cNvSpPr>
            <a:spLocks/>
          </p:cNvSpPr>
          <p:nvPr userDrawn="1"/>
        </p:nvSpPr>
        <p:spPr bwMode="auto">
          <a:xfrm>
            <a:off x="2482623" y="6737124"/>
            <a:ext cx="74613" cy="79375"/>
          </a:xfrm>
          <a:custGeom>
            <a:avLst/>
            <a:gdLst>
              <a:gd name="T0" fmla="*/ 47 w 47"/>
              <a:gd name="T1" fmla="*/ 0 h 50"/>
              <a:gd name="T2" fmla="*/ 0 w 47"/>
              <a:gd name="T3" fmla="*/ 28 h 50"/>
              <a:gd name="T4" fmla="*/ 42 w 47"/>
              <a:gd name="T5" fmla="*/ 50 h 50"/>
              <a:gd name="T6" fmla="*/ 47 w 47"/>
              <a:gd name="T7" fmla="*/ 0 h 50"/>
            </a:gdLst>
            <a:ahLst/>
            <a:cxnLst>
              <a:cxn ang="0">
                <a:pos x="T0" y="T1"/>
              </a:cxn>
              <a:cxn ang="0">
                <a:pos x="T2" y="T3"/>
              </a:cxn>
              <a:cxn ang="0">
                <a:pos x="T4" y="T5"/>
              </a:cxn>
              <a:cxn ang="0">
                <a:pos x="T6" y="T7"/>
              </a:cxn>
            </a:cxnLst>
            <a:rect l="0" t="0" r="r" b="b"/>
            <a:pathLst>
              <a:path w="47" h="50">
                <a:moveTo>
                  <a:pt x="47" y="0"/>
                </a:moveTo>
                <a:lnTo>
                  <a:pt x="0" y="28"/>
                </a:lnTo>
                <a:lnTo>
                  <a:pt x="42" y="50"/>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Freeform 73">
            <a:extLst>
              <a:ext uri="{FF2B5EF4-FFF2-40B4-BE49-F238E27FC236}">
                <a16:creationId xmlns:a16="http://schemas.microsoft.com/office/drawing/2014/main" id="{436A67C6-3FB9-476E-BA82-3035938F9006}"/>
              </a:ext>
            </a:extLst>
          </p:cNvPr>
          <p:cNvSpPr>
            <a:spLocks/>
          </p:cNvSpPr>
          <p:nvPr userDrawn="1"/>
        </p:nvSpPr>
        <p:spPr bwMode="auto">
          <a:xfrm>
            <a:off x="2363561" y="6756174"/>
            <a:ext cx="119063" cy="95250"/>
          </a:xfrm>
          <a:custGeom>
            <a:avLst/>
            <a:gdLst>
              <a:gd name="T0" fmla="*/ 44 w 75"/>
              <a:gd name="T1" fmla="*/ 0 h 60"/>
              <a:gd name="T2" fmla="*/ 44 w 75"/>
              <a:gd name="T3" fmla="*/ 0 h 60"/>
              <a:gd name="T4" fmla="*/ 0 w 75"/>
              <a:gd name="T5" fmla="*/ 60 h 60"/>
              <a:gd name="T6" fmla="*/ 1 w 75"/>
              <a:gd name="T7" fmla="*/ 60 h 60"/>
              <a:gd name="T8" fmla="*/ 75 w 75"/>
              <a:gd name="T9" fmla="*/ 16 h 60"/>
              <a:gd name="T10" fmla="*/ 44 w 75"/>
              <a:gd name="T11" fmla="*/ 0 h 60"/>
            </a:gdLst>
            <a:ahLst/>
            <a:cxnLst>
              <a:cxn ang="0">
                <a:pos x="T0" y="T1"/>
              </a:cxn>
              <a:cxn ang="0">
                <a:pos x="T2" y="T3"/>
              </a:cxn>
              <a:cxn ang="0">
                <a:pos x="T4" y="T5"/>
              </a:cxn>
              <a:cxn ang="0">
                <a:pos x="T6" y="T7"/>
              </a:cxn>
              <a:cxn ang="0">
                <a:pos x="T8" y="T9"/>
              </a:cxn>
              <a:cxn ang="0">
                <a:pos x="T10" y="T11"/>
              </a:cxn>
            </a:cxnLst>
            <a:rect l="0" t="0" r="r" b="b"/>
            <a:pathLst>
              <a:path w="75" h="60">
                <a:moveTo>
                  <a:pt x="44" y="0"/>
                </a:moveTo>
                <a:lnTo>
                  <a:pt x="44" y="0"/>
                </a:lnTo>
                <a:lnTo>
                  <a:pt x="0" y="60"/>
                </a:lnTo>
                <a:lnTo>
                  <a:pt x="1" y="60"/>
                </a:lnTo>
                <a:lnTo>
                  <a:pt x="75" y="16"/>
                </a:lnTo>
                <a:lnTo>
                  <a:pt x="44" y="0"/>
                </a:lnTo>
                <a:close/>
              </a:path>
            </a:pathLst>
          </a:custGeom>
          <a:solidFill>
            <a:srgbClr val="45BB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Freeform 74">
            <a:extLst>
              <a:ext uri="{FF2B5EF4-FFF2-40B4-BE49-F238E27FC236}">
                <a16:creationId xmlns:a16="http://schemas.microsoft.com/office/drawing/2014/main" id="{9FE5F700-0056-425F-9CB2-570CD44C0C78}"/>
              </a:ext>
            </a:extLst>
          </p:cNvPr>
          <p:cNvSpPr>
            <a:spLocks/>
          </p:cNvSpPr>
          <p:nvPr userDrawn="1"/>
        </p:nvSpPr>
        <p:spPr bwMode="auto">
          <a:xfrm>
            <a:off x="2363561" y="6756174"/>
            <a:ext cx="119063" cy="95250"/>
          </a:xfrm>
          <a:custGeom>
            <a:avLst/>
            <a:gdLst>
              <a:gd name="T0" fmla="*/ 44 w 75"/>
              <a:gd name="T1" fmla="*/ 0 h 60"/>
              <a:gd name="T2" fmla="*/ 44 w 75"/>
              <a:gd name="T3" fmla="*/ 0 h 60"/>
              <a:gd name="T4" fmla="*/ 0 w 75"/>
              <a:gd name="T5" fmla="*/ 60 h 60"/>
              <a:gd name="T6" fmla="*/ 1 w 75"/>
              <a:gd name="T7" fmla="*/ 60 h 60"/>
              <a:gd name="T8" fmla="*/ 75 w 75"/>
              <a:gd name="T9" fmla="*/ 16 h 60"/>
              <a:gd name="T10" fmla="*/ 44 w 75"/>
              <a:gd name="T11" fmla="*/ 0 h 60"/>
            </a:gdLst>
            <a:ahLst/>
            <a:cxnLst>
              <a:cxn ang="0">
                <a:pos x="T0" y="T1"/>
              </a:cxn>
              <a:cxn ang="0">
                <a:pos x="T2" y="T3"/>
              </a:cxn>
              <a:cxn ang="0">
                <a:pos x="T4" y="T5"/>
              </a:cxn>
              <a:cxn ang="0">
                <a:pos x="T6" y="T7"/>
              </a:cxn>
              <a:cxn ang="0">
                <a:pos x="T8" y="T9"/>
              </a:cxn>
              <a:cxn ang="0">
                <a:pos x="T10" y="T11"/>
              </a:cxn>
            </a:cxnLst>
            <a:rect l="0" t="0" r="r" b="b"/>
            <a:pathLst>
              <a:path w="75" h="60">
                <a:moveTo>
                  <a:pt x="44" y="0"/>
                </a:moveTo>
                <a:lnTo>
                  <a:pt x="44" y="0"/>
                </a:lnTo>
                <a:lnTo>
                  <a:pt x="0" y="60"/>
                </a:lnTo>
                <a:lnTo>
                  <a:pt x="1" y="60"/>
                </a:lnTo>
                <a:lnTo>
                  <a:pt x="75" y="1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Freeform 75">
            <a:extLst>
              <a:ext uri="{FF2B5EF4-FFF2-40B4-BE49-F238E27FC236}">
                <a16:creationId xmlns:a16="http://schemas.microsoft.com/office/drawing/2014/main" id="{02BB8C85-0ABA-4B53-AC46-E8AE1C4C8F6D}"/>
              </a:ext>
            </a:extLst>
          </p:cNvPr>
          <p:cNvSpPr>
            <a:spLocks/>
          </p:cNvSpPr>
          <p:nvPr userDrawn="1"/>
        </p:nvSpPr>
        <p:spPr bwMode="auto">
          <a:xfrm>
            <a:off x="2546123" y="6816499"/>
            <a:ext cx="92075" cy="50800"/>
          </a:xfrm>
          <a:custGeom>
            <a:avLst/>
            <a:gdLst>
              <a:gd name="T0" fmla="*/ 2 w 58"/>
              <a:gd name="T1" fmla="*/ 0 h 32"/>
              <a:gd name="T2" fmla="*/ 0 w 58"/>
              <a:gd name="T3" fmla="*/ 32 h 32"/>
              <a:gd name="T4" fmla="*/ 48 w 58"/>
              <a:gd name="T5" fmla="*/ 32 h 32"/>
              <a:gd name="T6" fmla="*/ 58 w 58"/>
              <a:gd name="T7" fmla="*/ 29 h 32"/>
              <a:gd name="T8" fmla="*/ 2 w 58"/>
              <a:gd name="T9" fmla="*/ 0 h 32"/>
            </a:gdLst>
            <a:ahLst/>
            <a:cxnLst>
              <a:cxn ang="0">
                <a:pos x="T0" y="T1"/>
              </a:cxn>
              <a:cxn ang="0">
                <a:pos x="T2" y="T3"/>
              </a:cxn>
              <a:cxn ang="0">
                <a:pos x="T4" y="T5"/>
              </a:cxn>
              <a:cxn ang="0">
                <a:pos x="T6" y="T7"/>
              </a:cxn>
              <a:cxn ang="0">
                <a:pos x="T8" y="T9"/>
              </a:cxn>
            </a:cxnLst>
            <a:rect l="0" t="0" r="r" b="b"/>
            <a:pathLst>
              <a:path w="58" h="32">
                <a:moveTo>
                  <a:pt x="2" y="0"/>
                </a:moveTo>
                <a:lnTo>
                  <a:pt x="0" y="32"/>
                </a:lnTo>
                <a:lnTo>
                  <a:pt x="48" y="32"/>
                </a:lnTo>
                <a:lnTo>
                  <a:pt x="58" y="29"/>
                </a:lnTo>
                <a:lnTo>
                  <a:pt x="2" y="0"/>
                </a:lnTo>
                <a:close/>
              </a:path>
            </a:pathLst>
          </a:custGeom>
          <a:solidFill>
            <a:srgbClr val="48B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5" name="Freeform 76">
            <a:extLst>
              <a:ext uri="{FF2B5EF4-FFF2-40B4-BE49-F238E27FC236}">
                <a16:creationId xmlns:a16="http://schemas.microsoft.com/office/drawing/2014/main" id="{42383178-F9F6-495A-A476-AF3F47A39177}"/>
              </a:ext>
            </a:extLst>
          </p:cNvPr>
          <p:cNvSpPr>
            <a:spLocks/>
          </p:cNvSpPr>
          <p:nvPr userDrawn="1"/>
        </p:nvSpPr>
        <p:spPr bwMode="auto">
          <a:xfrm>
            <a:off x="2546123" y="6816499"/>
            <a:ext cx="92075" cy="50800"/>
          </a:xfrm>
          <a:custGeom>
            <a:avLst/>
            <a:gdLst>
              <a:gd name="T0" fmla="*/ 2 w 58"/>
              <a:gd name="T1" fmla="*/ 0 h 32"/>
              <a:gd name="T2" fmla="*/ 0 w 58"/>
              <a:gd name="T3" fmla="*/ 32 h 32"/>
              <a:gd name="T4" fmla="*/ 48 w 58"/>
              <a:gd name="T5" fmla="*/ 32 h 32"/>
              <a:gd name="T6" fmla="*/ 58 w 58"/>
              <a:gd name="T7" fmla="*/ 29 h 32"/>
              <a:gd name="T8" fmla="*/ 2 w 58"/>
              <a:gd name="T9" fmla="*/ 0 h 32"/>
            </a:gdLst>
            <a:ahLst/>
            <a:cxnLst>
              <a:cxn ang="0">
                <a:pos x="T0" y="T1"/>
              </a:cxn>
              <a:cxn ang="0">
                <a:pos x="T2" y="T3"/>
              </a:cxn>
              <a:cxn ang="0">
                <a:pos x="T4" y="T5"/>
              </a:cxn>
              <a:cxn ang="0">
                <a:pos x="T6" y="T7"/>
              </a:cxn>
              <a:cxn ang="0">
                <a:pos x="T8" y="T9"/>
              </a:cxn>
            </a:cxnLst>
            <a:rect l="0" t="0" r="r" b="b"/>
            <a:pathLst>
              <a:path w="58" h="32">
                <a:moveTo>
                  <a:pt x="2" y="0"/>
                </a:moveTo>
                <a:lnTo>
                  <a:pt x="0" y="32"/>
                </a:lnTo>
                <a:lnTo>
                  <a:pt x="48" y="32"/>
                </a:lnTo>
                <a:lnTo>
                  <a:pt x="58" y="2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Freeform 77">
            <a:extLst>
              <a:ext uri="{FF2B5EF4-FFF2-40B4-BE49-F238E27FC236}">
                <a16:creationId xmlns:a16="http://schemas.microsoft.com/office/drawing/2014/main" id="{7DEC6E81-BC4E-4771-A95E-A91E7957B482}"/>
              </a:ext>
            </a:extLst>
          </p:cNvPr>
          <p:cNvSpPr>
            <a:spLocks/>
          </p:cNvSpPr>
          <p:nvPr userDrawn="1"/>
        </p:nvSpPr>
        <p:spPr bwMode="auto">
          <a:xfrm>
            <a:off x="2365148" y="6781574"/>
            <a:ext cx="184150" cy="85725"/>
          </a:xfrm>
          <a:custGeom>
            <a:avLst/>
            <a:gdLst>
              <a:gd name="T0" fmla="*/ 74 w 116"/>
              <a:gd name="T1" fmla="*/ 0 h 54"/>
              <a:gd name="T2" fmla="*/ 0 w 116"/>
              <a:gd name="T3" fmla="*/ 44 h 54"/>
              <a:gd name="T4" fmla="*/ 37 w 116"/>
              <a:gd name="T5" fmla="*/ 54 h 54"/>
              <a:gd name="T6" fmla="*/ 114 w 116"/>
              <a:gd name="T7" fmla="*/ 54 h 54"/>
              <a:gd name="T8" fmla="*/ 116 w 116"/>
              <a:gd name="T9" fmla="*/ 22 h 54"/>
              <a:gd name="T10" fmla="*/ 74 w 116"/>
              <a:gd name="T11" fmla="*/ 0 h 54"/>
            </a:gdLst>
            <a:ahLst/>
            <a:cxnLst>
              <a:cxn ang="0">
                <a:pos x="T0" y="T1"/>
              </a:cxn>
              <a:cxn ang="0">
                <a:pos x="T2" y="T3"/>
              </a:cxn>
              <a:cxn ang="0">
                <a:pos x="T4" y="T5"/>
              </a:cxn>
              <a:cxn ang="0">
                <a:pos x="T6" y="T7"/>
              </a:cxn>
              <a:cxn ang="0">
                <a:pos x="T8" y="T9"/>
              </a:cxn>
              <a:cxn ang="0">
                <a:pos x="T10" y="T11"/>
              </a:cxn>
            </a:cxnLst>
            <a:rect l="0" t="0" r="r" b="b"/>
            <a:pathLst>
              <a:path w="116" h="54">
                <a:moveTo>
                  <a:pt x="74" y="0"/>
                </a:moveTo>
                <a:lnTo>
                  <a:pt x="0" y="44"/>
                </a:lnTo>
                <a:lnTo>
                  <a:pt x="37" y="54"/>
                </a:lnTo>
                <a:lnTo>
                  <a:pt x="114" y="54"/>
                </a:lnTo>
                <a:lnTo>
                  <a:pt x="116" y="22"/>
                </a:lnTo>
                <a:lnTo>
                  <a:pt x="74" y="0"/>
                </a:lnTo>
                <a:close/>
              </a:path>
            </a:pathLst>
          </a:custGeom>
          <a:solidFill>
            <a:srgbClr val="3BB6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Freeform 78">
            <a:extLst>
              <a:ext uri="{FF2B5EF4-FFF2-40B4-BE49-F238E27FC236}">
                <a16:creationId xmlns:a16="http://schemas.microsoft.com/office/drawing/2014/main" id="{CC66C78E-FA9A-4CBF-B2D3-AB095EF17E46}"/>
              </a:ext>
            </a:extLst>
          </p:cNvPr>
          <p:cNvSpPr>
            <a:spLocks/>
          </p:cNvSpPr>
          <p:nvPr userDrawn="1"/>
        </p:nvSpPr>
        <p:spPr bwMode="auto">
          <a:xfrm>
            <a:off x="2365148" y="6781574"/>
            <a:ext cx="184150" cy="85725"/>
          </a:xfrm>
          <a:custGeom>
            <a:avLst/>
            <a:gdLst>
              <a:gd name="T0" fmla="*/ 74 w 116"/>
              <a:gd name="T1" fmla="*/ 0 h 54"/>
              <a:gd name="T2" fmla="*/ 0 w 116"/>
              <a:gd name="T3" fmla="*/ 44 h 54"/>
              <a:gd name="T4" fmla="*/ 37 w 116"/>
              <a:gd name="T5" fmla="*/ 54 h 54"/>
              <a:gd name="T6" fmla="*/ 114 w 116"/>
              <a:gd name="T7" fmla="*/ 54 h 54"/>
              <a:gd name="T8" fmla="*/ 116 w 116"/>
              <a:gd name="T9" fmla="*/ 22 h 54"/>
              <a:gd name="T10" fmla="*/ 74 w 116"/>
              <a:gd name="T11" fmla="*/ 0 h 54"/>
            </a:gdLst>
            <a:ahLst/>
            <a:cxnLst>
              <a:cxn ang="0">
                <a:pos x="T0" y="T1"/>
              </a:cxn>
              <a:cxn ang="0">
                <a:pos x="T2" y="T3"/>
              </a:cxn>
              <a:cxn ang="0">
                <a:pos x="T4" y="T5"/>
              </a:cxn>
              <a:cxn ang="0">
                <a:pos x="T6" y="T7"/>
              </a:cxn>
              <a:cxn ang="0">
                <a:pos x="T8" y="T9"/>
              </a:cxn>
              <a:cxn ang="0">
                <a:pos x="T10" y="T11"/>
              </a:cxn>
            </a:cxnLst>
            <a:rect l="0" t="0" r="r" b="b"/>
            <a:pathLst>
              <a:path w="116" h="54">
                <a:moveTo>
                  <a:pt x="74" y="0"/>
                </a:moveTo>
                <a:lnTo>
                  <a:pt x="0" y="44"/>
                </a:lnTo>
                <a:lnTo>
                  <a:pt x="37" y="54"/>
                </a:lnTo>
                <a:lnTo>
                  <a:pt x="114" y="54"/>
                </a:lnTo>
                <a:lnTo>
                  <a:pt x="116" y="22"/>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Freeform 79">
            <a:extLst>
              <a:ext uri="{FF2B5EF4-FFF2-40B4-BE49-F238E27FC236}">
                <a16:creationId xmlns:a16="http://schemas.microsoft.com/office/drawing/2014/main" id="{26951AF4-1CA0-4D53-A15B-C996646CCC8E}"/>
              </a:ext>
            </a:extLst>
          </p:cNvPr>
          <p:cNvSpPr>
            <a:spLocks/>
          </p:cNvSpPr>
          <p:nvPr userDrawn="1"/>
        </p:nvSpPr>
        <p:spPr bwMode="auto">
          <a:xfrm>
            <a:off x="3395436" y="6287862"/>
            <a:ext cx="188913" cy="192088"/>
          </a:xfrm>
          <a:custGeom>
            <a:avLst/>
            <a:gdLst>
              <a:gd name="T0" fmla="*/ 119 w 119"/>
              <a:gd name="T1" fmla="*/ 0 h 121"/>
              <a:gd name="T2" fmla="*/ 0 w 119"/>
              <a:gd name="T3" fmla="*/ 36 h 121"/>
              <a:gd name="T4" fmla="*/ 44 w 119"/>
              <a:gd name="T5" fmla="*/ 121 h 121"/>
              <a:gd name="T6" fmla="*/ 119 w 119"/>
              <a:gd name="T7" fmla="*/ 0 h 121"/>
            </a:gdLst>
            <a:ahLst/>
            <a:cxnLst>
              <a:cxn ang="0">
                <a:pos x="T0" y="T1"/>
              </a:cxn>
              <a:cxn ang="0">
                <a:pos x="T2" y="T3"/>
              </a:cxn>
              <a:cxn ang="0">
                <a:pos x="T4" y="T5"/>
              </a:cxn>
              <a:cxn ang="0">
                <a:pos x="T6" y="T7"/>
              </a:cxn>
            </a:cxnLst>
            <a:rect l="0" t="0" r="r" b="b"/>
            <a:pathLst>
              <a:path w="119" h="121">
                <a:moveTo>
                  <a:pt x="119" y="0"/>
                </a:moveTo>
                <a:lnTo>
                  <a:pt x="0" y="36"/>
                </a:lnTo>
                <a:lnTo>
                  <a:pt x="44" y="121"/>
                </a:lnTo>
                <a:lnTo>
                  <a:pt x="119" y="0"/>
                </a:lnTo>
                <a:close/>
              </a:path>
            </a:pathLst>
          </a:custGeom>
          <a:solidFill>
            <a:srgbClr val="91D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Freeform 80">
            <a:extLst>
              <a:ext uri="{FF2B5EF4-FFF2-40B4-BE49-F238E27FC236}">
                <a16:creationId xmlns:a16="http://schemas.microsoft.com/office/drawing/2014/main" id="{14406029-BF7E-42B2-B7D5-DE77636EB1F2}"/>
              </a:ext>
            </a:extLst>
          </p:cNvPr>
          <p:cNvSpPr>
            <a:spLocks/>
          </p:cNvSpPr>
          <p:nvPr userDrawn="1"/>
        </p:nvSpPr>
        <p:spPr bwMode="auto">
          <a:xfrm>
            <a:off x="3395436" y="6287862"/>
            <a:ext cx="188913" cy="192088"/>
          </a:xfrm>
          <a:custGeom>
            <a:avLst/>
            <a:gdLst>
              <a:gd name="T0" fmla="*/ 119 w 119"/>
              <a:gd name="T1" fmla="*/ 0 h 121"/>
              <a:gd name="T2" fmla="*/ 0 w 119"/>
              <a:gd name="T3" fmla="*/ 36 h 121"/>
              <a:gd name="T4" fmla="*/ 44 w 119"/>
              <a:gd name="T5" fmla="*/ 121 h 121"/>
              <a:gd name="T6" fmla="*/ 119 w 119"/>
              <a:gd name="T7" fmla="*/ 0 h 121"/>
            </a:gdLst>
            <a:ahLst/>
            <a:cxnLst>
              <a:cxn ang="0">
                <a:pos x="T0" y="T1"/>
              </a:cxn>
              <a:cxn ang="0">
                <a:pos x="T2" y="T3"/>
              </a:cxn>
              <a:cxn ang="0">
                <a:pos x="T4" y="T5"/>
              </a:cxn>
              <a:cxn ang="0">
                <a:pos x="T6" y="T7"/>
              </a:cxn>
            </a:cxnLst>
            <a:rect l="0" t="0" r="r" b="b"/>
            <a:pathLst>
              <a:path w="119" h="121">
                <a:moveTo>
                  <a:pt x="119" y="0"/>
                </a:moveTo>
                <a:lnTo>
                  <a:pt x="0" y="36"/>
                </a:lnTo>
                <a:lnTo>
                  <a:pt x="44" y="121"/>
                </a:lnTo>
                <a:lnTo>
                  <a:pt x="1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Freeform 81">
            <a:extLst>
              <a:ext uri="{FF2B5EF4-FFF2-40B4-BE49-F238E27FC236}">
                <a16:creationId xmlns:a16="http://schemas.microsoft.com/office/drawing/2014/main" id="{671B07FD-3EB5-485B-B406-11EA2F984BDC}"/>
              </a:ext>
            </a:extLst>
          </p:cNvPr>
          <p:cNvSpPr>
            <a:spLocks/>
          </p:cNvSpPr>
          <p:nvPr userDrawn="1"/>
        </p:nvSpPr>
        <p:spPr bwMode="auto">
          <a:xfrm>
            <a:off x="3584348" y="6287862"/>
            <a:ext cx="103188" cy="87313"/>
          </a:xfrm>
          <a:custGeom>
            <a:avLst/>
            <a:gdLst>
              <a:gd name="T0" fmla="*/ 0 w 65"/>
              <a:gd name="T1" fmla="*/ 0 h 55"/>
              <a:gd name="T2" fmla="*/ 31 w 65"/>
              <a:gd name="T3" fmla="*/ 55 h 55"/>
              <a:gd name="T4" fmla="*/ 65 w 65"/>
              <a:gd name="T5" fmla="*/ 33 h 55"/>
              <a:gd name="T6" fmla="*/ 0 w 65"/>
              <a:gd name="T7" fmla="*/ 0 h 55"/>
            </a:gdLst>
            <a:ahLst/>
            <a:cxnLst>
              <a:cxn ang="0">
                <a:pos x="T0" y="T1"/>
              </a:cxn>
              <a:cxn ang="0">
                <a:pos x="T2" y="T3"/>
              </a:cxn>
              <a:cxn ang="0">
                <a:pos x="T4" y="T5"/>
              </a:cxn>
              <a:cxn ang="0">
                <a:pos x="T6" y="T7"/>
              </a:cxn>
            </a:cxnLst>
            <a:rect l="0" t="0" r="r" b="b"/>
            <a:pathLst>
              <a:path w="65" h="55">
                <a:moveTo>
                  <a:pt x="0" y="0"/>
                </a:moveTo>
                <a:lnTo>
                  <a:pt x="31" y="55"/>
                </a:lnTo>
                <a:lnTo>
                  <a:pt x="65" y="33"/>
                </a:lnTo>
                <a:lnTo>
                  <a:pt x="0" y="0"/>
                </a:lnTo>
                <a:close/>
              </a:path>
            </a:pathLst>
          </a:custGeom>
          <a:solidFill>
            <a:srgbClr val="7ED8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Freeform 82">
            <a:extLst>
              <a:ext uri="{FF2B5EF4-FFF2-40B4-BE49-F238E27FC236}">
                <a16:creationId xmlns:a16="http://schemas.microsoft.com/office/drawing/2014/main" id="{F3038C86-2767-4E77-A4C2-62B39F9F6545}"/>
              </a:ext>
            </a:extLst>
          </p:cNvPr>
          <p:cNvSpPr>
            <a:spLocks/>
          </p:cNvSpPr>
          <p:nvPr userDrawn="1"/>
        </p:nvSpPr>
        <p:spPr bwMode="auto">
          <a:xfrm>
            <a:off x="3584348" y="6287862"/>
            <a:ext cx="103188" cy="87313"/>
          </a:xfrm>
          <a:custGeom>
            <a:avLst/>
            <a:gdLst>
              <a:gd name="T0" fmla="*/ 0 w 65"/>
              <a:gd name="T1" fmla="*/ 0 h 55"/>
              <a:gd name="T2" fmla="*/ 31 w 65"/>
              <a:gd name="T3" fmla="*/ 55 h 55"/>
              <a:gd name="T4" fmla="*/ 65 w 65"/>
              <a:gd name="T5" fmla="*/ 33 h 55"/>
              <a:gd name="T6" fmla="*/ 0 w 65"/>
              <a:gd name="T7" fmla="*/ 0 h 55"/>
            </a:gdLst>
            <a:ahLst/>
            <a:cxnLst>
              <a:cxn ang="0">
                <a:pos x="T0" y="T1"/>
              </a:cxn>
              <a:cxn ang="0">
                <a:pos x="T2" y="T3"/>
              </a:cxn>
              <a:cxn ang="0">
                <a:pos x="T4" y="T5"/>
              </a:cxn>
              <a:cxn ang="0">
                <a:pos x="T6" y="T7"/>
              </a:cxn>
            </a:cxnLst>
            <a:rect l="0" t="0" r="r" b="b"/>
            <a:pathLst>
              <a:path w="65" h="55">
                <a:moveTo>
                  <a:pt x="0" y="0"/>
                </a:moveTo>
                <a:lnTo>
                  <a:pt x="31" y="55"/>
                </a:lnTo>
                <a:lnTo>
                  <a:pt x="65"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Freeform 83">
            <a:extLst>
              <a:ext uri="{FF2B5EF4-FFF2-40B4-BE49-F238E27FC236}">
                <a16:creationId xmlns:a16="http://schemas.microsoft.com/office/drawing/2014/main" id="{D0C142F9-1CA5-44FC-A1D6-558791541DB4}"/>
              </a:ext>
            </a:extLst>
          </p:cNvPr>
          <p:cNvSpPr>
            <a:spLocks/>
          </p:cNvSpPr>
          <p:nvPr userDrawn="1"/>
        </p:nvSpPr>
        <p:spPr bwMode="auto">
          <a:xfrm>
            <a:off x="3633561" y="6340249"/>
            <a:ext cx="392113" cy="328613"/>
          </a:xfrm>
          <a:custGeom>
            <a:avLst/>
            <a:gdLst>
              <a:gd name="T0" fmla="*/ 34 w 247"/>
              <a:gd name="T1" fmla="*/ 0 h 207"/>
              <a:gd name="T2" fmla="*/ 0 w 247"/>
              <a:gd name="T3" fmla="*/ 22 h 207"/>
              <a:gd name="T4" fmla="*/ 104 w 247"/>
              <a:gd name="T5" fmla="*/ 207 h 207"/>
              <a:gd name="T6" fmla="*/ 177 w 247"/>
              <a:gd name="T7" fmla="*/ 196 h 207"/>
              <a:gd name="T8" fmla="*/ 247 w 247"/>
              <a:gd name="T9" fmla="*/ 113 h 207"/>
              <a:gd name="T10" fmla="*/ 34 w 247"/>
              <a:gd name="T11" fmla="*/ 0 h 207"/>
            </a:gdLst>
            <a:ahLst/>
            <a:cxnLst>
              <a:cxn ang="0">
                <a:pos x="T0" y="T1"/>
              </a:cxn>
              <a:cxn ang="0">
                <a:pos x="T2" y="T3"/>
              </a:cxn>
              <a:cxn ang="0">
                <a:pos x="T4" y="T5"/>
              </a:cxn>
              <a:cxn ang="0">
                <a:pos x="T6" y="T7"/>
              </a:cxn>
              <a:cxn ang="0">
                <a:pos x="T8" y="T9"/>
              </a:cxn>
              <a:cxn ang="0">
                <a:pos x="T10" y="T11"/>
              </a:cxn>
            </a:cxnLst>
            <a:rect l="0" t="0" r="r" b="b"/>
            <a:pathLst>
              <a:path w="247" h="207">
                <a:moveTo>
                  <a:pt x="34" y="0"/>
                </a:moveTo>
                <a:lnTo>
                  <a:pt x="0" y="22"/>
                </a:lnTo>
                <a:lnTo>
                  <a:pt x="104" y="207"/>
                </a:lnTo>
                <a:lnTo>
                  <a:pt x="177" y="196"/>
                </a:lnTo>
                <a:lnTo>
                  <a:pt x="247" y="113"/>
                </a:lnTo>
                <a:lnTo>
                  <a:pt x="34" y="0"/>
                </a:lnTo>
                <a:close/>
              </a:path>
            </a:pathLst>
          </a:custGeom>
          <a:solidFill>
            <a:srgbClr val="40B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Freeform 84">
            <a:extLst>
              <a:ext uri="{FF2B5EF4-FFF2-40B4-BE49-F238E27FC236}">
                <a16:creationId xmlns:a16="http://schemas.microsoft.com/office/drawing/2014/main" id="{4365BF44-C8DA-4BA4-AAEE-ADEE0996B08C}"/>
              </a:ext>
            </a:extLst>
          </p:cNvPr>
          <p:cNvSpPr>
            <a:spLocks/>
          </p:cNvSpPr>
          <p:nvPr userDrawn="1"/>
        </p:nvSpPr>
        <p:spPr bwMode="auto">
          <a:xfrm>
            <a:off x="3633561" y="6340249"/>
            <a:ext cx="392113" cy="328613"/>
          </a:xfrm>
          <a:custGeom>
            <a:avLst/>
            <a:gdLst>
              <a:gd name="T0" fmla="*/ 34 w 247"/>
              <a:gd name="T1" fmla="*/ 0 h 207"/>
              <a:gd name="T2" fmla="*/ 0 w 247"/>
              <a:gd name="T3" fmla="*/ 22 h 207"/>
              <a:gd name="T4" fmla="*/ 104 w 247"/>
              <a:gd name="T5" fmla="*/ 207 h 207"/>
              <a:gd name="T6" fmla="*/ 177 w 247"/>
              <a:gd name="T7" fmla="*/ 196 h 207"/>
              <a:gd name="T8" fmla="*/ 247 w 247"/>
              <a:gd name="T9" fmla="*/ 113 h 207"/>
              <a:gd name="T10" fmla="*/ 34 w 247"/>
              <a:gd name="T11" fmla="*/ 0 h 207"/>
            </a:gdLst>
            <a:ahLst/>
            <a:cxnLst>
              <a:cxn ang="0">
                <a:pos x="T0" y="T1"/>
              </a:cxn>
              <a:cxn ang="0">
                <a:pos x="T2" y="T3"/>
              </a:cxn>
              <a:cxn ang="0">
                <a:pos x="T4" y="T5"/>
              </a:cxn>
              <a:cxn ang="0">
                <a:pos x="T6" y="T7"/>
              </a:cxn>
              <a:cxn ang="0">
                <a:pos x="T8" y="T9"/>
              </a:cxn>
              <a:cxn ang="0">
                <a:pos x="T10" y="T11"/>
              </a:cxn>
            </a:cxnLst>
            <a:rect l="0" t="0" r="r" b="b"/>
            <a:pathLst>
              <a:path w="247" h="207">
                <a:moveTo>
                  <a:pt x="34" y="0"/>
                </a:moveTo>
                <a:lnTo>
                  <a:pt x="0" y="22"/>
                </a:lnTo>
                <a:lnTo>
                  <a:pt x="104" y="207"/>
                </a:lnTo>
                <a:lnTo>
                  <a:pt x="177" y="196"/>
                </a:lnTo>
                <a:lnTo>
                  <a:pt x="247" y="113"/>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Freeform 85">
            <a:extLst>
              <a:ext uri="{FF2B5EF4-FFF2-40B4-BE49-F238E27FC236}">
                <a16:creationId xmlns:a16="http://schemas.microsoft.com/office/drawing/2014/main" id="{ADDB3F0D-9AA5-4A3C-B535-31073E9EDFC9}"/>
              </a:ext>
            </a:extLst>
          </p:cNvPr>
          <p:cNvSpPr>
            <a:spLocks/>
          </p:cNvSpPr>
          <p:nvPr userDrawn="1"/>
        </p:nvSpPr>
        <p:spPr bwMode="auto">
          <a:xfrm>
            <a:off x="3914548" y="6519637"/>
            <a:ext cx="284163" cy="131763"/>
          </a:xfrm>
          <a:custGeom>
            <a:avLst/>
            <a:gdLst>
              <a:gd name="T0" fmla="*/ 70 w 179"/>
              <a:gd name="T1" fmla="*/ 0 h 83"/>
              <a:gd name="T2" fmla="*/ 0 w 179"/>
              <a:gd name="T3" fmla="*/ 83 h 83"/>
              <a:gd name="T4" fmla="*/ 179 w 179"/>
              <a:gd name="T5" fmla="*/ 57 h 83"/>
              <a:gd name="T6" fmla="*/ 70 w 179"/>
              <a:gd name="T7" fmla="*/ 0 h 83"/>
            </a:gdLst>
            <a:ahLst/>
            <a:cxnLst>
              <a:cxn ang="0">
                <a:pos x="T0" y="T1"/>
              </a:cxn>
              <a:cxn ang="0">
                <a:pos x="T2" y="T3"/>
              </a:cxn>
              <a:cxn ang="0">
                <a:pos x="T4" y="T5"/>
              </a:cxn>
              <a:cxn ang="0">
                <a:pos x="T6" y="T7"/>
              </a:cxn>
            </a:cxnLst>
            <a:rect l="0" t="0" r="r" b="b"/>
            <a:pathLst>
              <a:path w="179" h="83">
                <a:moveTo>
                  <a:pt x="70" y="0"/>
                </a:moveTo>
                <a:lnTo>
                  <a:pt x="0" y="83"/>
                </a:lnTo>
                <a:lnTo>
                  <a:pt x="179" y="57"/>
                </a:lnTo>
                <a:lnTo>
                  <a:pt x="70" y="0"/>
                </a:lnTo>
                <a:close/>
              </a:path>
            </a:pathLst>
          </a:custGeom>
          <a:solidFill>
            <a:srgbClr val="3EB7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Freeform 86">
            <a:extLst>
              <a:ext uri="{FF2B5EF4-FFF2-40B4-BE49-F238E27FC236}">
                <a16:creationId xmlns:a16="http://schemas.microsoft.com/office/drawing/2014/main" id="{3ACB9128-889E-4D57-A846-6EAD6D236EC2}"/>
              </a:ext>
            </a:extLst>
          </p:cNvPr>
          <p:cNvSpPr>
            <a:spLocks/>
          </p:cNvSpPr>
          <p:nvPr userDrawn="1"/>
        </p:nvSpPr>
        <p:spPr bwMode="auto">
          <a:xfrm>
            <a:off x="3914548" y="6519637"/>
            <a:ext cx="284163" cy="131763"/>
          </a:xfrm>
          <a:custGeom>
            <a:avLst/>
            <a:gdLst>
              <a:gd name="T0" fmla="*/ 70 w 179"/>
              <a:gd name="T1" fmla="*/ 0 h 83"/>
              <a:gd name="T2" fmla="*/ 0 w 179"/>
              <a:gd name="T3" fmla="*/ 83 h 83"/>
              <a:gd name="T4" fmla="*/ 179 w 179"/>
              <a:gd name="T5" fmla="*/ 57 h 83"/>
              <a:gd name="T6" fmla="*/ 70 w 179"/>
              <a:gd name="T7" fmla="*/ 0 h 83"/>
            </a:gdLst>
            <a:ahLst/>
            <a:cxnLst>
              <a:cxn ang="0">
                <a:pos x="T0" y="T1"/>
              </a:cxn>
              <a:cxn ang="0">
                <a:pos x="T2" y="T3"/>
              </a:cxn>
              <a:cxn ang="0">
                <a:pos x="T4" y="T5"/>
              </a:cxn>
              <a:cxn ang="0">
                <a:pos x="T6" y="T7"/>
              </a:cxn>
            </a:cxnLst>
            <a:rect l="0" t="0" r="r" b="b"/>
            <a:pathLst>
              <a:path w="179" h="83">
                <a:moveTo>
                  <a:pt x="70" y="0"/>
                </a:moveTo>
                <a:lnTo>
                  <a:pt x="0" y="83"/>
                </a:lnTo>
                <a:lnTo>
                  <a:pt x="179" y="57"/>
                </a:lnTo>
                <a:lnTo>
                  <a:pt x="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Freeform 87">
            <a:extLst>
              <a:ext uri="{FF2B5EF4-FFF2-40B4-BE49-F238E27FC236}">
                <a16:creationId xmlns:a16="http://schemas.microsoft.com/office/drawing/2014/main" id="{3AEBF047-623E-4088-AA29-68B42FB4B059}"/>
              </a:ext>
            </a:extLst>
          </p:cNvPr>
          <p:cNvSpPr>
            <a:spLocks/>
          </p:cNvSpPr>
          <p:nvPr userDrawn="1"/>
        </p:nvSpPr>
        <p:spPr bwMode="auto">
          <a:xfrm>
            <a:off x="3465286" y="6287862"/>
            <a:ext cx="168275" cy="196850"/>
          </a:xfrm>
          <a:custGeom>
            <a:avLst/>
            <a:gdLst>
              <a:gd name="T0" fmla="*/ 75 w 106"/>
              <a:gd name="T1" fmla="*/ 0 h 124"/>
              <a:gd name="T2" fmla="*/ 75 w 106"/>
              <a:gd name="T3" fmla="*/ 0 h 124"/>
              <a:gd name="T4" fmla="*/ 0 w 106"/>
              <a:gd name="T5" fmla="*/ 121 h 124"/>
              <a:gd name="T6" fmla="*/ 1 w 106"/>
              <a:gd name="T7" fmla="*/ 124 h 124"/>
              <a:gd name="T8" fmla="*/ 106 w 106"/>
              <a:gd name="T9" fmla="*/ 55 h 124"/>
              <a:gd name="T10" fmla="*/ 75 w 106"/>
              <a:gd name="T11" fmla="*/ 0 h 124"/>
            </a:gdLst>
            <a:ahLst/>
            <a:cxnLst>
              <a:cxn ang="0">
                <a:pos x="T0" y="T1"/>
              </a:cxn>
              <a:cxn ang="0">
                <a:pos x="T2" y="T3"/>
              </a:cxn>
              <a:cxn ang="0">
                <a:pos x="T4" y="T5"/>
              </a:cxn>
              <a:cxn ang="0">
                <a:pos x="T6" y="T7"/>
              </a:cxn>
              <a:cxn ang="0">
                <a:pos x="T8" y="T9"/>
              </a:cxn>
              <a:cxn ang="0">
                <a:pos x="T10" y="T11"/>
              </a:cxn>
            </a:cxnLst>
            <a:rect l="0" t="0" r="r" b="b"/>
            <a:pathLst>
              <a:path w="106" h="124">
                <a:moveTo>
                  <a:pt x="75" y="0"/>
                </a:moveTo>
                <a:lnTo>
                  <a:pt x="75" y="0"/>
                </a:lnTo>
                <a:lnTo>
                  <a:pt x="0" y="121"/>
                </a:lnTo>
                <a:lnTo>
                  <a:pt x="1" y="124"/>
                </a:lnTo>
                <a:lnTo>
                  <a:pt x="106" y="55"/>
                </a:lnTo>
                <a:lnTo>
                  <a:pt x="75" y="0"/>
                </a:lnTo>
                <a:close/>
              </a:path>
            </a:pathLst>
          </a:custGeom>
          <a:solidFill>
            <a:srgbClr val="A8E5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Freeform 88">
            <a:extLst>
              <a:ext uri="{FF2B5EF4-FFF2-40B4-BE49-F238E27FC236}">
                <a16:creationId xmlns:a16="http://schemas.microsoft.com/office/drawing/2014/main" id="{62B572DD-C5B0-45E5-BEA3-EE8AEEA1E06B}"/>
              </a:ext>
            </a:extLst>
          </p:cNvPr>
          <p:cNvSpPr>
            <a:spLocks/>
          </p:cNvSpPr>
          <p:nvPr userDrawn="1"/>
        </p:nvSpPr>
        <p:spPr bwMode="auto">
          <a:xfrm>
            <a:off x="3465286" y="6287862"/>
            <a:ext cx="168275" cy="196850"/>
          </a:xfrm>
          <a:custGeom>
            <a:avLst/>
            <a:gdLst>
              <a:gd name="T0" fmla="*/ 75 w 106"/>
              <a:gd name="T1" fmla="*/ 0 h 124"/>
              <a:gd name="T2" fmla="*/ 75 w 106"/>
              <a:gd name="T3" fmla="*/ 0 h 124"/>
              <a:gd name="T4" fmla="*/ 0 w 106"/>
              <a:gd name="T5" fmla="*/ 121 h 124"/>
              <a:gd name="T6" fmla="*/ 1 w 106"/>
              <a:gd name="T7" fmla="*/ 124 h 124"/>
              <a:gd name="T8" fmla="*/ 106 w 106"/>
              <a:gd name="T9" fmla="*/ 55 h 124"/>
              <a:gd name="T10" fmla="*/ 75 w 106"/>
              <a:gd name="T11" fmla="*/ 0 h 124"/>
            </a:gdLst>
            <a:ahLst/>
            <a:cxnLst>
              <a:cxn ang="0">
                <a:pos x="T0" y="T1"/>
              </a:cxn>
              <a:cxn ang="0">
                <a:pos x="T2" y="T3"/>
              </a:cxn>
              <a:cxn ang="0">
                <a:pos x="T4" y="T5"/>
              </a:cxn>
              <a:cxn ang="0">
                <a:pos x="T6" y="T7"/>
              </a:cxn>
              <a:cxn ang="0">
                <a:pos x="T8" y="T9"/>
              </a:cxn>
              <a:cxn ang="0">
                <a:pos x="T10" y="T11"/>
              </a:cxn>
            </a:cxnLst>
            <a:rect l="0" t="0" r="r" b="b"/>
            <a:pathLst>
              <a:path w="106" h="124">
                <a:moveTo>
                  <a:pt x="75" y="0"/>
                </a:moveTo>
                <a:lnTo>
                  <a:pt x="75" y="0"/>
                </a:lnTo>
                <a:lnTo>
                  <a:pt x="0" y="121"/>
                </a:lnTo>
                <a:lnTo>
                  <a:pt x="1" y="124"/>
                </a:lnTo>
                <a:lnTo>
                  <a:pt x="106" y="55"/>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Freeform 89">
            <a:extLst>
              <a:ext uri="{FF2B5EF4-FFF2-40B4-BE49-F238E27FC236}">
                <a16:creationId xmlns:a16="http://schemas.microsoft.com/office/drawing/2014/main" id="{F40CD82D-2F1A-4F08-92C9-BEF8F05CECC0}"/>
              </a:ext>
            </a:extLst>
          </p:cNvPr>
          <p:cNvSpPr>
            <a:spLocks/>
          </p:cNvSpPr>
          <p:nvPr userDrawn="1"/>
        </p:nvSpPr>
        <p:spPr bwMode="auto">
          <a:xfrm>
            <a:off x="3466873" y="6375174"/>
            <a:ext cx="331788" cy="425450"/>
          </a:xfrm>
          <a:custGeom>
            <a:avLst/>
            <a:gdLst>
              <a:gd name="T0" fmla="*/ 105 w 209"/>
              <a:gd name="T1" fmla="*/ 0 h 268"/>
              <a:gd name="T2" fmla="*/ 0 w 209"/>
              <a:gd name="T3" fmla="*/ 69 h 268"/>
              <a:gd name="T4" fmla="*/ 96 w 209"/>
              <a:gd name="T5" fmla="*/ 252 h 268"/>
              <a:gd name="T6" fmla="*/ 171 w 209"/>
              <a:gd name="T7" fmla="*/ 191 h 268"/>
              <a:gd name="T8" fmla="*/ 203 w 209"/>
              <a:gd name="T9" fmla="*/ 268 h 268"/>
              <a:gd name="T10" fmla="*/ 171 w 209"/>
              <a:gd name="T11" fmla="*/ 191 h 268"/>
              <a:gd name="T12" fmla="*/ 209 w 209"/>
              <a:gd name="T13" fmla="*/ 185 h 268"/>
              <a:gd name="T14" fmla="*/ 105 w 209"/>
              <a:gd name="T15" fmla="*/ 0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268">
                <a:moveTo>
                  <a:pt x="105" y="0"/>
                </a:moveTo>
                <a:lnTo>
                  <a:pt x="0" y="69"/>
                </a:lnTo>
                <a:lnTo>
                  <a:pt x="96" y="252"/>
                </a:lnTo>
                <a:lnTo>
                  <a:pt x="171" y="191"/>
                </a:lnTo>
                <a:lnTo>
                  <a:pt x="203" y="268"/>
                </a:lnTo>
                <a:lnTo>
                  <a:pt x="171" y="191"/>
                </a:lnTo>
                <a:lnTo>
                  <a:pt x="209" y="185"/>
                </a:lnTo>
                <a:lnTo>
                  <a:pt x="105" y="0"/>
                </a:lnTo>
                <a:close/>
              </a:path>
            </a:pathLst>
          </a:custGeom>
          <a:solidFill>
            <a:srgbClr val="55C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Freeform 90">
            <a:extLst>
              <a:ext uri="{FF2B5EF4-FFF2-40B4-BE49-F238E27FC236}">
                <a16:creationId xmlns:a16="http://schemas.microsoft.com/office/drawing/2014/main" id="{53950467-EC2E-4AE2-902A-781C92E26BE4}"/>
              </a:ext>
            </a:extLst>
          </p:cNvPr>
          <p:cNvSpPr>
            <a:spLocks/>
          </p:cNvSpPr>
          <p:nvPr userDrawn="1"/>
        </p:nvSpPr>
        <p:spPr bwMode="auto">
          <a:xfrm>
            <a:off x="3466873" y="6375174"/>
            <a:ext cx="331788" cy="425450"/>
          </a:xfrm>
          <a:custGeom>
            <a:avLst/>
            <a:gdLst>
              <a:gd name="T0" fmla="*/ 105 w 209"/>
              <a:gd name="T1" fmla="*/ 0 h 268"/>
              <a:gd name="T2" fmla="*/ 0 w 209"/>
              <a:gd name="T3" fmla="*/ 69 h 268"/>
              <a:gd name="T4" fmla="*/ 96 w 209"/>
              <a:gd name="T5" fmla="*/ 252 h 268"/>
              <a:gd name="T6" fmla="*/ 171 w 209"/>
              <a:gd name="T7" fmla="*/ 191 h 268"/>
              <a:gd name="T8" fmla="*/ 203 w 209"/>
              <a:gd name="T9" fmla="*/ 268 h 268"/>
              <a:gd name="T10" fmla="*/ 171 w 209"/>
              <a:gd name="T11" fmla="*/ 191 h 268"/>
              <a:gd name="T12" fmla="*/ 209 w 209"/>
              <a:gd name="T13" fmla="*/ 185 h 268"/>
              <a:gd name="T14" fmla="*/ 105 w 209"/>
              <a:gd name="T15" fmla="*/ 0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268">
                <a:moveTo>
                  <a:pt x="105" y="0"/>
                </a:moveTo>
                <a:lnTo>
                  <a:pt x="0" y="69"/>
                </a:lnTo>
                <a:lnTo>
                  <a:pt x="96" y="252"/>
                </a:lnTo>
                <a:lnTo>
                  <a:pt x="171" y="191"/>
                </a:lnTo>
                <a:lnTo>
                  <a:pt x="203" y="268"/>
                </a:lnTo>
                <a:lnTo>
                  <a:pt x="171" y="191"/>
                </a:lnTo>
                <a:lnTo>
                  <a:pt x="209" y="185"/>
                </a:lnTo>
                <a:lnTo>
                  <a:pt x="1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Freeform 91">
            <a:extLst>
              <a:ext uri="{FF2B5EF4-FFF2-40B4-BE49-F238E27FC236}">
                <a16:creationId xmlns:a16="http://schemas.microsoft.com/office/drawing/2014/main" id="{40B0C3F5-38ED-4ED5-9516-589735B6C57A}"/>
              </a:ext>
            </a:extLst>
          </p:cNvPr>
          <p:cNvSpPr>
            <a:spLocks/>
          </p:cNvSpPr>
          <p:nvPr userDrawn="1"/>
        </p:nvSpPr>
        <p:spPr bwMode="auto">
          <a:xfrm>
            <a:off x="6083073" y="5249637"/>
            <a:ext cx="1608138" cy="1339850"/>
          </a:xfrm>
          <a:custGeom>
            <a:avLst/>
            <a:gdLst>
              <a:gd name="T0" fmla="*/ 85 w 1013"/>
              <a:gd name="T1" fmla="*/ 0 h 844"/>
              <a:gd name="T2" fmla="*/ 0 w 1013"/>
              <a:gd name="T3" fmla="*/ 684 h 844"/>
              <a:gd name="T4" fmla="*/ 461 w 1013"/>
              <a:gd name="T5" fmla="*/ 517 h 844"/>
              <a:gd name="T6" fmla="*/ 927 w 1013"/>
              <a:gd name="T7" fmla="*/ 844 h 844"/>
              <a:gd name="T8" fmla="*/ 1013 w 1013"/>
              <a:gd name="T9" fmla="*/ 791 h 844"/>
              <a:gd name="T10" fmla="*/ 85 w 1013"/>
              <a:gd name="T11" fmla="*/ 0 h 844"/>
            </a:gdLst>
            <a:ahLst/>
            <a:cxnLst>
              <a:cxn ang="0">
                <a:pos x="T0" y="T1"/>
              </a:cxn>
              <a:cxn ang="0">
                <a:pos x="T2" y="T3"/>
              </a:cxn>
              <a:cxn ang="0">
                <a:pos x="T4" y="T5"/>
              </a:cxn>
              <a:cxn ang="0">
                <a:pos x="T6" y="T7"/>
              </a:cxn>
              <a:cxn ang="0">
                <a:pos x="T8" y="T9"/>
              </a:cxn>
              <a:cxn ang="0">
                <a:pos x="T10" y="T11"/>
              </a:cxn>
            </a:cxnLst>
            <a:rect l="0" t="0" r="r" b="b"/>
            <a:pathLst>
              <a:path w="1013" h="844">
                <a:moveTo>
                  <a:pt x="85" y="0"/>
                </a:moveTo>
                <a:lnTo>
                  <a:pt x="0" y="684"/>
                </a:lnTo>
                <a:lnTo>
                  <a:pt x="461" y="517"/>
                </a:lnTo>
                <a:lnTo>
                  <a:pt x="927" y="844"/>
                </a:lnTo>
                <a:lnTo>
                  <a:pt x="1013" y="791"/>
                </a:lnTo>
                <a:lnTo>
                  <a:pt x="85" y="0"/>
                </a:lnTo>
                <a:close/>
              </a:path>
            </a:pathLst>
          </a:custGeom>
          <a:solidFill>
            <a:srgbClr val="86D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Freeform 92">
            <a:extLst>
              <a:ext uri="{FF2B5EF4-FFF2-40B4-BE49-F238E27FC236}">
                <a16:creationId xmlns:a16="http://schemas.microsoft.com/office/drawing/2014/main" id="{303371CC-200A-4686-8F64-20423F3F9F76}"/>
              </a:ext>
            </a:extLst>
          </p:cNvPr>
          <p:cNvSpPr>
            <a:spLocks/>
          </p:cNvSpPr>
          <p:nvPr userDrawn="1"/>
        </p:nvSpPr>
        <p:spPr bwMode="auto">
          <a:xfrm>
            <a:off x="6083073" y="5249637"/>
            <a:ext cx="1608138" cy="1339850"/>
          </a:xfrm>
          <a:custGeom>
            <a:avLst/>
            <a:gdLst>
              <a:gd name="T0" fmla="*/ 85 w 1013"/>
              <a:gd name="T1" fmla="*/ 0 h 844"/>
              <a:gd name="T2" fmla="*/ 0 w 1013"/>
              <a:gd name="T3" fmla="*/ 684 h 844"/>
              <a:gd name="T4" fmla="*/ 461 w 1013"/>
              <a:gd name="T5" fmla="*/ 517 h 844"/>
              <a:gd name="T6" fmla="*/ 927 w 1013"/>
              <a:gd name="T7" fmla="*/ 844 h 844"/>
              <a:gd name="T8" fmla="*/ 1013 w 1013"/>
              <a:gd name="T9" fmla="*/ 791 h 844"/>
              <a:gd name="T10" fmla="*/ 85 w 1013"/>
              <a:gd name="T11" fmla="*/ 0 h 844"/>
            </a:gdLst>
            <a:ahLst/>
            <a:cxnLst>
              <a:cxn ang="0">
                <a:pos x="T0" y="T1"/>
              </a:cxn>
              <a:cxn ang="0">
                <a:pos x="T2" y="T3"/>
              </a:cxn>
              <a:cxn ang="0">
                <a:pos x="T4" y="T5"/>
              </a:cxn>
              <a:cxn ang="0">
                <a:pos x="T6" y="T7"/>
              </a:cxn>
              <a:cxn ang="0">
                <a:pos x="T8" y="T9"/>
              </a:cxn>
              <a:cxn ang="0">
                <a:pos x="T10" y="T11"/>
              </a:cxn>
            </a:cxnLst>
            <a:rect l="0" t="0" r="r" b="b"/>
            <a:pathLst>
              <a:path w="1013" h="844">
                <a:moveTo>
                  <a:pt x="85" y="0"/>
                </a:moveTo>
                <a:lnTo>
                  <a:pt x="0" y="684"/>
                </a:lnTo>
                <a:lnTo>
                  <a:pt x="461" y="517"/>
                </a:lnTo>
                <a:lnTo>
                  <a:pt x="927" y="844"/>
                </a:lnTo>
                <a:lnTo>
                  <a:pt x="1013" y="791"/>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Freeform 93">
            <a:extLst>
              <a:ext uri="{FF2B5EF4-FFF2-40B4-BE49-F238E27FC236}">
                <a16:creationId xmlns:a16="http://schemas.microsoft.com/office/drawing/2014/main" id="{677D8555-CC11-4053-9CAB-DCC075B8ECC1}"/>
              </a:ext>
            </a:extLst>
          </p:cNvPr>
          <p:cNvSpPr>
            <a:spLocks/>
          </p:cNvSpPr>
          <p:nvPr userDrawn="1"/>
        </p:nvSpPr>
        <p:spPr bwMode="auto">
          <a:xfrm>
            <a:off x="5054373" y="5249637"/>
            <a:ext cx="1163638" cy="1435100"/>
          </a:xfrm>
          <a:custGeom>
            <a:avLst/>
            <a:gdLst>
              <a:gd name="T0" fmla="*/ 733 w 733"/>
              <a:gd name="T1" fmla="*/ 0 h 904"/>
              <a:gd name="T2" fmla="*/ 0 w 733"/>
              <a:gd name="T3" fmla="*/ 690 h 904"/>
              <a:gd name="T4" fmla="*/ 88 w 733"/>
              <a:gd name="T5" fmla="*/ 733 h 904"/>
              <a:gd name="T6" fmla="*/ 151 w 733"/>
              <a:gd name="T7" fmla="*/ 678 h 904"/>
              <a:gd name="T8" fmla="*/ 207 w 733"/>
              <a:gd name="T9" fmla="*/ 791 h 904"/>
              <a:gd name="T10" fmla="*/ 268 w 733"/>
              <a:gd name="T11" fmla="*/ 821 h 904"/>
              <a:gd name="T12" fmla="*/ 262 w 733"/>
              <a:gd name="T13" fmla="*/ 904 h 904"/>
              <a:gd name="T14" fmla="*/ 268 w 733"/>
              <a:gd name="T15" fmla="*/ 821 h 904"/>
              <a:gd name="T16" fmla="*/ 340 w 733"/>
              <a:gd name="T17" fmla="*/ 795 h 904"/>
              <a:gd name="T18" fmla="*/ 733 w 733"/>
              <a:gd name="T1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904">
                <a:moveTo>
                  <a:pt x="733" y="0"/>
                </a:moveTo>
                <a:lnTo>
                  <a:pt x="0" y="690"/>
                </a:lnTo>
                <a:lnTo>
                  <a:pt x="88" y="733"/>
                </a:lnTo>
                <a:lnTo>
                  <a:pt x="151" y="678"/>
                </a:lnTo>
                <a:lnTo>
                  <a:pt x="207" y="791"/>
                </a:lnTo>
                <a:lnTo>
                  <a:pt x="268" y="821"/>
                </a:lnTo>
                <a:lnTo>
                  <a:pt x="262" y="904"/>
                </a:lnTo>
                <a:lnTo>
                  <a:pt x="268" y="821"/>
                </a:lnTo>
                <a:lnTo>
                  <a:pt x="340" y="795"/>
                </a:lnTo>
                <a:lnTo>
                  <a:pt x="733" y="0"/>
                </a:lnTo>
                <a:close/>
              </a:path>
            </a:pathLst>
          </a:custGeom>
          <a:solidFill>
            <a:srgbClr val="A0E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Freeform 94">
            <a:extLst>
              <a:ext uri="{FF2B5EF4-FFF2-40B4-BE49-F238E27FC236}">
                <a16:creationId xmlns:a16="http://schemas.microsoft.com/office/drawing/2014/main" id="{5B22BAC6-A32A-4176-850F-6A84BD233D3A}"/>
              </a:ext>
            </a:extLst>
          </p:cNvPr>
          <p:cNvSpPr>
            <a:spLocks/>
          </p:cNvSpPr>
          <p:nvPr userDrawn="1"/>
        </p:nvSpPr>
        <p:spPr bwMode="auto">
          <a:xfrm>
            <a:off x="5054373" y="5249637"/>
            <a:ext cx="1163638" cy="1435100"/>
          </a:xfrm>
          <a:custGeom>
            <a:avLst/>
            <a:gdLst>
              <a:gd name="T0" fmla="*/ 733 w 733"/>
              <a:gd name="T1" fmla="*/ 0 h 904"/>
              <a:gd name="T2" fmla="*/ 0 w 733"/>
              <a:gd name="T3" fmla="*/ 690 h 904"/>
              <a:gd name="T4" fmla="*/ 88 w 733"/>
              <a:gd name="T5" fmla="*/ 733 h 904"/>
              <a:gd name="T6" fmla="*/ 151 w 733"/>
              <a:gd name="T7" fmla="*/ 678 h 904"/>
              <a:gd name="T8" fmla="*/ 207 w 733"/>
              <a:gd name="T9" fmla="*/ 791 h 904"/>
              <a:gd name="T10" fmla="*/ 268 w 733"/>
              <a:gd name="T11" fmla="*/ 821 h 904"/>
              <a:gd name="T12" fmla="*/ 262 w 733"/>
              <a:gd name="T13" fmla="*/ 904 h 904"/>
              <a:gd name="T14" fmla="*/ 268 w 733"/>
              <a:gd name="T15" fmla="*/ 821 h 904"/>
              <a:gd name="T16" fmla="*/ 340 w 733"/>
              <a:gd name="T17" fmla="*/ 795 h 904"/>
              <a:gd name="T18" fmla="*/ 733 w 733"/>
              <a:gd name="T19"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904">
                <a:moveTo>
                  <a:pt x="733" y="0"/>
                </a:moveTo>
                <a:lnTo>
                  <a:pt x="0" y="690"/>
                </a:lnTo>
                <a:lnTo>
                  <a:pt x="88" y="733"/>
                </a:lnTo>
                <a:lnTo>
                  <a:pt x="151" y="678"/>
                </a:lnTo>
                <a:lnTo>
                  <a:pt x="207" y="791"/>
                </a:lnTo>
                <a:lnTo>
                  <a:pt x="268" y="821"/>
                </a:lnTo>
                <a:lnTo>
                  <a:pt x="262" y="904"/>
                </a:lnTo>
                <a:lnTo>
                  <a:pt x="268" y="821"/>
                </a:lnTo>
                <a:lnTo>
                  <a:pt x="340" y="795"/>
                </a:lnTo>
                <a:lnTo>
                  <a:pt x="7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Freeform 95">
            <a:extLst>
              <a:ext uri="{FF2B5EF4-FFF2-40B4-BE49-F238E27FC236}">
                <a16:creationId xmlns:a16="http://schemas.microsoft.com/office/drawing/2014/main" id="{338200A8-182B-4A4D-A265-A97F325BC004}"/>
              </a:ext>
            </a:extLst>
          </p:cNvPr>
          <p:cNvSpPr>
            <a:spLocks/>
          </p:cNvSpPr>
          <p:nvPr userDrawn="1"/>
        </p:nvSpPr>
        <p:spPr bwMode="auto">
          <a:xfrm>
            <a:off x="5194073" y="6325962"/>
            <a:ext cx="188913" cy="179388"/>
          </a:xfrm>
          <a:custGeom>
            <a:avLst/>
            <a:gdLst>
              <a:gd name="T0" fmla="*/ 63 w 119"/>
              <a:gd name="T1" fmla="*/ 0 h 113"/>
              <a:gd name="T2" fmla="*/ 0 w 119"/>
              <a:gd name="T3" fmla="*/ 55 h 113"/>
              <a:gd name="T4" fmla="*/ 119 w 119"/>
              <a:gd name="T5" fmla="*/ 113 h 113"/>
              <a:gd name="T6" fmla="*/ 63 w 119"/>
              <a:gd name="T7" fmla="*/ 0 h 113"/>
            </a:gdLst>
            <a:ahLst/>
            <a:cxnLst>
              <a:cxn ang="0">
                <a:pos x="T0" y="T1"/>
              </a:cxn>
              <a:cxn ang="0">
                <a:pos x="T2" y="T3"/>
              </a:cxn>
              <a:cxn ang="0">
                <a:pos x="T4" y="T5"/>
              </a:cxn>
              <a:cxn ang="0">
                <a:pos x="T6" y="T7"/>
              </a:cxn>
            </a:cxnLst>
            <a:rect l="0" t="0" r="r" b="b"/>
            <a:pathLst>
              <a:path w="119" h="113">
                <a:moveTo>
                  <a:pt x="63" y="0"/>
                </a:moveTo>
                <a:lnTo>
                  <a:pt x="0" y="55"/>
                </a:lnTo>
                <a:lnTo>
                  <a:pt x="119" y="113"/>
                </a:lnTo>
                <a:lnTo>
                  <a:pt x="63" y="0"/>
                </a:lnTo>
                <a:close/>
              </a:path>
            </a:pathLst>
          </a:custGeom>
          <a:solidFill>
            <a:srgbClr val="64CA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5" name="Freeform 96">
            <a:extLst>
              <a:ext uri="{FF2B5EF4-FFF2-40B4-BE49-F238E27FC236}">
                <a16:creationId xmlns:a16="http://schemas.microsoft.com/office/drawing/2014/main" id="{BF94FCFA-B798-46EC-B346-A2F17984AD05}"/>
              </a:ext>
            </a:extLst>
          </p:cNvPr>
          <p:cNvSpPr>
            <a:spLocks/>
          </p:cNvSpPr>
          <p:nvPr userDrawn="1"/>
        </p:nvSpPr>
        <p:spPr bwMode="auto">
          <a:xfrm>
            <a:off x="5194073" y="6325962"/>
            <a:ext cx="188913" cy="179388"/>
          </a:xfrm>
          <a:custGeom>
            <a:avLst/>
            <a:gdLst>
              <a:gd name="T0" fmla="*/ 63 w 119"/>
              <a:gd name="T1" fmla="*/ 0 h 113"/>
              <a:gd name="T2" fmla="*/ 0 w 119"/>
              <a:gd name="T3" fmla="*/ 55 h 113"/>
              <a:gd name="T4" fmla="*/ 119 w 119"/>
              <a:gd name="T5" fmla="*/ 113 h 113"/>
              <a:gd name="T6" fmla="*/ 63 w 119"/>
              <a:gd name="T7" fmla="*/ 0 h 113"/>
            </a:gdLst>
            <a:ahLst/>
            <a:cxnLst>
              <a:cxn ang="0">
                <a:pos x="T0" y="T1"/>
              </a:cxn>
              <a:cxn ang="0">
                <a:pos x="T2" y="T3"/>
              </a:cxn>
              <a:cxn ang="0">
                <a:pos x="T4" y="T5"/>
              </a:cxn>
              <a:cxn ang="0">
                <a:pos x="T6" y="T7"/>
              </a:cxn>
            </a:cxnLst>
            <a:rect l="0" t="0" r="r" b="b"/>
            <a:pathLst>
              <a:path w="119" h="113">
                <a:moveTo>
                  <a:pt x="63" y="0"/>
                </a:moveTo>
                <a:lnTo>
                  <a:pt x="0" y="55"/>
                </a:lnTo>
                <a:lnTo>
                  <a:pt x="119" y="113"/>
                </a:lnTo>
                <a:lnTo>
                  <a:pt x="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6" name="Freeform 97">
            <a:extLst>
              <a:ext uri="{FF2B5EF4-FFF2-40B4-BE49-F238E27FC236}">
                <a16:creationId xmlns:a16="http://schemas.microsoft.com/office/drawing/2014/main" id="{53B40AEC-8FC3-4166-8E41-D40F69E68A88}"/>
              </a:ext>
            </a:extLst>
          </p:cNvPr>
          <p:cNvSpPr>
            <a:spLocks/>
          </p:cNvSpPr>
          <p:nvPr userDrawn="1"/>
        </p:nvSpPr>
        <p:spPr bwMode="auto">
          <a:xfrm>
            <a:off x="5594123" y="5249637"/>
            <a:ext cx="623888" cy="1262063"/>
          </a:xfrm>
          <a:custGeom>
            <a:avLst/>
            <a:gdLst>
              <a:gd name="T0" fmla="*/ 393 w 393"/>
              <a:gd name="T1" fmla="*/ 0 h 795"/>
              <a:gd name="T2" fmla="*/ 0 w 393"/>
              <a:gd name="T3" fmla="*/ 795 h 795"/>
              <a:gd name="T4" fmla="*/ 308 w 393"/>
              <a:gd name="T5" fmla="*/ 684 h 795"/>
              <a:gd name="T6" fmla="*/ 393 w 393"/>
              <a:gd name="T7" fmla="*/ 0 h 795"/>
            </a:gdLst>
            <a:ahLst/>
            <a:cxnLst>
              <a:cxn ang="0">
                <a:pos x="T0" y="T1"/>
              </a:cxn>
              <a:cxn ang="0">
                <a:pos x="T2" y="T3"/>
              </a:cxn>
              <a:cxn ang="0">
                <a:pos x="T4" y="T5"/>
              </a:cxn>
              <a:cxn ang="0">
                <a:pos x="T6" y="T7"/>
              </a:cxn>
            </a:cxnLst>
            <a:rect l="0" t="0" r="r" b="b"/>
            <a:pathLst>
              <a:path w="393" h="795">
                <a:moveTo>
                  <a:pt x="393" y="0"/>
                </a:moveTo>
                <a:lnTo>
                  <a:pt x="0" y="795"/>
                </a:lnTo>
                <a:lnTo>
                  <a:pt x="308" y="684"/>
                </a:lnTo>
                <a:lnTo>
                  <a:pt x="393" y="0"/>
                </a:lnTo>
                <a:close/>
              </a:path>
            </a:pathLst>
          </a:custGeom>
          <a:solidFill>
            <a:srgbClr val="79D7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7" name="Freeform 98">
            <a:extLst>
              <a:ext uri="{FF2B5EF4-FFF2-40B4-BE49-F238E27FC236}">
                <a16:creationId xmlns:a16="http://schemas.microsoft.com/office/drawing/2014/main" id="{26C13DA2-C906-4322-A5F3-4722925C33DF}"/>
              </a:ext>
            </a:extLst>
          </p:cNvPr>
          <p:cNvSpPr>
            <a:spLocks/>
          </p:cNvSpPr>
          <p:nvPr userDrawn="1"/>
        </p:nvSpPr>
        <p:spPr bwMode="auto">
          <a:xfrm>
            <a:off x="5594123" y="5249637"/>
            <a:ext cx="623888" cy="1262063"/>
          </a:xfrm>
          <a:custGeom>
            <a:avLst/>
            <a:gdLst>
              <a:gd name="T0" fmla="*/ 393 w 393"/>
              <a:gd name="T1" fmla="*/ 0 h 795"/>
              <a:gd name="T2" fmla="*/ 0 w 393"/>
              <a:gd name="T3" fmla="*/ 795 h 795"/>
              <a:gd name="T4" fmla="*/ 308 w 393"/>
              <a:gd name="T5" fmla="*/ 684 h 795"/>
              <a:gd name="T6" fmla="*/ 393 w 393"/>
              <a:gd name="T7" fmla="*/ 0 h 795"/>
            </a:gdLst>
            <a:ahLst/>
            <a:cxnLst>
              <a:cxn ang="0">
                <a:pos x="T0" y="T1"/>
              </a:cxn>
              <a:cxn ang="0">
                <a:pos x="T2" y="T3"/>
              </a:cxn>
              <a:cxn ang="0">
                <a:pos x="T4" y="T5"/>
              </a:cxn>
              <a:cxn ang="0">
                <a:pos x="T6" y="T7"/>
              </a:cxn>
            </a:cxnLst>
            <a:rect l="0" t="0" r="r" b="b"/>
            <a:pathLst>
              <a:path w="393" h="795">
                <a:moveTo>
                  <a:pt x="393" y="0"/>
                </a:moveTo>
                <a:lnTo>
                  <a:pt x="0" y="795"/>
                </a:lnTo>
                <a:lnTo>
                  <a:pt x="308" y="684"/>
                </a:lnTo>
                <a:lnTo>
                  <a:pt x="3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8" name="Freeform 99">
            <a:extLst>
              <a:ext uri="{FF2B5EF4-FFF2-40B4-BE49-F238E27FC236}">
                <a16:creationId xmlns:a16="http://schemas.microsoft.com/office/drawing/2014/main" id="{F70DC672-B3E7-4469-8A7E-EE078F0D51E6}"/>
              </a:ext>
            </a:extLst>
          </p:cNvPr>
          <p:cNvSpPr>
            <a:spLocks/>
          </p:cNvSpPr>
          <p:nvPr userDrawn="1"/>
        </p:nvSpPr>
        <p:spPr bwMode="auto">
          <a:xfrm>
            <a:off x="7554686" y="6505349"/>
            <a:ext cx="136525" cy="119063"/>
          </a:xfrm>
          <a:custGeom>
            <a:avLst/>
            <a:gdLst>
              <a:gd name="T0" fmla="*/ 86 w 86"/>
              <a:gd name="T1" fmla="*/ 0 h 75"/>
              <a:gd name="T2" fmla="*/ 0 w 86"/>
              <a:gd name="T3" fmla="*/ 53 h 75"/>
              <a:gd name="T4" fmla="*/ 32 w 86"/>
              <a:gd name="T5" fmla="*/ 75 h 75"/>
              <a:gd name="T6" fmla="*/ 86 w 86"/>
              <a:gd name="T7" fmla="*/ 0 h 75"/>
            </a:gdLst>
            <a:ahLst/>
            <a:cxnLst>
              <a:cxn ang="0">
                <a:pos x="T0" y="T1"/>
              </a:cxn>
              <a:cxn ang="0">
                <a:pos x="T2" y="T3"/>
              </a:cxn>
              <a:cxn ang="0">
                <a:pos x="T4" y="T5"/>
              </a:cxn>
              <a:cxn ang="0">
                <a:pos x="T6" y="T7"/>
              </a:cxn>
            </a:cxnLst>
            <a:rect l="0" t="0" r="r" b="b"/>
            <a:pathLst>
              <a:path w="86" h="75">
                <a:moveTo>
                  <a:pt x="86" y="0"/>
                </a:moveTo>
                <a:lnTo>
                  <a:pt x="0" y="53"/>
                </a:lnTo>
                <a:lnTo>
                  <a:pt x="32" y="75"/>
                </a:lnTo>
                <a:lnTo>
                  <a:pt x="86" y="0"/>
                </a:lnTo>
                <a:close/>
              </a:path>
            </a:pathLst>
          </a:custGeom>
          <a:solidFill>
            <a:srgbClr val="59C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9" name="Freeform 100">
            <a:extLst>
              <a:ext uri="{FF2B5EF4-FFF2-40B4-BE49-F238E27FC236}">
                <a16:creationId xmlns:a16="http://schemas.microsoft.com/office/drawing/2014/main" id="{DD833773-0E44-46A3-933A-40AEEEFBE990}"/>
              </a:ext>
            </a:extLst>
          </p:cNvPr>
          <p:cNvSpPr>
            <a:spLocks/>
          </p:cNvSpPr>
          <p:nvPr userDrawn="1"/>
        </p:nvSpPr>
        <p:spPr bwMode="auto">
          <a:xfrm>
            <a:off x="7554686" y="6505349"/>
            <a:ext cx="136525" cy="119063"/>
          </a:xfrm>
          <a:custGeom>
            <a:avLst/>
            <a:gdLst>
              <a:gd name="T0" fmla="*/ 86 w 86"/>
              <a:gd name="T1" fmla="*/ 0 h 75"/>
              <a:gd name="T2" fmla="*/ 0 w 86"/>
              <a:gd name="T3" fmla="*/ 53 h 75"/>
              <a:gd name="T4" fmla="*/ 32 w 86"/>
              <a:gd name="T5" fmla="*/ 75 h 75"/>
              <a:gd name="T6" fmla="*/ 86 w 86"/>
              <a:gd name="T7" fmla="*/ 0 h 75"/>
            </a:gdLst>
            <a:ahLst/>
            <a:cxnLst>
              <a:cxn ang="0">
                <a:pos x="T0" y="T1"/>
              </a:cxn>
              <a:cxn ang="0">
                <a:pos x="T2" y="T3"/>
              </a:cxn>
              <a:cxn ang="0">
                <a:pos x="T4" y="T5"/>
              </a:cxn>
              <a:cxn ang="0">
                <a:pos x="T6" y="T7"/>
              </a:cxn>
            </a:cxnLst>
            <a:rect l="0" t="0" r="r" b="b"/>
            <a:pathLst>
              <a:path w="86" h="75">
                <a:moveTo>
                  <a:pt x="86" y="0"/>
                </a:moveTo>
                <a:lnTo>
                  <a:pt x="0" y="53"/>
                </a:lnTo>
                <a:lnTo>
                  <a:pt x="32" y="75"/>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0" name="Freeform 101">
            <a:extLst>
              <a:ext uri="{FF2B5EF4-FFF2-40B4-BE49-F238E27FC236}">
                <a16:creationId xmlns:a16="http://schemas.microsoft.com/office/drawing/2014/main" id="{EAE35CBC-A8D3-4CA6-A6F9-05316A380C0E}"/>
              </a:ext>
            </a:extLst>
          </p:cNvPr>
          <p:cNvSpPr>
            <a:spLocks/>
          </p:cNvSpPr>
          <p:nvPr userDrawn="1"/>
        </p:nvSpPr>
        <p:spPr bwMode="auto">
          <a:xfrm>
            <a:off x="8245248" y="6156099"/>
            <a:ext cx="650875" cy="711200"/>
          </a:xfrm>
          <a:custGeom>
            <a:avLst/>
            <a:gdLst>
              <a:gd name="T0" fmla="*/ 410 w 410"/>
              <a:gd name="T1" fmla="*/ 0 h 448"/>
              <a:gd name="T2" fmla="*/ 0 w 410"/>
              <a:gd name="T3" fmla="*/ 446 h 448"/>
              <a:gd name="T4" fmla="*/ 130 w 410"/>
              <a:gd name="T5" fmla="*/ 448 h 448"/>
              <a:gd name="T6" fmla="*/ 268 w 410"/>
              <a:gd name="T7" fmla="*/ 448 h 448"/>
              <a:gd name="T8" fmla="*/ 410 w 410"/>
              <a:gd name="T9" fmla="*/ 0 h 448"/>
            </a:gdLst>
            <a:ahLst/>
            <a:cxnLst>
              <a:cxn ang="0">
                <a:pos x="T0" y="T1"/>
              </a:cxn>
              <a:cxn ang="0">
                <a:pos x="T2" y="T3"/>
              </a:cxn>
              <a:cxn ang="0">
                <a:pos x="T4" y="T5"/>
              </a:cxn>
              <a:cxn ang="0">
                <a:pos x="T6" y="T7"/>
              </a:cxn>
              <a:cxn ang="0">
                <a:pos x="T8" y="T9"/>
              </a:cxn>
            </a:cxnLst>
            <a:rect l="0" t="0" r="r" b="b"/>
            <a:pathLst>
              <a:path w="410" h="448">
                <a:moveTo>
                  <a:pt x="410" y="0"/>
                </a:moveTo>
                <a:lnTo>
                  <a:pt x="0" y="446"/>
                </a:lnTo>
                <a:lnTo>
                  <a:pt x="130" y="448"/>
                </a:lnTo>
                <a:lnTo>
                  <a:pt x="268" y="448"/>
                </a:lnTo>
                <a:lnTo>
                  <a:pt x="410" y="0"/>
                </a:lnTo>
                <a:close/>
              </a:path>
            </a:pathLst>
          </a:custGeom>
          <a:solidFill>
            <a:srgbClr val="D0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1" name="Freeform 102">
            <a:extLst>
              <a:ext uri="{FF2B5EF4-FFF2-40B4-BE49-F238E27FC236}">
                <a16:creationId xmlns:a16="http://schemas.microsoft.com/office/drawing/2014/main" id="{763C244B-F9C6-43C2-8EBE-AD3694457BEC}"/>
              </a:ext>
            </a:extLst>
          </p:cNvPr>
          <p:cNvSpPr>
            <a:spLocks/>
          </p:cNvSpPr>
          <p:nvPr userDrawn="1"/>
        </p:nvSpPr>
        <p:spPr bwMode="auto">
          <a:xfrm>
            <a:off x="8245248" y="6156099"/>
            <a:ext cx="650875" cy="711200"/>
          </a:xfrm>
          <a:custGeom>
            <a:avLst/>
            <a:gdLst>
              <a:gd name="T0" fmla="*/ 410 w 410"/>
              <a:gd name="T1" fmla="*/ 0 h 448"/>
              <a:gd name="T2" fmla="*/ 0 w 410"/>
              <a:gd name="T3" fmla="*/ 446 h 448"/>
              <a:gd name="T4" fmla="*/ 130 w 410"/>
              <a:gd name="T5" fmla="*/ 448 h 448"/>
              <a:gd name="T6" fmla="*/ 268 w 410"/>
              <a:gd name="T7" fmla="*/ 448 h 448"/>
              <a:gd name="T8" fmla="*/ 410 w 410"/>
              <a:gd name="T9" fmla="*/ 0 h 448"/>
            </a:gdLst>
            <a:ahLst/>
            <a:cxnLst>
              <a:cxn ang="0">
                <a:pos x="T0" y="T1"/>
              </a:cxn>
              <a:cxn ang="0">
                <a:pos x="T2" y="T3"/>
              </a:cxn>
              <a:cxn ang="0">
                <a:pos x="T4" y="T5"/>
              </a:cxn>
              <a:cxn ang="0">
                <a:pos x="T6" y="T7"/>
              </a:cxn>
              <a:cxn ang="0">
                <a:pos x="T8" y="T9"/>
              </a:cxn>
            </a:cxnLst>
            <a:rect l="0" t="0" r="r" b="b"/>
            <a:pathLst>
              <a:path w="410" h="448">
                <a:moveTo>
                  <a:pt x="410" y="0"/>
                </a:moveTo>
                <a:lnTo>
                  <a:pt x="0" y="446"/>
                </a:lnTo>
                <a:lnTo>
                  <a:pt x="130" y="448"/>
                </a:lnTo>
                <a:lnTo>
                  <a:pt x="268" y="448"/>
                </a:lnTo>
                <a:lnTo>
                  <a:pt x="4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2" name="Freeform 103">
            <a:extLst>
              <a:ext uri="{FF2B5EF4-FFF2-40B4-BE49-F238E27FC236}">
                <a16:creationId xmlns:a16="http://schemas.microsoft.com/office/drawing/2014/main" id="{DDC5B9C6-C472-4588-BBD4-C23024A2153F}"/>
              </a:ext>
            </a:extLst>
          </p:cNvPr>
          <p:cNvSpPr>
            <a:spLocks/>
          </p:cNvSpPr>
          <p:nvPr userDrawn="1"/>
        </p:nvSpPr>
        <p:spPr bwMode="auto">
          <a:xfrm>
            <a:off x="7641998" y="6156099"/>
            <a:ext cx="1254125" cy="711200"/>
          </a:xfrm>
          <a:custGeom>
            <a:avLst/>
            <a:gdLst>
              <a:gd name="T0" fmla="*/ 790 w 790"/>
              <a:gd name="T1" fmla="*/ 0 h 448"/>
              <a:gd name="T2" fmla="*/ 31 w 790"/>
              <a:gd name="T3" fmla="*/ 220 h 448"/>
              <a:gd name="T4" fmla="*/ 0 w 790"/>
              <a:gd name="T5" fmla="*/ 312 h 448"/>
              <a:gd name="T6" fmla="*/ 185 w 790"/>
              <a:gd name="T7" fmla="*/ 442 h 448"/>
              <a:gd name="T8" fmla="*/ 180 w 790"/>
              <a:gd name="T9" fmla="*/ 448 h 448"/>
              <a:gd name="T10" fmla="*/ 185 w 790"/>
              <a:gd name="T11" fmla="*/ 442 h 448"/>
              <a:gd name="T12" fmla="*/ 380 w 790"/>
              <a:gd name="T13" fmla="*/ 446 h 448"/>
              <a:gd name="T14" fmla="*/ 790 w 790"/>
              <a:gd name="T15" fmla="*/ 0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0" h="448">
                <a:moveTo>
                  <a:pt x="790" y="0"/>
                </a:moveTo>
                <a:lnTo>
                  <a:pt x="31" y="220"/>
                </a:lnTo>
                <a:lnTo>
                  <a:pt x="0" y="312"/>
                </a:lnTo>
                <a:lnTo>
                  <a:pt x="185" y="442"/>
                </a:lnTo>
                <a:lnTo>
                  <a:pt x="180" y="448"/>
                </a:lnTo>
                <a:lnTo>
                  <a:pt x="185" y="442"/>
                </a:lnTo>
                <a:lnTo>
                  <a:pt x="380" y="446"/>
                </a:lnTo>
                <a:lnTo>
                  <a:pt x="790" y="0"/>
                </a:lnTo>
                <a:close/>
              </a:path>
            </a:pathLst>
          </a:custGeom>
          <a:solidFill>
            <a:srgbClr val="B9EA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3" name="Freeform 104">
            <a:extLst>
              <a:ext uri="{FF2B5EF4-FFF2-40B4-BE49-F238E27FC236}">
                <a16:creationId xmlns:a16="http://schemas.microsoft.com/office/drawing/2014/main" id="{339BD086-6317-408D-9E8C-2830BDCF3E73}"/>
              </a:ext>
            </a:extLst>
          </p:cNvPr>
          <p:cNvSpPr>
            <a:spLocks/>
          </p:cNvSpPr>
          <p:nvPr userDrawn="1"/>
        </p:nvSpPr>
        <p:spPr bwMode="auto">
          <a:xfrm>
            <a:off x="7641998" y="6156099"/>
            <a:ext cx="1254125" cy="711200"/>
          </a:xfrm>
          <a:custGeom>
            <a:avLst/>
            <a:gdLst>
              <a:gd name="T0" fmla="*/ 790 w 790"/>
              <a:gd name="T1" fmla="*/ 0 h 448"/>
              <a:gd name="T2" fmla="*/ 31 w 790"/>
              <a:gd name="T3" fmla="*/ 220 h 448"/>
              <a:gd name="T4" fmla="*/ 0 w 790"/>
              <a:gd name="T5" fmla="*/ 312 h 448"/>
              <a:gd name="T6" fmla="*/ 185 w 790"/>
              <a:gd name="T7" fmla="*/ 442 h 448"/>
              <a:gd name="T8" fmla="*/ 180 w 790"/>
              <a:gd name="T9" fmla="*/ 448 h 448"/>
              <a:gd name="T10" fmla="*/ 185 w 790"/>
              <a:gd name="T11" fmla="*/ 442 h 448"/>
              <a:gd name="T12" fmla="*/ 380 w 790"/>
              <a:gd name="T13" fmla="*/ 446 h 448"/>
              <a:gd name="T14" fmla="*/ 790 w 790"/>
              <a:gd name="T15" fmla="*/ 0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0" h="448">
                <a:moveTo>
                  <a:pt x="790" y="0"/>
                </a:moveTo>
                <a:lnTo>
                  <a:pt x="31" y="220"/>
                </a:lnTo>
                <a:lnTo>
                  <a:pt x="0" y="312"/>
                </a:lnTo>
                <a:lnTo>
                  <a:pt x="185" y="442"/>
                </a:lnTo>
                <a:lnTo>
                  <a:pt x="180" y="448"/>
                </a:lnTo>
                <a:lnTo>
                  <a:pt x="185" y="442"/>
                </a:lnTo>
                <a:lnTo>
                  <a:pt x="380" y="446"/>
                </a:lnTo>
                <a:lnTo>
                  <a:pt x="7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4" name="Freeform 105">
            <a:extLst>
              <a:ext uri="{FF2B5EF4-FFF2-40B4-BE49-F238E27FC236}">
                <a16:creationId xmlns:a16="http://schemas.microsoft.com/office/drawing/2014/main" id="{994F8561-3433-4C21-A08A-3DE79796974D}"/>
              </a:ext>
            </a:extLst>
          </p:cNvPr>
          <p:cNvSpPr>
            <a:spLocks/>
          </p:cNvSpPr>
          <p:nvPr userDrawn="1"/>
        </p:nvSpPr>
        <p:spPr bwMode="auto">
          <a:xfrm>
            <a:off x="7605486" y="6505349"/>
            <a:ext cx="85725" cy="146050"/>
          </a:xfrm>
          <a:custGeom>
            <a:avLst/>
            <a:gdLst>
              <a:gd name="T0" fmla="*/ 54 w 54"/>
              <a:gd name="T1" fmla="*/ 0 h 92"/>
              <a:gd name="T2" fmla="*/ 0 w 54"/>
              <a:gd name="T3" fmla="*/ 75 h 92"/>
              <a:gd name="T4" fmla="*/ 23 w 54"/>
              <a:gd name="T5" fmla="*/ 92 h 92"/>
              <a:gd name="T6" fmla="*/ 54 w 54"/>
              <a:gd name="T7" fmla="*/ 0 h 92"/>
            </a:gdLst>
            <a:ahLst/>
            <a:cxnLst>
              <a:cxn ang="0">
                <a:pos x="T0" y="T1"/>
              </a:cxn>
              <a:cxn ang="0">
                <a:pos x="T2" y="T3"/>
              </a:cxn>
              <a:cxn ang="0">
                <a:pos x="T4" y="T5"/>
              </a:cxn>
              <a:cxn ang="0">
                <a:pos x="T6" y="T7"/>
              </a:cxn>
            </a:cxnLst>
            <a:rect l="0" t="0" r="r" b="b"/>
            <a:pathLst>
              <a:path w="54" h="92">
                <a:moveTo>
                  <a:pt x="54" y="0"/>
                </a:moveTo>
                <a:lnTo>
                  <a:pt x="0" y="75"/>
                </a:lnTo>
                <a:lnTo>
                  <a:pt x="23" y="92"/>
                </a:lnTo>
                <a:lnTo>
                  <a:pt x="54" y="0"/>
                </a:lnTo>
                <a:close/>
              </a:path>
            </a:pathLst>
          </a:custGeom>
          <a:solidFill>
            <a:srgbClr val="97E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5" name="Freeform 106">
            <a:extLst>
              <a:ext uri="{FF2B5EF4-FFF2-40B4-BE49-F238E27FC236}">
                <a16:creationId xmlns:a16="http://schemas.microsoft.com/office/drawing/2014/main" id="{E7190DCF-ED82-471F-B1EA-7B0A0271D990}"/>
              </a:ext>
            </a:extLst>
          </p:cNvPr>
          <p:cNvSpPr>
            <a:spLocks/>
          </p:cNvSpPr>
          <p:nvPr userDrawn="1"/>
        </p:nvSpPr>
        <p:spPr bwMode="auto">
          <a:xfrm>
            <a:off x="7605486" y="6505349"/>
            <a:ext cx="85725" cy="146050"/>
          </a:xfrm>
          <a:custGeom>
            <a:avLst/>
            <a:gdLst>
              <a:gd name="T0" fmla="*/ 54 w 54"/>
              <a:gd name="T1" fmla="*/ 0 h 92"/>
              <a:gd name="T2" fmla="*/ 0 w 54"/>
              <a:gd name="T3" fmla="*/ 75 h 92"/>
              <a:gd name="T4" fmla="*/ 23 w 54"/>
              <a:gd name="T5" fmla="*/ 92 h 92"/>
              <a:gd name="T6" fmla="*/ 54 w 54"/>
              <a:gd name="T7" fmla="*/ 0 h 92"/>
            </a:gdLst>
            <a:ahLst/>
            <a:cxnLst>
              <a:cxn ang="0">
                <a:pos x="T0" y="T1"/>
              </a:cxn>
              <a:cxn ang="0">
                <a:pos x="T2" y="T3"/>
              </a:cxn>
              <a:cxn ang="0">
                <a:pos x="T4" y="T5"/>
              </a:cxn>
              <a:cxn ang="0">
                <a:pos x="T6" y="T7"/>
              </a:cxn>
            </a:cxnLst>
            <a:rect l="0" t="0" r="r" b="b"/>
            <a:pathLst>
              <a:path w="54" h="92">
                <a:moveTo>
                  <a:pt x="54" y="0"/>
                </a:moveTo>
                <a:lnTo>
                  <a:pt x="0" y="75"/>
                </a:lnTo>
                <a:lnTo>
                  <a:pt x="23" y="92"/>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6" name="Freeform 107">
            <a:extLst>
              <a:ext uri="{FF2B5EF4-FFF2-40B4-BE49-F238E27FC236}">
                <a16:creationId xmlns:a16="http://schemas.microsoft.com/office/drawing/2014/main" id="{2CA82F7D-49BF-4004-BC94-F5212E55D9FB}"/>
              </a:ext>
            </a:extLst>
          </p:cNvPr>
          <p:cNvSpPr>
            <a:spLocks/>
          </p:cNvSpPr>
          <p:nvPr userDrawn="1"/>
        </p:nvSpPr>
        <p:spPr bwMode="auto">
          <a:xfrm>
            <a:off x="1657123" y="6318024"/>
            <a:ext cx="107950" cy="125413"/>
          </a:xfrm>
          <a:custGeom>
            <a:avLst/>
            <a:gdLst>
              <a:gd name="T0" fmla="*/ 41 w 68"/>
              <a:gd name="T1" fmla="*/ 0 h 79"/>
              <a:gd name="T2" fmla="*/ 0 w 68"/>
              <a:gd name="T3" fmla="*/ 34 h 79"/>
              <a:gd name="T4" fmla="*/ 68 w 68"/>
              <a:gd name="T5" fmla="*/ 79 h 79"/>
              <a:gd name="T6" fmla="*/ 41 w 68"/>
              <a:gd name="T7" fmla="*/ 0 h 79"/>
            </a:gdLst>
            <a:ahLst/>
            <a:cxnLst>
              <a:cxn ang="0">
                <a:pos x="T0" y="T1"/>
              </a:cxn>
              <a:cxn ang="0">
                <a:pos x="T2" y="T3"/>
              </a:cxn>
              <a:cxn ang="0">
                <a:pos x="T4" y="T5"/>
              </a:cxn>
              <a:cxn ang="0">
                <a:pos x="T6" y="T7"/>
              </a:cxn>
            </a:cxnLst>
            <a:rect l="0" t="0" r="r" b="b"/>
            <a:pathLst>
              <a:path w="68" h="79">
                <a:moveTo>
                  <a:pt x="41" y="0"/>
                </a:moveTo>
                <a:lnTo>
                  <a:pt x="0" y="34"/>
                </a:lnTo>
                <a:lnTo>
                  <a:pt x="68" y="79"/>
                </a:lnTo>
                <a:lnTo>
                  <a:pt x="41" y="0"/>
                </a:lnTo>
                <a:close/>
              </a:path>
            </a:pathLst>
          </a:custGeom>
          <a:solidFill>
            <a:srgbClr val="8FDE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7" name="Freeform 108">
            <a:extLst>
              <a:ext uri="{FF2B5EF4-FFF2-40B4-BE49-F238E27FC236}">
                <a16:creationId xmlns:a16="http://schemas.microsoft.com/office/drawing/2014/main" id="{84C6FD45-EAF3-47B7-842F-B119FC117241}"/>
              </a:ext>
            </a:extLst>
          </p:cNvPr>
          <p:cNvSpPr>
            <a:spLocks/>
          </p:cNvSpPr>
          <p:nvPr userDrawn="1"/>
        </p:nvSpPr>
        <p:spPr bwMode="auto">
          <a:xfrm>
            <a:off x="1657123" y="6318024"/>
            <a:ext cx="107950" cy="125413"/>
          </a:xfrm>
          <a:custGeom>
            <a:avLst/>
            <a:gdLst>
              <a:gd name="T0" fmla="*/ 41 w 68"/>
              <a:gd name="T1" fmla="*/ 0 h 79"/>
              <a:gd name="T2" fmla="*/ 0 w 68"/>
              <a:gd name="T3" fmla="*/ 34 h 79"/>
              <a:gd name="T4" fmla="*/ 68 w 68"/>
              <a:gd name="T5" fmla="*/ 79 h 79"/>
              <a:gd name="T6" fmla="*/ 41 w 68"/>
              <a:gd name="T7" fmla="*/ 0 h 79"/>
            </a:gdLst>
            <a:ahLst/>
            <a:cxnLst>
              <a:cxn ang="0">
                <a:pos x="T0" y="T1"/>
              </a:cxn>
              <a:cxn ang="0">
                <a:pos x="T2" y="T3"/>
              </a:cxn>
              <a:cxn ang="0">
                <a:pos x="T4" y="T5"/>
              </a:cxn>
              <a:cxn ang="0">
                <a:pos x="T6" y="T7"/>
              </a:cxn>
            </a:cxnLst>
            <a:rect l="0" t="0" r="r" b="b"/>
            <a:pathLst>
              <a:path w="68" h="79">
                <a:moveTo>
                  <a:pt x="41" y="0"/>
                </a:moveTo>
                <a:lnTo>
                  <a:pt x="0" y="34"/>
                </a:lnTo>
                <a:lnTo>
                  <a:pt x="68" y="79"/>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8" name="Freeform 109">
            <a:extLst>
              <a:ext uri="{FF2B5EF4-FFF2-40B4-BE49-F238E27FC236}">
                <a16:creationId xmlns:a16="http://schemas.microsoft.com/office/drawing/2014/main" id="{694B32F6-4C90-4972-8F2A-6E0685880DF0}"/>
              </a:ext>
            </a:extLst>
          </p:cNvPr>
          <p:cNvSpPr>
            <a:spLocks/>
          </p:cNvSpPr>
          <p:nvPr userDrawn="1"/>
        </p:nvSpPr>
        <p:spPr bwMode="auto">
          <a:xfrm>
            <a:off x="1876198" y="6789512"/>
            <a:ext cx="30163" cy="68263"/>
          </a:xfrm>
          <a:custGeom>
            <a:avLst/>
            <a:gdLst>
              <a:gd name="T0" fmla="*/ 6 w 19"/>
              <a:gd name="T1" fmla="*/ 0 h 43"/>
              <a:gd name="T2" fmla="*/ 0 w 19"/>
              <a:gd name="T3" fmla="*/ 43 h 43"/>
              <a:gd name="T4" fmla="*/ 19 w 19"/>
              <a:gd name="T5" fmla="*/ 38 h 43"/>
              <a:gd name="T6" fmla="*/ 6 w 19"/>
              <a:gd name="T7" fmla="*/ 0 h 43"/>
            </a:gdLst>
            <a:ahLst/>
            <a:cxnLst>
              <a:cxn ang="0">
                <a:pos x="T0" y="T1"/>
              </a:cxn>
              <a:cxn ang="0">
                <a:pos x="T2" y="T3"/>
              </a:cxn>
              <a:cxn ang="0">
                <a:pos x="T4" y="T5"/>
              </a:cxn>
              <a:cxn ang="0">
                <a:pos x="T6" y="T7"/>
              </a:cxn>
            </a:cxnLst>
            <a:rect l="0" t="0" r="r" b="b"/>
            <a:pathLst>
              <a:path w="19" h="43">
                <a:moveTo>
                  <a:pt x="6" y="0"/>
                </a:moveTo>
                <a:lnTo>
                  <a:pt x="0" y="43"/>
                </a:lnTo>
                <a:lnTo>
                  <a:pt x="19" y="38"/>
                </a:lnTo>
                <a:lnTo>
                  <a:pt x="6" y="0"/>
                </a:lnTo>
                <a:close/>
              </a:path>
            </a:pathLst>
          </a:custGeom>
          <a:solidFill>
            <a:srgbClr val="4DC0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Freeform 110">
            <a:extLst>
              <a:ext uri="{FF2B5EF4-FFF2-40B4-BE49-F238E27FC236}">
                <a16:creationId xmlns:a16="http://schemas.microsoft.com/office/drawing/2014/main" id="{E04B63F3-8FC7-4570-A168-855EF0A23BB0}"/>
              </a:ext>
            </a:extLst>
          </p:cNvPr>
          <p:cNvSpPr>
            <a:spLocks/>
          </p:cNvSpPr>
          <p:nvPr userDrawn="1"/>
        </p:nvSpPr>
        <p:spPr bwMode="auto">
          <a:xfrm>
            <a:off x="1876198" y="6789512"/>
            <a:ext cx="30163" cy="68263"/>
          </a:xfrm>
          <a:custGeom>
            <a:avLst/>
            <a:gdLst>
              <a:gd name="T0" fmla="*/ 6 w 19"/>
              <a:gd name="T1" fmla="*/ 0 h 43"/>
              <a:gd name="T2" fmla="*/ 0 w 19"/>
              <a:gd name="T3" fmla="*/ 43 h 43"/>
              <a:gd name="T4" fmla="*/ 19 w 19"/>
              <a:gd name="T5" fmla="*/ 38 h 43"/>
              <a:gd name="T6" fmla="*/ 6 w 19"/>
              <a:gd name="T7" fmla="*/ 0 h 43"/>
            </a:gdLst>
            <a:ahLst/>
            <a:cxnLst>
              <a:cxn ang="0">
                <a:pos x="T0" y="T1"/>
              </a:cxn>
              <a:cxn ang="0">
                <a:pos x="T2" y="T3"/>
              </a:cxn>
              <a:cxn ang="0">
                <a:pos x="T4" y="T5"/>
              </a:cxn>
              <a:cxn ang="0">
                <a:pos x="T6" y="T7"/>
              </a:cxn>
            </a:cxnLst>
            <a:rect l="0" t="0" r="r" b="b"/>
            <a:pathLst>
              <a:path w="19" h="43">
                <a:moveTo>
                  <a:pt x="6" y="0"/>
                </a:moveTo>
                <a:lnTo>
                  <a:pt x="0" y="43"/>
                </a:lnTo>
                <a:lnTo>
                  <a:pt x="19" y="38"/>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0" name="Freeform 111">
            <a:extLst>
              <a:ext uri="{FF2B5EF4-FFF2-40B4-BE49-F238E27FC236}">
                <a16:creationId xmlns:a16="http://schemas.microsoft.com/office/drawing/2014/main" id="{BB9CF589-A090-4DDA-B214-4B38579DFF08}"/>
              </a:ext>
            </a:extLst>
          </p:cNvPr>
          <p:cNvSpPr>
            <a:spLocks/>
          </p:cNvSpPr>
          <p:nvPr userDrawn="1"/>
        </p:nvSpPr>
        <p:spPr bwMode="auto">
          <a:xfrm>
            <a:off x="1484086" y="6371999"/>
            <a:ext cx="401638" cy="495300"/>
          </a:xfrm>
          <a:custGeom>
            <a:avLst/>
            <a:gdLst>
              <a:gd name="T0" fmla="*/ 109 w 253"/>
              <a:gd name="T1" fmla="*/ 0 h 312"/>
              <a:gd name="T2" fmla="*/ 0 w 253"/>
              <a:gd name="T3" fmla="*/ 91 h 312"/>
              <a:gd name="T4" fmla="*/ 190 w 253"/>
              <a:gd name="T5" fmla="*/ 312 h 312"/>
              <a:gd name="T6" fmla="*/ 221 w 253"/>
              <a:gd name="T7" fmla="*/ 312 h 312"/>
              <a:gd name="T8" fmla="*/ 247 w 253"/>
              <a:gd name="T9" fmla="*/ 306 h 312"/>
              <a:gd name="T10" fmla="*/ 253 w 253"/>
              <a:gd name="T11" fmla="*/ 263 h 312"/>
              <a:gd name="T12" fmla="*/ 177 w 253"/>
              <a:gd name="T13" fmla="*/ 45 h 312"/>
              <a:gd name="T14" fmla="*/ 109 w 253"/>
              <a:gd name="T15" fmla="*/ 0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312">
                <a:moveTo>
                  <a:pt x="109" y="0"/>
                </a:moveTo>
                <a:lnTo>
                  <a:pt x="0" y="91"/>
                </a:lnTo>
                <a:lnTo>
                  <a:pt x="190" y="312"/>
                </a:lnTo>
                <a:lnTo>
                  <a:pt x="221" y="312"/>
                </a:lnTo>
                <a:lnTo>
                  <a:pt x="247" y="306"/>
                </a:lnTo>
                <a:lnTo>
                  <a:pt x="253" y="263"/>
                </a:lnTo>
                <a:lnTo>
                  <a:pt x="177" y="45"/>
                </a:lnTo>
                <a:lnTo>
                  <a:pt x="109" y="0"/>
                </a:lnTo>
                <a:close/>
              </a:path>
            </a:pathLst>
          </a:custGeom>
          <a:solidFill>
            <a:srgbClr val="42BA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1" name="Freeform 112">
            <a:extLst>
              <a:ext uri="{FF2B5EF4-FFF2-40B4-BE49-F238E27FC236}">
                <a16:creationId xmlns:a16="http://schemas.microsoft.com/office/drawing/2014/main" id="{6413A4BD-4F93-4CD1-9FED-FD47FC81AD26}"/>
              </a:ext>
            </a:extLst>
          </p:cNvPr>
          <p:cNvSpPr>
            <a:spLocks/>
          </p:cNvSpPr>
          <p:nvPr userDrawn="1"/>
        </p:nvSpPr>
        <p:spPr bwMode="auto">
          <a:xfrm>
            <a:off x="1484086" y="6371999"/>
            <a:ext cx="401638" cy="495300"/>
          </a:xfrm>
          <a:custGeom>
            <a:avLst/>
            <a:gdLst>
              <a:gd name="T0" fmla="*/ 109 w 253"/>
              <a:gd name="T1" fmla="*/ 0 h 312"/>
              <a:gd name="T2" fmla="*/ 0 w 253"/>
              <a:gd name="T3" fmla="*/ 91 h 312"/>
              <a:gd name="T4" fmla="*/ 190 w 253"/>
              <a:gd name="T5" fmla="*/ 312 h 312"/>
              <a:gd name="T6" fmla="*/ 221 w 253"/>
              <a:gd name="T7" fmla="*/ 312 h 312"/>
              <a:gd name="T8" fmla="*/ 247 w 253"/>
              <a:gd name="T9" fmla="*/ 306 h 312"/>
              <a:gd name="T10" fmla="*/ 253 w 253"/>
              <a:gd name="T11" fmla="*/ 263 h 312"/>
              <a:gd name="T12" fmla="*/ 177 w 253"/>
              <a:gd name="T13" fmla="*/ 45 h 312"/>
              <a:gd name="T14" fmla="*/ 109 w 253"/>
              <a:gd name="T15" fmla="*/ 0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312">
                <a:moveTo>
                  <a:pt x="109" y="0"/>
                </a:moveTo>
                <a:lnTo>
                  <a:pt x="0" y="91"/>
                </a:lnTo>
                <a:lnTo>
                  <a:pt x="190" y="312"/>
                </a:lnTo>
                <a:lnTo>
                  <a:pt x="221" y="312"/>
                </a:lnTo>
                <a:lnTo>
                  <a:pt x="247" y="306"/>
                </a:lnTo>
                <a:lnTo>
                  <a:pt x="253" y="263"/>
                </a:lnTo>
                <a:lnTo>
                  <a:pt x="177" y="45"/>
                </a:lnTo>
                <a:lnTo>
                  <a:pt x="1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2" name="任意多边形: 形状 461">
            <a:extLst>
              <a:ext uri="{FF2B5EF4-FFF2-40B4-BE49-F238E27FC236}">
                <a16:creationId xmlns:a16="http://schemas.microsoft.com/office/drawing/2014/main" id="{D9B1D560-7D81-4DB8-B24A-F594CABBA346}"/>
              </a:ext>
            </a:extLst>
          </p:cNvPr>
          <p:cNvSpPr>
            <a:spLocks/>
          </p:cNvSpPr>
          <p:nvPr userDrawn="1"/>
        </p:nvSpPr>
        <p:spPr bwMode="auto">
          <a:xfrm>
            <a:off x="10288361" y="4492399"/>
            <a:ext cx="1189711" cy="2388280"/>
          </a:xfrm>
          <a:custGeom>
            <a:avLst/>
            <a:gdLst>
              <a:gd name="connsiteX0" fmla="*/ 1022350 w 1189711"/>
              <a:gd name="connsiteY0" fmla="*/ 0 h 2388280"/>
              <a:gd name="connsiteX1" fmla="*/ 1189711 w 1189711"/>
              <a:gd name="connsiteY1" fmla="*/ 2388280 h 2388280"/>
              <a:gd name="connsiteX2" fmla="*/ 820104 w 1189711"/>
              <a:gd name="connsiteY2" fmla="*/ 2388280 h 2388280"/>
              <a:gd name="connsiteX3" fmla="*/ 0 w 1189711"/>
              <a:gd name="connsiteY3" fmla="*/ 2114550 h 2388280"/>
            </a:gdLst>
            <a:ahLst/>
            <a:cxnLst>
              <a:cxn ang="0">
                <a:pos x="connsiteX0" y="connsiteY0"/>
              </a:cxn>
              <a:cxn ang="0">
                <a:pos x="connsiteX1" y="connsiteY1"/>
              </a:cxn>
              <a:cxn ang="0">
                <a:pos x="connsiteX2" y="connsiteY2"/>
              </a:cxn>
              <a:cxn ang="0">
                <a:pos x="connsiteX3" y="connsiteY3"/>
              </a:cxn>
            </a:cxnLst>
            <a:rect l="l" t="t" r="r" b="b"/>
            <a:pathLst>
              <a:path w="1189711" h="2388280">
                <a:moveTo>
                  <a:pt x="1022350" y="0"/>
                </a:moveTo>
                <a:lnTo>
                  <a:pt x="1189711" y="2388280"/>
                </a:lnTo>
                <a:lnTo>
                  <a:pt x="820104" y="2388280"/>
                </a:lnTo>
                <a:lnTo>
                  <a:pt x="0" y="2114550"/>
                </a:lnTo>
                <a:close/>
              </a:path>
            </a:pathLst>
          </a:custGeom>
          <a:solidFill>
            <a:srgbClr val="95DF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463" name="Freeform 114">
            <a:extLst>
              <a:ext uri="{FF2B5EF4-FFF2-40B4-BE49-F238E27FC236}">
                <a16:creationId xmlns:a16="http://schemas.microsoft.com/office/drawing/2014/main" id="{C1AAD808-FE52-41ED-9B8F-535790ED5B23}"/>
              </a:ext>
            </a:extLst>
          </p:cNvPr>
          <p:cNvSpPr>
            <a:spLocks/>
          </p:cNvSpPr>
          <p:nvPr userDrawn="1"/>
        </p:nvSpPr>
        <p:spPr bwMode="auto">
          <a:xfrm>
            <a:off x="10288361" y="4492399"/>
            <a:ext cx="1198563" cy="2514600"/>
          </a:xfrm>
          <a:custGeom>
            <a:avLst/>
            <a:gdLst>
              <a:gd name="T0" fmla="*/ 0 w 755"/>
              <a:gd name="T1" fmla="*/ 1332 h 1584"/>
              <a:gd name="T2" fmla="*/ 644 w 755"/>
              <a:gd name="T3" fmla="*/ 0 h 1584"/>
              <a:gd name="T4" fmla="*/ 755 w 755"/>
              <a:gd name="T5" fmla="*/ 1584 h 1584"/>
              <a:gd name="T6" fmla="*/ 0 w 755"/>
              <a:gd name="T7" fmla="*/ 1332 h 1584"/>
            </a:gdLst>
            <a:ahLst/>
            <a:cxnLst>
              <a:cxn ang="0">
                <a:pos x="T0" y="T1"/>
              </a:cxn>
              <a:cxn ang="0">
                <a:pos x="T2" y="T3"/>
              </a:cxn>
              <a:cxn ang="0">
                <a:pos x="T4" y="T5"/>
              </a:cxn>
              <a:cxn ang="0">
                <a:pos x="T6" y="T7"/>
              </a:cxn>
            </a:cxnLst>
            <a:rect l="0" t="0" r="r" b="b"/>
            <a:pathLst>
              <a:path w="755" h="1584">
                <a:moveTo>
                  <a:pt x="0" y="1332"/>
                </a:moveTo>
                <a:lnTo>
                  <a:pt x="644" y="0"/>
                </a:lnTo>
                <a:lnTo>
                  <a:pt x="755" y="1584"/>
                </a:lnTo>
                <a:lnTo>
                  <a:pt x="0" y="13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4" name="任意多边形: 形状 463">
            <a:extLst>
              <a:ext uri="{FF2B5EF4-FFF2-40B4-BE49-F238E27FC236}">
                <a16:creationId xmlns:a16="http://schemas.microsoft.com/office/drawing/2014/main" id="{283B2C4F-2C9F-43C7-828F-5FB8F8BC0AE1}"/>
              </a:ext>
            </a:extLst>
          </p:cNvPr>
          <p:cNvSpPr>
            <a:spLocks/>
          </p:cNvSpPr>
          <p:nvPr userDrawn="1"/>
        </p:nvSpPr>
        <p:spPr bwMode="auto">
          <a:xfrm>
            <a:off x="11310711" y="4492400"/>
            <a:ext cx="822325" cy="2370137"/>
          </a:xfrm>
          <a:custGeom>
            <a:avLst/>
            <a:gdLst>
              <a:gd name="connsiteX0" fmla="*/ 0 w 822325"/>
              <a:gd name="connsiteY0" fmla="*/ 0 h 2370137"/>
              <a:gd name="connsiteX1" fmla="*/ 822325 w 822325"/>
              <a:gd name="connsiteY1" fmla="*/ 1871663 h 2370137"/>
              <a:gd name="connsiteX2" fmla="*/ 321389 w 822325"/>
              <a:gd name="connsiteY2" fmla="*/ 2370137 h 2370137"/>
              <a:gd name="connsiteX3" fmla="*/ 166090 w 822325"/>
              <a:gd name="connsiteY3" fmla="*/ 2370137 h 2370137"/>
            </a:gdLst>
            <a:ahLst/>
            <a:cxnLst>
              <a:cxn ang="0">
                <a:pos x="connsiteX0" y="connsiteY0"/>
              </a:cxn>
              <a:cxn ang="0">
                <a:pos x="connsiteX1" y="connsiteY1"/>
              </a:cxn>
              <a:cxn ang="0">
                <a:pos x="connsiteX2" y="connsiteY2"/>
              </a:cxn>
              <a:cxn ang="0">
                <a:pos x="connsiteX3" y="connsiteY3"/>
              </a:cxn>
            </a:cxnLst>
            <a:rect l="l" t="t" r="r" b="b"/>
            <a:pathLst>
              <a:path w="822325" h="2370137">
                <a:moveTo>
                  <a:pt x="0" y="0"/>
                </a:moveTo>
                <a:lnTo>
                  <a:pt x="822325" y="1871663"/>
                </a:lnTo>
                <a:lnTo>
                  <a:pt x="321389" y="2370137"/>
                </a:lnTo>
                <a:lnTo>
                  <a:pt x="166090" y="2370137"/>
                </a:lnTo>
                <a:close/>
              </a:path>
            </a:pathLst>
          </a:custGeom>
          <a:solidFill>
            <a:srgbClr val="8AD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465" name="Freeform 116">
            <a:extLst>
              <a:ext uri="{FF2B5EF4-FFF2-40B4-BE49-F238E27FC236}">
                <a16:creationId xmlns:a16="http://schemas.microsoft.com/office/drawing/2014/main" id="{B27A676A-E01C-450A-91F9-1EB6D43D6ABB}"/>
              </a:ext>
            </a:extLst>
          </p:cNvPr>
          <p:cNvSpPr>
            <a:spLocks/>
          </p:cNvSpPr>
          <p:nvPr userDrawn="1"/>
        </p:nvSpPr>
        <p:spPr bwMode="auto">
          <a:xfrm>
            <a:off x="11310711" y="4492399"/>
            <a:ext cx="822325" cy="2514600"/>
          </a:xfrm>
          <a:custGeom>
            <a:avLst/>
            <a:gdLst>
              <a:gd name="T0" fmla="*/ 111 w 518"/>
              <a:gd name="T1" fmla="*/ 1584 h 1584"/>
              <a:gd name="T2" fmla="*/ 518 w 518"/>
              <a:gd name="T3" fmla="*/ 1179 h 1584"/>
              <a:gd name="T4" fmla="*/ 0 w 518"/>
              <a:gd name="T5" fmla="*/ 0 h 1584"/>
              <a:gd name="T6" fmla="*/ 111 w 518"/>
              <a:gd name="T7" fmla="*/ 1584 h 1584"/>
            </a:gdLst>
            <a:ahLst/>
            <a:cxnLst>
              <a:cxn ang="0">
                <a:pos x="T0" y="T1"/>
              </a:cxn>
              <a:cxn ang="0">
                <a:pos x="T2" y="T3"/>
              </a:cxn>
              <a:cxn ang="0">
                <a:pos x="T4" y="T5"/>
              </a:cxn>
              <a:cxn ang="0">
                <a:pos x="T6" y="T7"/>
              </a:cxn>
            </a:cxnLst>
            <a:rect l="0" t="0" r="r" b="b"/>
            <a:pathLst>
              <a:path w="518" h="1584">
                <a:moveTo>
                  <a:pt x="111" y="1584"/>
                </a:moveTo>
                <a:lnTo>
                  <a:pt x="518" y="1179"/>
                </a:lnTo>
                <a:lnTo>
                  <a:pt x="0" y="0"/>
                </a:lnTo>
                <a:lnTo>
                  <a:pt x="111" y="15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6" name="Freeform 117">
            <a:extLst>
              <a:ext uri="{FF2B5EF4-FFF2-40B4-BE49-F238E27FC236}">
                <a16:creationId xmlns:a16="http://schemas.microsoft.com/office/drawing/2014/main" id="{2890A052-2E83-40A4-83DA-7D55BE1DD719}"/>
              </a:ext>
            </a:extLst>
          </p:cNvPr>
          <p:cNvSpPr>
            <a:spLocks/>
          </p:cNvSpPr>
          <p:nvPr userDrawn="1"/>
        </p:nvSpPr>
        <p:spPr bwMode="auto">
          <a:xfrm>
            <a:off x="9113611" y="4492399"/>
            <a:ext cx="2197100" cy="2389188"/>
          </a:xfrm>
          <a:custGeom>
            <a:avLst/>
            <a:gdLst>
              <a:gd name="T0" fmla="*/ 740 w 1384"/>
              <a:gd name="T1" fmla="*/ 1332 h 1505"/>
              <a:gd name="T2" fmla="*/ 1384 w 1384"/>
              <a:gd name="T3" fmla="*/ 0 h 1505"/>
              <a:gd name="T4" fmla="*/ 0 w 1384"/>
              <a:gd name="T5" fmla="*/ 1505 h 1505"/>
              <a:gd name="T6" fmla="*/ 740 w 1384"/>
              <a:gd name="T7" fmla="*/ 1332 h 1505"/>
            </a:gdLst>
            <a:ahLst/>
            <a:cxnLst>
              <a:cxn ang="0">
                <a:pos x="T0" y="T1"/>
              </a:cxn>
              <a:cxn ang="0">
                <a:pos x="T2" y="T3"/>
              </a:cxn>
              <a:cxn ang="0">
                <a:pos x="T4" y="T5"/>
              </a:cxn>
              <a:cxn ang="0">
                <a:pos x="T6" y="T7"/>
              </a:cxn>
            </a:cxnLst>
            <a:rect l="0" t="0" r="r" b="b"/>
            <a:pathLst>
              <a:path w="1384" h="1505">
                <a:moveTo>
                  <a:pt x="740" y="1332"/>
                </a:moveTo>
                <a:lnTo>
                  <a:pt x="1384" y="0"/>
                </a:lnTo>
                <a:lnTo>
                  <a:pt x="0" y="1505"/>
                </a:lnTo>
                <a:lnTo>
                  <a:pt x="740" y="1332"/>
                </a:lnTo>
                <a:close/>
              </a:path>
            </a:pathLst>
          </a:custGeom>
          <a:solidFill>
            <a:srgbClr val="68D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7" name="Freeform 118">
            <a:extLst>
              <a:ext uri="{FF2B5EF4-FFF2-40B4-BE49-F238E27FC236}">
                <a16:creationId xmlns:a16="http://schemas.microsoft.com/office/drawing/2014/main" id="{F55FD277-F09C-47A8-9327-A0C4D3555604}"/>
              </a:ext>
            </a:extLst>
          </p:cNvPr>
          <p:cNvSpPr>
            <a:spLocks/>
          </p:cNvSpPr>
          <p:nvPr userDrawn="1"/>
        </p:nvSpPr>
        <p:spPr bwMode="auto">
          <a:xfrm>
            <a:off x="9113611" y="4492399"/>
            <a:ext cx="2197100" cy="2389188"/>
          </a:xfrm>
          <a:custGeom>
            <a:avLst/>
            <a:gdLst>
              <a:gd name="T0" fmla="*/ 740 w 1384"/>
              <a:gd name="T1" fmla="*/ 1332 h 1505"/>
              <a:gd name="T2" fmla="*/ 1384 w 1384"/>
              <a:gd name="T3" fmla="*/ 0 h 1505"/>
              <a:gd name="T4" fmla="*/ 0 w 1384"/>
              <a:gd name="T5" fmla="*/ 1505 h 1505"/>
              <a:gd name="T6" fmla="*/ 740 w 1384"/>
              <a:gd name="T7" fmla="*/ 1332 h 1505"/>
            </a:gdLst>
            <a:ahLst/>
            <a:cxnLst>
              <a:cxn ang="0">
                <a:pos x="T0" y="T1"/>
              </a:cxn>
              <a:cxn ang="0">
                <a:pos x="T2" y="T3"/>
              </a:cxn>
              <a:cxn ang="0">
                <a:pos x="T4" y="T5"/>
              </a:cxn>
              <a:cxn ang="0">
                <a:pos x="T6" y="T7"/>
              </a:cxn>
            </a:cxnLst>
            <a:rect l="0" t="0" r="r" b="b"/>
            <a:pathLst>
              <a:path w="1384" h="1505">
                <a:moveTo>
                  <a:pt x="740" y="1332"/>
                </a:moveTo>
                <a:lnTo>
                  <a:pt x="1384" y="0"/>
                </a:lnTo>
                <a:lnTo>
                  <a:pt x="0" y="1505"/>
                </a:lnTo>
                <a:lnTo>
                  <a:pt x="740" y="13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8" name="Freeform 119">
            <a:extLst>
              <a:ext uri="{FF2B5EF4-FFF2-40B4-BE49-F238E27FC236}">
                <a16:creationId xmlns:a16="http://schemas.microsoft.com/office/drawing/2014/main" id="{827F966C-D6BE-4896-B412-163477A645FA}"/>
              </a:ext>
            </a:extLst>
          </p:cNvPr>
          <p:cNvSpPr>
            <a:spLocks/>
          </p:cNvSpPr>
          <p:nvPr userDrawn="1"/>
        </p:nvSpPr>
        <p:spPr bwMode="auto">
          <a:xfrm>
            <a:off x="7935686" y="6857774"/>
            <a:ext cx="14288" cy="9525"/>
          </a:xfrm>
          <a:custGeom>
            <a:avLst/>
            <a:gdLst>
              <a:gd name="T0" fmla="*/ 0 w 9"/>
              <a:gd name="T1" fmla="*/ 0 h 6"/>
              <a:gd name="T2" fmla="*/ 0 w 9"/>
              <a:gd name="T3" fmla="*/ 6 h 6"/>
              <a:gd name="T4" fmla="*/ 9 w 9"/>
              <a:gd name="T5" fmla="*/ 6 h 6"/>
              <a:gd name="T6" fmla="*/ 0 w 9"/>
              <a:gd name="T7" fmla="*/ 0 h 6"/>
            </a:gdLst>
            <a:ahLst/>
            <a:cxnLst>
              <a:cxn ang="0">
                <a:pos x="T0" y="T1"/>
              </a:cxn>
              <a:cxn ang="0">
                <a:pos x="T2" y="T3"/>
              </a:cxn>
              <a:cxn ang="0">
                <a:pos x="T4" y="T5"/>
              </a:cxn>
              <a:cxn ang="0">
                <a:pos x="T6" y="T7"/>
              </a:cxn>
            </a:cxnLst>
            <a:rect l="0" t="0" r="r" b="b"/>
            <a:pathLst>
              <a:path w="9" h="6">
                <a:moveTo>
                  <a:pt x="0" y="0"/>
                </a:moveTo>
                <a:lnTo>
                  <a:pt x="0" y="6"/>
                </a:lnTo>
                <a:lnTo>
                  <a:pt x="9" y="6"/>
                </a:lnTo>
                <a:lnTo>
                  <a:pt x="0" y="0"/>
                </a:lnTo>
                <a:close/>
              </a:path>
            </a:pathLst>
          </a:custGeom>
          <a:solidFill>
            <a:srgbClr val="95DD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9" name="Freeform 120">
            <a:extLst>
              <a:ext uri="{FF2B5EF4-FFF2-40B4-BE49-F238E27FC236}">
                <a16:creationId xmlns:a16="http://schemas.microsoft.com/office/drawing/2014/main" id="{2D7A502C-9A4F-4893-84B9-AF73E018F7D4}"/>
              </a:ext>
            </a:extLst>
          </p:cNvPr>
          <p:cNvSpPr>
            <a:spLocks/>
          </p:cNvSpPr>
          <p:nvPr userDrawn="1"/>
        </p:nvSpPr>
        <p:spPr bwMode="auto">
          <a:xfrm>
            <a:off x="7935686" y="6857774"/>
            <a:ext cx="14288" cy="9525"/>
          </a:xfrm>
          <a:custGeom>
            <a:avLst/>
            <a:gdLst>
              <a:gd name="T0" fmla="*/ 0 w 9"/>
              <a:gd name="T1" fmla="*/ 0 h 6"/>
              <a:gd name="T2" fmla="*/ 0 w 9"/>
              <a:gd name="T3" fmla="*/ 6 h 6"/>
              <a:gd name="T4" fmla="*/ 9 w 9"/>
              <a:gd name="T5" fmla="*/ 6 h 6"/>
              <a:gd name="T6" fmla="*/ 0 w 9"/>
              <a:gd name="T7" fmla="*/ 0 h 6"/>
            </a:gdLst>
            <a:ahLst/>
            <a:cxnLst>
              <a:cxn ang="0">
                <a:pos x="T0" y="T1"/>
              </a:cxn>
              <a:cxn ang="0">
                <a:pos x="T2" y="T3"/>
              </a:cxn>
              <a:cxn ang="0">
                <a:pos x="T4" y="T5"/>
              </a:cxn>
              <a:cxn ang="0">
                <a:pos x="T6" y="T7"/>
              </a:cxn>
            </a:cxnLst>
            <a:rect l="0" t="0" r="r" b="b"/>
            <a:pathLst>
              <a:path w="9" h="6">
                <a:moveTo>
                  <a:pt x="0" y="0"/>
                </a:moveTo>
                <a:lnTo>
                  <a:pt x="0" y="6"/>
                </a:lnTo>
                <a:lnTo>
                  <a:pt x="9"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0" name="Freeform 121">
            <a:extLst>
              <a:ext uri="{FF2B5EF4-FFF2-40B4-BE49-F238E27FC236}">
                <a16:creationId xmlns:a16="http://schemas.microsoft.com/office/drawing/2014/main" id="{7F4FB6C2-BEA3-4D8B-A491-8B16A2FF0B72}"/>
              </a:ext>
            </a:extLst>
          </p:cNvPr>
          <p:cNvSpPr>
            <a:spLocks/>
          </p:cNvSpPr>
          <p:nvPr userDrawn="1"/>
        </p:nvSpPr>
        <p:spPr bwMode="auto">
          <a:xfrm>
            <a:off x="8240486" y="6864124"/>
            <a:ext cx="211138" cy="3175"/>
          </a:xfrm>
          <a:custGeom>
            <a:avLst/>
            <a:gdLst>
              <a:gd name="T0" fmla="*/ 3 w 133"/>
              <a:gd name="T1" fmla="*/ 0 h 2"/>
              <a:gd name="T2" fmla="*/ 0 w 133"/>
              <a:gd name="T3" fmla="*/ 2 h 2"/>
              <a:gd name="T4" fmla="*/ 133 w 133"/>
              <a:gd name="T5" fmla="*/ 2 h 2"/>
              <a:gd name="T6" fmla="*/ 3 w 133"/>
              <a:gd name="T7" fmla="*/ 0 h 2"/>
            </a:gdLst>
            <a:ahLst/>
            <a:cxnLst>
              <a:cxn ang="0">
                <a:pos x="T0" y="T1"/>
              </a:cxn>
              <a:cxn ang="0">
                <a:pos x="T2" y="T3"/>
              </a:cxn>
              <a:cxn ang="0">
                <a:pos x="T4" y="T5"/>
              </a:cxn>
              <a:cxn ang="0">
                <a:pos x="T6" y="T7"/>
              </a:cxn>
            </a:cxnLst>
            <a:rect l="0" t="0" r="r" b="b"/>
            <a:pathLst>
              <a:path w="133" h="2">
                <a:moveTo>
                  <a:pt x="3" y="0"/>
                </a:moveTo>
                <a:lnTo>
                  <a:pt x="0" y="2"/>
                </a:lnTo>
                <a:lnTo>
                  <a:pt x="133" y="2"/>
                </a:lnTo>
                <a:lnTo>
                  <a:pt x="3" y="0"/>
                </a:lnTo>
                <a:close/>
              </a:path>
            </a:pathLst>
          </a:custGeom>
          <a:solidFill>
            <a:srgbClr val="A3E1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1" name="Freeform 122">
            <a:extLst>
              <a:ext uri="{FF2B5EF4-FFF2-40B4-BE49-F238E27FC236}">
                <a16:creationId xmlns:a16="http://schemas.microsoft.com/office/drawing/2014/main" id="{A61A34E9-655D-4678-B5C0-0C8D17480252}"/>
              </a:ext>
            </a:extLst>
          </p:cNvPr>
          <p:cNvSpPr>
            <a:spLocks/>
          </p:cNvSpPr>
          <p:nvPr userDrawn="1"/>
        </p:nvSpPr>
        <p:spPr bwMode="auto">
          <a:xfrm>
            <a:off x="8240486" y="6864124"/>
            <a:ext cx="211138" cy="3175"/>
          </a:xfrm>
          <a:custGeom>
            <a:avLst/>
            <a:gdLst>
              <a:gd name="T0" fmla="*/ 3 w 133"/>
              <a:gd name="T1" fmla="*/ 0 h 2"/>
              <a:gd name="T2" fmla="*/ 0 w 133"/>
              <a:gd name="T3" fmla="*/ 2 h 2"/>
              <a:gd name="T4" fmla="*/ 133 w 133"/>
              <a:gd name="T5" fmla="*/ 2 h 2"/>
              <a:gd name="T6" fmla="*/ 3 w 133"/>
              <a:gd name="T7" fmla="*/ 0 h 2"/>
            </a:gdLst>
            <a:ahLst/>
            <a:cxnLst>
              <a:cxn ang="0">
                <a:pos x="T0" y="T1"/>
              </a:cxn>
              <a:cxn ang="0">
                <a:pos x="T2" y="T3"/>
              </a:cxn>
              <a:cxn ang="0">
                <a:pos x="T4" y="T5"/>
              </a:cxn>
              <a:cxn ang="0">
                <a:pos x="T6" y="T7"/>
              </a:cxn>
            </a:cxnLst>
            <a:rect l="0" t="0" r="r" b="b"/>
            <a:pathLst>
              <a:path w="133" h="2">
                <a:moveTo>
                  <a:pt x="3" y="0"/>
                </a:moveTo>
                <a:lnTo>
                  <a:pt x="0" y="2"/>
                </a:lnTo>
                <a:lnTo>
                  <a:pt x="13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2" name="Freeform 123">
            <a:extLst>
              <a:ext uri="{FF2B5EF4-FFF2-40B4-BE49-F238E27FC236}">
                <a16:creationId xmlns:a16="http://schemas.microsoft.com/office/drawing/2014/main" id="{32B435E7-9B08-431A-86D1-4C9CE44788A8}"/>
              </a:ext>
            </a:extLst>
          </p:cNvPr>
          <p:cNvSpPr>
            <a:spLocks/>
          </p:cNvSpPr>
          <p:nvPr userDrawn="1"/>
        </p:nvSpPr>
        <p:spPr bwMode="auto">
          <a:xfrm>
            <a:off x="7935686" y="6857774"/>
            <a:ext cx="309563" cy="9525"/>
          </a:xfrm>
          <a:custGeom>
            <a:avLst/>
            <a:gdLst>
              <a:gd name="T0" fmla="*/ 0 w 195"/>
              <a:gd name="T1" fmla="*/ 0 h 6"/>
              <a:gd name="T2" fmla="*/ 0 w 195"/>
              <a:gd name="T3" fmla="*/ 0 h 6"/>
              <a:gd name="T4" fmla="*/ 9 w 195"/>
              <a:gd name="T5" fmla="*/ 6 h 6"/>
              <a:gd name="T6" fmla="*/ 192 w 195"/>
              <a:gd name="T7" fmla="*/ 6 h 6"/>
              <a:gd name="T8" fmla="*/ 195 w 195"/>
              <a:gd name="T9" fmla="*/ 4 h 6"/>
              <a:gd name="T10" fmla="*/ 0 w 195"/>
              <a:gd name="T11" fmla="*/ 0 h 6"/>
            </a:gdLst>
            <a:ahLst/>
            <a:cxnLst>
              <a:cxn ang="0">
                <a:pos x="T0" y="T1"/>
              </a:cxn>
              <a:cxn ang="0">
                <a:pos x="T2" y="T3"/>
              </a:cxn>
              <a:cxn ang="0">
                <a:pos x="T4" y="T5"/>
              </a:cxn>
              <a:cxn ang="0">
                <a:pos x="T6" y="T7"/>
              </a:cxn>
              <a:cxn ang="0">
                <a:pos x="T8" y="T9"/>
              </a:cxn>
              <a:cxn ang="0">
                <a:pos x="T10" y="T11"/>
              </a:cxn>
            </a:cxnLst>
            <a:rect l="0" t="0" r="r" b="b"/>
            <a:pathLst>
              <a:path w="195" h="6">
                <a:moveTo>
                  <a:pt x="0" y="0"/>
                </a:moveTo>
                <a:lnTo>
                  <a:pt x="0" y="0"/>
                </a:lnTo>
                <a:lnTo>
                  <a:pt x="9" y="6"/>
                </a:lnTo>
                <a:lnTo>
                  <a:pt x="192" y="6"/>
                </a:lnTo>
                <a:lnTo>
                  <a:pt x="195" y="4"/>
                </a:lnTo>
                <a:lnTo>
                  <a:pt x="0" y="0"/>
                </a:lnTo>
                <a:close/>
              </a:path>
            </a:pathLst>
          </a:custGeom>
          <a:solidFill>
            <a:srgbClr val="91D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3" name="Freeform 124">
            <a:extLst>
              <a:ext uri="{FF2B5EF4-FFF2-40B4-BE49-F238E27FC236}">
                <a16:creationId xmlns:a16="http://schemas.microsoft.com/office/drawing/2014/main" id="{C3A08EA0-73A0-446E-96F2-59EA33F42977}"/>
              </a:ext>
            </a:extLst>
          </p:cNvPr>
          <p:cNvSpPr>
            <a:spLocks/>
          </p:cNvSpPr>
          <p:nvPr userDrawn="1"/>
        </p:nvSpPr>
        <p:spPr bwMode="auto">
          <a:xfrm>
            <a:off x="7935686" y="6857774"/>
            <a:ext cx="309563" cy="9525"/>
          </a:xfrm>
          <a:custGeom>
            <a:avLst/>
            <a:gdLst>
              <a:gd name="T0" fmla="*/ 0 w 195"/>
              <a:gd name="T1" fmla="*/ 0 h 6"/>
              <a:gd name="T2" fmla="*/ 0 w 195"/>
              <a:gd name="T3" fmla="*/ 0 h 6"/>
              <a:gd name="T4" fmla="*/ 9 w 195"/>
              <a:gd name="T5" fmla="*/ 6 h 6"/>
              <a:gd name="T6" fmla="*/ 192 w 195"/>
              <a:gd name="T7" fmla="*/ 6 h 6"/>
              <a:gd name="T8" fmla="*/ 195 w 195"/>
              <a:gd name="T9" fmla="*/ 4 h 6"/>
              <a:gd name="T10" fmla="*/ 0 w 195"/>
              <a:gd name="T11" fmla="*/ 0 h 6"/>
            </a:gdLst>
            <a:ahLst/>
            <a:cxnLst>
              <a:cxn ang="0">
                <a:pos x="T0" y="T1"/>
              </a:cxn>
              <a:cxn ang="0">
                <a:pos x="T2" y="T3"/>
              </a:cxn>
              <a:cxn ang="0">
                <a:pos x="T4" y="T5"/>
              </a:cxn>
              <a:cxn ang="0">
                <a:pos x="T6" y="T7"/>
              </a:cxn>
              <a:cxn ang="0">
                <a:pos x="T8" y="T9"/>
              </a:cxn>
              <a:cxn ang="0">
                <a:pos x="T10" y="T11"/>
              </a:cxn>
            </a:cxnLst>
            <a:rect l="0" t="0" r="r" b="b"/>
            <a:pathLst>
              <a:path w="195" h="6">
                <a:moveTo>
                  <a:pt x="0" y="0"/>
                </a:moveTo>
                <a:lnTo>
                  <a:pt x="0" y="0"/>
                </a:lnTo>
                <a:lnTo>
                  <a:pt x="9" y="6"/>
                </a:lnTo>
                <a:lnTo>
                  <a:pt x="192" y="6"/>
                </a:lnTo>
                <a:lnTo>
                  <a:pt x="195"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4" name="Freeform 125">
            <a:extLst>
              <a:ext uri="{FF2B5EF4-FFF2-40B4-BE49-F238E27FC236}">
                <a16:creationId xmlns:a16="http://schemas.microsoft.com/office/drawing/2014/main" id="{35FD31B3-AFFC-4631-8739-64E436C07482}"/>
              </a:ext>
            </a:extLst>
          </p:cNvPr>
          <p:cNvSpPr>
            <a:spLocks/>
          </p:cNvSpPr>
          <p:nvPr userDrawn="1"/>
        </p:nvSpPr>
        <p:spPr bwMode="auto">
          <a:xfrm>
            <a:off x="10607448" y="6449787"/>
            <a:ext cx="868363" cy="417513"/>
          </a:xfrm>
          <a:custGeom>
            <a:avLst/>
            <a:gdLst>
              <a:gd name="T0" fmla="*/ 529 w 547"/>
              <a:gd name="T1" fmla="*/ 0 h 263"/>
              <a:gd name="T2" fmla="*/ 0 w 547"/>
              <a:gd name="T3" fmla="*/ 166 h 263"/>
              <a:gd name="T4" fmla="*/ 291 w 547"/>
              <a:gd name="T5" fmla="*/ 263 h 263"/>
              <a:gd name="T6" fmla="*/ 547 w 547"/>
              <a:gd name="T7" fmla="*/ 263 h 263"/>
              <a:gd name="T8" fmla="*/ 529 w 547"/>
              <a:gd name="T9" fmla="*/ 0 h 263"/>
            </a:gdLst>
            <a:ahLst/>
            <a:cxnLst>
              <a:cxn ang="0">
                <a:pos x="T0" y="T1"/>
              </a:cxn>
              <a:cxn ang="0">
                <a:pos x="T2" y="T3"/>
              </a:cxn>
              <a:cxn ang="0">
                <a:pos x="T4" y="T5"/>
              </a:cxn>
              <a:cxn ang="0">
                <a:pos x="T6" y="T7"/>
              </a:cxn>
              <a:cxn ang="0">
                <a:pos x="T8" y="T9"/>
              </a:cxn>
            </a:cxnLst>
            <a:rect l="0" t="0" r="r" b="b"/>
            <a:pathLst>
              <a:path w="547" h="263">
                <a:moveTo>
                  <a:pt x="529" y="0"/>
                </a:moveTo>
                <a:lnTo>
                  <a:pt x="0" y="166"/>
                </a:lnTo>
                <a:lnTo>
                  <a:pt x="291" y="263"/>
                </a:lnTo>
                <a:lnTo>
                  <a:pt x="547" y="263"/>
                </a:lnTo>
                <a:lnTo>
                  <a:pt x="529" y="0"/>
                </a:lnTo>
                <a:close/>
              </a:path>
            </a:pathLst>
          </a:custGeom>
          <a:solidFill>
            <a:srgbClr val="73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5" name="Freeform 126">
            <a:extLst>
              <a:ext uri="{FF2B5EF4-FFF2-40B4-BE49-F238E27FC236}">
                <a16:creationId xmlns:a16="http://schemas.microsoft.com/office/drawing/2014/main" id="{91F47665-0963-46FE-A79E-06E57CB8513B}"/>
              </a:ext>
            </a:extLst>
          </p:cNvPr>
          <p:cNvSpPr>
            <a:spLocks/>
          </p:cNvSpPr>
          <p:nvPr userDrawn="1"/>
        </p:nvSpPr>
        <p:spPr bwMode="auto">
          <a:xfrm>
            <a:off x="10607448" y="6449787"/>
            <a:ext cx="868363" cy="417513"/>
          </a:xfrm>
          <a:custGeom>
            <a:avLst/>
            <a:gdLst>
              <a:gd name="T0" fmla="*/ 529 w 547"/>
              <a:gd name="T1" fmla="*/ 0 h 263"/>
              <a:gd name="T2" fmla="*/ 0 w 547"/>
              <a:gd name="T3" fmla="*/ 166 h 263"/>
              <a:gd name="T4" fmla="*/ 291 w 547"/>
              <a:gd name="T5" fmla="*/ 263 h 263"/>
              <a:gd name="T6" fmla="*/ 547 w 547"/>
              <a:gd name="T7" fmla="*/ 263 h 263"/>
              <a:gd name="T8" fmla="*/ 529 w 547"/>
              <a:gd name="T9" fmla="*/ 0 h 263"/>
            </a:gdLst>
            <a:ahLst/>
            <a:cxnLst>
              <a:cxn ang="0">
                <a:pos x="T0" y="T1"/>
              </a:cxn>
              <a:cxn ang="0">
                <a:pos x="T2" y="T3"/>
              </a:cxn>
              <a:cxn ang="0">
                <a:pos x="T4" y="T5"/>
              </a:cxn>
              <a:cxn ang="0">
                <a:pos x="T6" y="T7"/>
              </a:cxn>
              <a:cxn ang="0">
                <a:pos x="T8" y="T9"/>
              </a:cxn>
            </a:cxnLst>
            <a:rect l="0" t="0" r="r" b="b"/>
            <a:pathLst>
              <a:path w="547" h="263">
                <a:moveTo>
                  <a:pt x="529" y="0"/>
                </a:moveTo>
                <a:lnTo>
                  <a:pt x="0" y="166"/>
                </a:lnTo>
                <a:lnTo>
                  <a:pt x="291" y="263"/>
                </a:lnTo>
                <a:lnTo>
                  <a:pt x="547" y="263"/>
                </a:lnTo>
                <a:lnTo>
                  <a:pt x="5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6" name="Freeform 127">
            <a:extLst>
              <a:ext uri="{FF2B5EF4-FFF2-40B4-BE49-F238E27FC236}">
                <a16:creationId xmlns:a16="http://schemas.microsoft.com/office/drawing/2014/main" id="{65B5F36A-301C-4354-AB9E-F4A972A37313}"/>
              </a:ext>
            </a:extLst>
          </p:cNvPr>
          <p:cNvSpPr>
            <a:spLocks/>
          </p:cNvSpPr>
          <p:nvPr userDrawn="1"/>
        </p:nvSpPr>
        <p:spPr bwMode="auto">
          <a:xfrm>
            <a:off x="11447236" y="6345012"/>
            <a:ext cx="331788" cy="522288"/>
          </a:xfrm>
          <a:custGeom>
            <a:avLst/>
            <a:gdLst>
              <a:gd name="T0" fmla="*/ 209 w 209"/>
              <a:gd name="T1" fmla="*/ 0 h 329"/>
              <a:gd name="T2" fmla="*/ 0 w 209"/>
              <a:gd name="T3" fmla="*/ 66 h 329"/>
              <a:gd name="T4" fmla="*/ 18 w 209"/>
              <a:gd name="T5" fmla="*/ 329 h 329"/>
              <a:gd name="T6" fmla="*/ 112 w 209"/>
              <a:gd name="T7" fmla="*/ 329 h 329"/>
              <a:gd name="T8" fmla="*/ 142 w 209"/>
              <a:gd name="T9" fmla="*/ 300 h 329"/>
              <a:gd name="T10" fmla="*/ 209 w 209"/>
              <a:gd name="T11" fmla="*/ 0 h 329"/>
            </a:gdLst>
            <a:ahLst/>
            <a:cxnLst>
              <a:cxn ang="0">
                <a:pos x="T0" y="T1"/>
              </a:cxn>
              <a:cxn ang="0">
                <a:pos x="T2" y="T3"/>
              </a:cxn>
              <a:cxn ang="0">
                <a:pos x="T4" y="T5"/>
              </a:cxn>
              <a:cxn ang="0">
                <a:pos x="T6" y="T7"/>
              </a:cxn>
              <a:cxn ang="0">
                <a:pos x="T8" y="T9"/>
              </a:cxn>
              <a:cxn ang="0">
                <a:pos x="T10" y="T11"/>
              </a:cxn>
            </a:cxnLst>
            <a:rect l="0" t="0" r="r" b="b"/>
            <a:pathLst>
              <a:path w="209" h="329">
                <a:moveTo>
                  <a:pt x="209" y="0"/>
                </a:moveTo>
                <a:lnTo>
                  <a:pt x="0" y="66"/>
                </a:lnTo>
                <a:lnTo>
                  <a:pt x="18" y="329"/>
                </a:lnTo>
                <a:lnTo>
                  <a:pt x="112" y="329"/>
                </a:lnTo>
                <a:lnTo>
                  <a:pt x="142" y="300"/>
                </a:lnTo>
                <a:lnTo>
                  <a:pt x="209" y="0"/>
                </a:lnTo>
                <a:close/>
              </a:path>
            </a:pathLst>
          </a:custGeom>
          <a:solidFill>
            <a:srgbClr val="6B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7" name="Freeform 128">
            <a:extLst>
              <a:ext uri="{FF2B5EF4-FFF2-40B4-BE49-F238E27FC236}">
                <a16:creationId xmlns:a16="http://schemas.microsoft.com/office/drawing/2014/main" id="{9F5A6043-2BFD-4D65-9FD2-142175DFFF2E}"/>
              </a:ext>
            </a:extLst>
          </p:cNvPr>
          <p:cNvSpPr>
            <a:spLocks/>
          </p:cNvSpPr>
          <p:nvPr userDrawn="1"/>
        </p:nvSpPr>
        <p:spPr bwMode="auto">
          <a:xfrm>
            <a:off x="11447236" y="6345012"/>
            <a:ext cx="331788" cy="522288"/>
          </a:xfrm>
          <a:custGeom>
            <a:avLst/>
            <a:gdLst>
              <a:gd name="T0" fmla="*/ 209 w 209"/>
              <a:gd name="T1" fmla="*/ 0 h 329"/>
              <a:gd name="T2" fmla="*/ 0 w 209"/>
              <a:gd name="T3" fmla="*/ 66 h 329"/>
              <a:gd name="T4" fmla="*/ 18 w 209"/>
              <a:gd name="T5" fmla="*/ 329 h 329"/>
              <a:gd name="T6" fmla="*/ 112 w 209"/>
              <a:gd name="T7" fmla="*/ 329 h 329"/>
              <a:gd name="T8" fmla="*/ 142 w 209"/>
              <a:gd name="T9" fmla="*/ 300 h 329"/>
              <a:gd name="T10" fmla="*/ 209 w 209"/>
              <a:gd name="T11" fmla="*/ 0 h 329"/>
            </a:gdLst>
            <a:ahLst/>
            <a:cxnLst>
              <a:cxn ang="0">
                <a:pos x="T0" y="T1"/>
              </a:cxn>
              <a:cxn ang="0">
                <a:pos x="T2" y="T3"/>
              </a:cxn>
              <a:cxn ang="0">
                <a:pos x="T4" y="T5"/>
              </a:cxn>
              <a:cxn ang="0">
                <a:pos x="T6" y="T7"/>
              </a:cxn>
              <a:cxn ang="0">
                <a:pos x="T8" y="T9"/>
              </a:cxn>
              <a:cxn ang="0">
                <a:pos x="T10" y="T11"/>
              </a:cxn>
            </a:cxnLst>
            <a:rect l="0" t="0" r="r" b="b"/>
            <a:pathLst>
              <a:path w="209" h="329">
                <a:moveTo>
                  <a:pt x="209" y="0"/>
                </a:moveTo>
                <a:lnTo>
                  <a:pt x="0" y="66"/>
                </a:lnTo>
                <a:lnTo>
                  <a:pt x="18" y="329"/>
                </a:lnTo>
                <a:lnTo>
                  <a:pt x="112" y="329"/>
                </a:lnTo>
                <a:lnTo>
                  <a:pt x="142" y="300"/>
                </a:lnTo>
                <a:lnTo>
                  <a:pt x="2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8" name="Freeform 129">
            <a:extLst>
              <a:ext uri="{FF2B5EF4-FFF2-40B4-BE49-F238E27FC236}">
                <a16:creationId xmlns:a16="http://schemas.microsoft.com/office/drawing/2014/main" id="{0DFFAA86-DA75-49FD-A77D-14A12663E2A1}"/>
              </a:ext>
            </a:extLst>
          </p:cNvPr>
          <p:cNvSpPr>
            <a:spLocks/>
          </p:cNvSpPr>
          <p:nvPr userDrawn="1"/>
        </p:nvSpPr>
        <p:spPr bwMode="auto">
          <a:xfrm>
            <a:off x="11672661" y="6345012"/>
            <a:ext cx="214313" cy="476250"/>
          </a:xfrm>
          <a:custGeom>
            <a:avLst/>
            <a:gdLst>
              <a:gd name="T0" fmla="*/ 67 w 135"/>
              <a:gd name="T1" fmla="*/ 0 h 300"/>
              <a:gd name="T2" fmla="*/ 67 w 135"/>
              <a:gd name="T3" fmla="*/ 0 h 300"/>
              <a:gd name="T4" fmla="*/ 0 w 135"/>
              <a:gd name="T5" fmla="*/ 300 h 300"/>
              <a:gd name="T6" fmla="*/ 135 w 135"/>
              <a:gd name="T7" fmla="*/ 166 h 300"/>
              <a:gd name="T8" fmla="*/ 67 w 135"/>
              <a:gd name="T9" fmla="*/ 0 h 300"/>
            </a:gdLst>
            <a:ahLst/>
            <a:cxnLst>
              <a:cxn ang="0">
                <a:pos x="T0" y="T1"/>
              </a:cxn>
              <a:cxn ang="0">
                <a:pos x="T2" y="T3"/>
              </a:cxn>
              <a:cxn ang="0">
                <a:pos x="T4" y="T5"/>
              </a:cxn>
              <a:cxn ang="0">
                <a:pos x="T6" y="T7"/>
              </a:cxn>
              <a:cxn ang="0">
                <a:pos x="T8" y="T9"/>
              </a:cxn>
            </a:cxnLst>
            <a:rect l="0" t="0" r="r" b="b"/>
            <a:pathLst>
              <a:path w="135" h="300">
                <a:moveTo>
                  <a:pt x="67" y="0"/>
                </a:moveTo>
                <a:lnTo>
                  <a:pt x="67" y="0"/>
                </a:lnTo>
                <a:lnTo>
                  <a:pt x="0" y="300"/>
                </a:lnTo>
                <a:lnTo>
                  <a:pt x="135" y="166"/>
                </a:lnTo>
                <a:lnTo>
                  <a:pt x="67" y="0"/>
                </a:lnTo>
                <a:close/>
              </a:path>
            </a:pathLst>
          </a:custGeom>
          <a:solidFill>
            <a:srgbClr val="73D1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9" name="Freeform 130">
            <a:extLst>
              <a:ext uri="{FF2B5EF4-FFF2-40B4-BE49-F238E27FC236}">
                <a16:creationId xmlns:a16="http://schemas.microsoft.com/office/drawing/2014/main" id="{7CAF58AB-7B0B-465A-993D-E4B3DEAF9C00}"/>
              </a:ext>
            </a:extLst>
          </p:cNvPr>
          <p:cNvSpPr>
            <a:spLocks/>
          </p:cNvSpPr>
          <p:nvPr userDrawn="1"/>
        </p:nvSpPr>
        <p:spPr bwMode="auto">
          <a:xfrm>
            <a:off x="11672661" y="6345012"/>
            <a:ext cx="214313" cy="476250"/>
          </a:xfrm>
          <a:custGeom>
            <a:avLst/>
            <a:gdLst>
              <a:gd name="T0" fmla="*/ 67 w 135"/>
              <a:gd name="T1" fmla="*/ 0 h 300"/>
              <a:gd name="T2" fmla="*/ 67 w 135"/>
              <a:gd name="T3" fmla="*/ 0 h 300"/>
              <a:gd name="T4" fmla="*/ 0 w 135"/>
              <a:gd name="T5" fmla="*/ 300 h 300"/>
              <a:gd name="T6" fmla="*/ 135 w 135"/>
              <a:gd name="T7" fmla="*/ 166 h 300"/>
              <a:gd name="T8" fmla="*/ 67 w 135"/>
              <a:gd name="T9" fmla="*/ 0 h 300"/>
            </a:gdLst>
            <a:ahLst/>
            <a:cxnLst>
              <a:cxn ang="0">
                <a:pos x="T0" y="T1"/>
              </a:cxn>
              <a:cxn ang="0">
                <a:pos x="T2" y="T3"/>
              </a:cxn>
              <a:cxn ang="0">
                <a:pos x="T4" y="T5"/>
              </a:cxn>
              <a:cxn ang="0">
                <a:pos x="T6" y="T7"/>
              </a:cxn>
              <a:cxn ang="0">
                <a:pos x="T8" y="T9"/>
              </a:cxn>
            </a:cxnLst>
            <a:rect l="0" t="0" r="r" b="b"/>
            <a:pathLst>
              <a:path w="135" h="300">
                <a:moveTo>
                  <a:pt x="67" y="0"/>
                </a:moveTo>
                <a:lnTo>
                  <a:pt x="67" y="0"/>
                </a:lnTo>
                <a:lnTo>
                  <a:pt x="0" y="300"/>
                </a:lnTo>
                <a:lnTo>
                  <a:pt x="135" y="166"/>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0" name="Freeform 131">
            <a:extLst>
              <a:ext uri="{FF2B5EF4-FFF2-40B4-BE49-F238E27FC236}">
                <a16:creationId xmlns:a16="http://schemas.microsoft.com/office/drawing/2014/main" id="{89E3488B-B61F-47EC-A446-2E6A659D3A9F}"/>
              </a:ext>
            </a:extLst>
          </p:cNvPr>
          <p:cNvSpPr>
            <a:spLocks/>
          </p:cNvSpPr>
          <p:nvPr userDrawn="1"/>
        </p:nvSpPr>
        <p:spPr bwMode="auto">
          <a:xfrm>
            <a:off x="11779023" y="6345012"/>
            <a:ext cx="331788" cy="263525"/>
          </a:xfrm>
          <a:custGeom>
            <a:avLst/>
            <a:gdLst>
              <a:gd name="T0" fmla="*/ 0 w 209"/>
              <a:gd name="T1" fmla="*/ 0 h 166"/>
              <a:gd name="T2" fmla="*/ 68 w 209"/>
              <a:gd name="T3" fmla="*/ 166 h 166"/>
              <a:gd name="T4" fmla="*/ 209 w 209"/>
              <a:gd name="T5" fmla="*/ 25 h 166"/>
              <a:gd name="T6" fmla="*/ 0 w 209"/>
              <a:gd name="T7" fmla="*/ 0 h 166"/>
            </a:gdLst>
            <a:ahLst/>
            <a:cxnLst>
              <a:cxn ang="0">
                <a:pos x="T0" y="T1"/>
              </a:cxn>
              <a:cxn ang="0">
                <a:pos x="T2" y="T3"/>
              </a:cxn>
              <a:cxn ang="0">
                <a:pos x="T4" y="T5"/>
              </a:cxn>
              <a:cxn ang="0">
                <a:pos x="T6" y="T7"/>
              </a:cxn>
            </a:cxnLst>
            <a:rect l="0" t="0" r="r" b="b"/>
            <a:pathLst>
              <a:path w="209" h="166">
                <a:moveTo>
                  <a:pt x="0" y="0"/>
                </a:moveTo>
                <a:lnTo>
                  <a:pt x="68" y="166"/>
                </a:lnTo>
                <a:lnTo>
                  <a:pt x="209" y="25"/>
                </a:lnTo>
                <a:lnTo>
                  <a:pt x="0" y="0"/>
                </a:lnTo>
                <a:close/>
              </a:path>
            </a:pathLst>
          </a:custGeom>
          <a:solidFill>
            <a:srgbClr val="7AD4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1" name="Freeform 132">
            <a:extLst>
              <a:ext uri="{FF2B5EF4-FFF2-40B4-BE49-F238E27FC236}">
                <a16:creationId xmlns:a16="http://schemas.microsoft.com/office/drawing/2014/main" id="{D9FD460E-1685-4BC4-9354-54EA0C0AF99F}"/>
              </a:ext>
            </a:extLst>
          </p:cNvPr>
          <p:cNvSpPr>
            <a:spLocks/>
          </p:cNvSpPr>
          <p:nvPr userDrawn="1"/>
        </p:nvSpPr>
        <p:spPr bwMode="auto">
          <a:xfrm>
            <a:off x="11779023" y="6345012"/>
            <a:ext cx="331788" cy="263525"/>
          </a:xfrm>
          <a:custGeom>
            <a:avLst/>
            <a:gdLst>
              <a:gd name="T0" fmla="*/ 0 w 209"/>
              <a:gd name="T1" fmla="*/ 0 h 166"/>
              <a:gd name="T2" fmla="*/ 68 w 209"/>
              <a:gd name="T3" fmla="*/ 166 h 166"/>
              <a:gd name="T4" fmla="*/ 209 w 209"/>
              <a:gd name="T5" fmla="*/ 25 h 166"/>
              <a:gd name="T6" fmla="*/ 0 w 209"/>
              <a:gd name="T7" fmla="*/ 0 h 166"/>
            </a:gdLst>
            <a:ahLst/>
            <a:cxnLst>
              <a:cxn ang="0">
                <a:pos x="T0" y="T1"/>
              </a:cxn>
              <a:cxn ang="0">
                <a:pos x="T2" y="T3"/>
              </a:cxn>
              <a:cxn ang="0">
                <a:pos x="T4" y="T5"/>
              </a:cxn>
              <a:cxn ang="0">
                <a:pos x="T6" y="T7"/>
              </a:cxn>
            </a:cxnLst>
            <a:rect l="0" t="0" r="r" b="b"/>
            <a:pathLst>
              <a:path w="209" h="166">
                <a:moveTo>
                  <a:pt x="0" y="0"/>
                </a:moveTo>
                <a:lnTo>
                  <a:pt x="68" y="166"/>
                </a:lnTo>
                <a:lnTo>
                  <a:pt x="209"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2" name="Freeform 133">
            <a:extLst>
              <a:ext uri="{FF2B5EF4-FFF2-40B4-BE49-F238E27FC236}">
                <a16:creationId xmlns:a16="http://schemas.microsoft.com/office/drawing/2014/main" id="{34BE8856-A65A-4940-A4DD-28EF45E99C4B}"/>
              </a:ext>
            </a:extLst>
          </p:cNvPr>
          <p:cNvSpPr>
            <a:spLocks/>
          </p:cNvSpPr>
          <p:nvPr userDrawn="1"/>
        </p:nvSpPr>
        <p:spPr bwMode="auto">
          <a:xfrm>
            <a:off x="12161611" y="6391049"/>
            <a:ext cx="38100" cy="39688"/>
          </a:xfrm>
          <a:custGeom>
            <a:avLst/>
            <a:gdLst>
              <a:gd name="T0" fmla="*/ 0 w 24"/>
              <a:gd name="T1" fmla="*/ 0 h 25"/>
              <a:gd name="T2" fmla="*/ 24 w 24"/>
              <a:gd name="T3" fmla="*/ 25 h 25"/>
              <a:gd name="T4" fmla="*/ 24 w 24"/>
              <a:gd name="T5" fmla="*/ 3 h 25"/>
              <a:gd name="T6" fmla="*/ 0 w 24"/>
              <a:gd name="T7" fmla="*/ 0 h 25"/>
            </a:gdLst>
            <a:ahLst/>
            <a:cxnLst>
              <a:cxn ang="0">
                <a:pos x="T0" y="T1"/>
              </a:cxn>
              <a:cxn ang="0">
                <a:pos x="T2" y="T3"/>
              </a:cxn>
              <a:cxn ang="0">
                <a:pos x="T4" y="T5"/>
              </a:cxn>
              <a:cxn ang="0">
                <a:pos x="T6" y="T7"/>
              </a:cxn>
            </a:cxnLst>
            <a:rect l="0" t="0" r="r" b="b"/>
            <a:pathLst>
              <a:path w="24" h="25">
                <a:moveTo>
                  <a:pt x="0" y="0"/>
                </a:moveTo>
                <a:lnTo>
                  <a:pt x="24" y="25"/>
                </a:lnTo>
                <a:lnTo>
                  <a:pt x="24" y="3"/>
                </a:lnTo>
                <a:lnTo>
                  <a:pt x="0" y="0"/>
                </a:lnTo>
                <a:close/>
              </a:path>
            </a:pathLst>
          </a:custGeom>
          <a:solidFill>
            <a:srgbClr val="E2F6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3" name="Freeform 134">
            <a:extLst>
              <a:ext uri="{FF2B5EF4-FFF2-40B4-BE49-F238E27FC236}">
                <a16:creationId xmlns:a16="http://schemas.microsoft.com/office/drawing/2014/main" id="{3DE3782A-70C9-4F84-B89C-3F2437DB3825}"/>
              </a:ext>
            </a:extLst>
          </p:cNvPr>
          <p:cNvSpPr>
            <a:spLocks/>
          </p:cNvSpPr>
          <p:nvPr userDrawn="1"/>
        </p:nvSpPr>
        <p:spPr bwMode="auto">
          <a:xfrm>
            <a:off x="12161611" y="6391049"/>
            <a:ext cx="38100" cy="39688"/>
          </a:xfrm>
          <a:custGeom>
            <a:avLst/>
            <a:gdLst>
              <a:gd name="T0" fmla="*/ 0 w 24"/>
              <a:gd name="T1" fmla="*/ 0 h 25"/>
              <a:gd name="T2" fmla="*/ 24 w 24"/>
              <a:gd name="T3" fmla="*/ 25 h 25"/>
              <a:gd name="T4" fmla="*/ 24 w 24"/>
              <a:gd name="T5" fmla="*/ 3 h 25"/>
              <a:gd name="T6" fmla="*/ 0 w 24"/>
              <a:gd name="T7" fmla="*/ 0 h 25"/>
            </a:gdLst>
            <a:ahLst/>
            <a:cxnLst>
              <a:cxn ang="0">
                <a:pos x="T0" y="T1"/>
              </a:cxn>
              <a:cxn ang="0">
                <a:pos x="T2" y="T3"/>
              </a:cxn>
              <a:cxn ang="0">
                <a:pos x="T4" y="T5"/>
              </a:cxn>
              <a:cxn ang="0">
                <a:pos x="T6" y="T7"/>
              </a:cxn>
            </a:cxnLst>
            <a:rect l="0" t="0" r="r" b="b"/>
            <a:pathLst>
              <a:path w="24" h="25">
                <a:moveTo>
                  <a:pt x="0" y="0"/>
                </a:moveTo>
                <a:lnTo>
                  <a:pt x="24" y="25"/>
                </a:lnTo>
                <a:lnTo>
                  <a:pt x="24"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4" name="Freeform 135">
            <a:extLst>
              <a:ext uri="{FF2B5EF4-FFF2-40B4-BE49-F238E27FC236}">
                <a16:creationId xmlns:a16="http://schemas.microsoft.com/office/drawing/2014/main" id="{8D6A21E8-EA29-4A85-A839-534F61726BD5}"/>
              </a:ext>
            </a:extLst>
          </p:cNvPr>
          <p:cNvSpPr>
            <a:spLocks/>
          </p:cNvSpPr>
          <p:nvPr userDrawn="1"/>
        </p:nvSpPr>
        <p:spPr bwMode="auto">
          <a:xfrm>
            <a:off x="10215336" y="6606949"/>
            <a:ext cx="173038" cy="260350"/>
          </a:xfrm>
          <a:custGeom>
            <a:avLst/>
            <a:gdLst>
              <a:gd name="T0" fmla="*/ 46 w 109"/>
              <a:gd name="T1" fmla="*/ 0 h 164"/>
              <a:gd name="T2" fmla="*/ 46 w 109"/>
              <a:gd name="T3" fmla="*/ 0 h 164"/>
              <a:gd name="T4" fmla="*/ 0 w 109"/>
              <a:gd name="T5" fmla="*/ 164 h 164"/>
              <a:gd name="T6" fmla="*/ 109 w 109"/>
              <a:gd name="T7" fmla="*/ 164 h 164"/>
              <a:gd name="T8" fmla="*/ 46 w 109"/>
              <a:gd name="T9" fmla="*/ 0 h 164"/>
            </a:gdLst>
            <a:ahLst/>
            <a:cxnLst>
              <a:cxn ang="0">
                <a:pos x="T0" y="T1"/>
              </a:cxn>
              <a:cxn ang="0">
                <a:pos x="T2" y="T3"/>
              </a:cxn>
              <a:cxn ang="0">
                <a:pos x="T4" y="T5"/>
              </a:cxn>
              <a:cxn ang="0">
                <a:pos x="T6" y="T7"/>
              </a:cxn>
              <a:cxn ang="0">
                <a:pos x="T8" y="T9"/>
              </a:cxn>
            </a:cxnLst>
            <a:rect l="0" t="0" r="r" b="b"/>
            <a:pathLst>
              <a:path w="109" h="164">
                <a:moveTo>
                  <a:pt x="46" y="0"/>
                </a:moveTo>
                <a:lnTo>
                  <a:pt x="46" y="0"/>
                </a:lnTo>
                <a:lnTo>
                  <a:pt x="0" y="164"/>
                </a:lnTo>
                <a:lnTo>
                  <a:pt x="109" y="164"/>
                </a:lnTo>
                <a:lnTo>
                  <a:pt x="46" y="0"/>
                </a:lnTo>
                <a:close/>
              </a:path>
            </a:pathLst>
          </a:custGeom>
          <a:solidFill>
            <a:srgbClr val="D3F2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5" name="Freeform 136">
            <a:extLst>
              <a:ext uri="{FF2B5EF4-FFF2-40B4-BE49-F238E27FC236}">
                <a16:creationId xmlns:a16="http://schemas.microsoft.com/office/drawing/2014/main" id="{57DB53DA-A807-4832-8BB5-48A25FDE67DC}"/>
              </a:ext>
            </a:extLst>
          </p:cNvPr>
          <p:cNvSpPr>
            <a:spLocks/>
          </p:cNvSpPr>
          <p:nvPr userDrawn="1"/>
        </p:nvSpPr>
        <p:spPr bwMode="auto">
          <a:xfrm>
            <a:off x="10215336" y="6606949"/>
            <a:ext cx="173038" cy="260350"/>
          </a:xfrm>
          <a:custGeom>
            <a:avLst/>
            <a:gdLst>
              <a:gd name="T0" fmla="*/ 46 w 109"/>
              <a:gd name="T1" fmla="*/ 0 h 164"/>
              <a:gd name="T2" fmla="*/ 46 w 109"/>
              <a:gd name="T3" fmla="*/ 0 h 164"/>
              <a:gd name="T4" fmla="*/ 0 w 109"/>
              <a:gd name="T5" fmla="*/ 164 h 164"/>
              <a:gd name="T6" fmla="*/ 109 w 109"/>
              <a:gd name="T7" fmla="*/ 164 h 164"/>
              <a:gd name="T8" fmla="*/ 46 w 109"/>
              <a:gd name="T9" fmla="*/ 0 h 164"/>
            </a:gdLst>
            <a:ahLst/>
            <a:cxnLst>
              <a:cxn ang="0">
                <a:pos x="T0" y="T1"/>
              </a:cxn>
              <a:cxn ang="0">
                <a:pos x="T2" y="T3"/>
              </a:cxn>
              <a:cxn ang="0">
                <a:pos x="T4" y="T5"/>
              </a:cxn>
              <a:cxn ang="0">
                <a:pos x="T6" y="T7"/>
              </a:cxn>
              <a:cxn ang="0">
                <a:pos x="T8" y="T9"/>
              </a:cxn>
            </a:cxnLst>
            <a:rect l="0" t="0" r="r" b="b"/>
            <a:pathLst>
              <a:path w="109" h="164">
                <a:moveTo>
                  <a:pt x="46" y="0"/>
                </a:moveTo>
                <a:lnTo>
                  <a:pt x="46" y="0"/>
                </a:lnTo>
                <a:lnTo>
                  <a:pt x="0" y="164"/>
                </a:lnTo>
                <a:lnTo>
                  <a:pt x="109" y="164"/>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6" name="Freeform 137">
            <a:extLst>
              <a:ext uri="{FF2B5EF4-FFF2-40B4-BE49-F238E27FC236}">
                <a16:creationId xmlns:a16="http://schemas.microsoft.com/office/drawing/2014/main" id="{42B5CBA3-99D6-4B4D-A4BD-A86A9F2A0991}"/>
              </a:ext>
            </a:extLst>
          </p:cNvPr>
          <p:cNvSpPr>
            <a:spLocks/>
          </p:cNvSpPr>
          <p:nvPr userDrawn="1"/>
        </p:nvSpPr>
        <p:spPr bwMode="auto">
          <a:xfrm>
            <a:off x="9985148" y="6606949"/>
            <a:ext cx="303213" cy="260350"/>
          </a:xfrm>
          <a:custGeom>
            <a:avLst/>
            <a:gdLst>
              <a:gd name="T0" fmla="*/ 191 w 191"/>
              <a:gd name="T1" fmla="*/ 0 h 164"/>
              <a:gd name="T2" fmla="*/ 191 w 191"/>
              <a:gd name="T3" fmla="*/ 0 h 164"/>
              <a:gd name="T4" fmla="*/ 0 w 191"/>
              <a:gd name="T5" fmla="*/ 164 h 164"/>
              <a:gd name="T6" fmla="*/ 145 w 191"/>
              <a:gd name="T7" fmla="*/ 164 h 164"/>
              <a:gd name="T8" fmla="*/ 191 w 191"/>
              <a:gd name="T9" fmla="*/ 0 h 164"/>
            </a:gdLst>
            <a:ahLst/>
            <a:cxnLst>
              <a:cxn ang="0">
                <a:pos x="T0" y="T1"/>
              </a:cxn>
              <a:cxn ang="0">
                <a:pos x="T2" y="T3"/>
              </a:cxn>
              <a:cxn ang="0">
                <a:pos x="T4" y="T5"/>
              </a:cxn>
              <a:cxn ang="0">
                <a:pos x="T6" y="T7"/>
              </a:cxn>
              <a:cxn ang="0">
                <a:pos x="T8" y="T9"/>
              </a:cxn>
            </a:cxnLst>
            <a:rect l="0" t="0" r="r" b="b"/>
            <a:pathLst>
              <a:path w="191" h="164">
                <a:moveTo>
                  <a:pt x="191" y="0"/>
                </a:moveTo>
                <a:lnTo>
                  <a:pt x="191" y="0"/>
                </a:lnTo>
                <a:lnTo>
                  <a:pt x="0" y="164"/>
                </a:lnTo>
                <a:lnTo>
                  <a:pt x="145" y="164"/>
                </a:lnTo>
                <a:lnTo>
                  <a:pt x="191" y="0"/>
                </a:lnTo>
                <a:close/>
              </a:path>
            </a:pathLst>
          </a:custGeom>
          <a:solidFill>
            <a:srgbClr val="D9F4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7" name="Freeform 138">
            <a:extLst>
              <a:ext uri="{FF2B5EF4-FFF2-40B4-BE49-F238E27FC236}">
                <a16:creationId xmlns:a16="http://schemas.microsoft.com/office/drawing/2014/main" id="{642C8153-8B98-4A42-97D5-B05FD868E124}"/>
              </a:ext>
            </a:extLst>
          </p:cNvPr>
          <p:cNvSpPr>
            <a:spLocks/>
          </p:cNvSpPr>
          <p:nvPr userDrawn="1"/>
        </p:nvSpPr>
        <p:spPr bwMode="auto">
          <a:xfrm>
            <a:off x="9985148" y="6606949"/>
            <a:ext cx="303213" cy="260350"/>
          </a:xfrm>
          <a:custGeom>
            <a:avLst/>
            <a:gdLst>
              <a:gd name="T0" fmla="*/ 191 w 191"/>
              <a:gd name="T1" fmla="*/ 0 h 164"/>
              <a:gd name="T2" fmla="*/ 191 w 191"/>
              <a:gd name="T3" fmla="*/ 0 h 164"/>
              <a:gd name="T4" fmla="*/ 0 w 191"/>
              <a:gd name="T5" fmla="*/ 164 h 164"/>
              <a:gd name="T6" fmla="*/ 145 w 191"/>
              <a:gd name="T7" fmla="*/ 164 h 164"/>
              <a:gd name="T8" fmla="*/ 191 w 191"/>
              <a:gd name="T9" fmla="*/ 0 h 164"/>
            </a:gdLst>
            <a:ahLst/>
            <a:cxnLst>
              <a:cxn ang="0">
                <a:pos x="T0" y="T1"/>
              </a:cxn>
              <a:cxn ang="0">
                <a:pos x="T2" y="T3"/>
              </a:cxn>
              <a:cxn ang="0">
                <a:pos x="T4" y="T5"/>
              </a:cxn>
              <a:cxn ang="0">
                <a:pos x="T6" y="T7"/>
              </a:cxn>
              <a:cxn ang="0">
                <a:pos x="T8" y="T9"/>
              </a:cxn>
            </a:cxnLst>
            <a:rect l="0" t="0" r="r" b="b"/>
            <a:pathLst>
              <a:path w="191" h="164">
                <a:moveTo>
                  <a:pt x="191" y="0"/>
                </a:moveTo>
                <a:lnTo>
                  <a:pt x="191" y="0"/>
                </a:lnTo>
                <a:lnTo>
                  <a:pt x="0" y="164"/>
                </a:lnTo>
                <a:lnTo>
                  <a:pt x="145" y="164"/>
                </a:lnTo>
                <a:lnTo>
                  <a:pt x="1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8" name="Freeform 139">
            <a:extLst>
              <a:ext uri="{FF2B5EF4-FFF2-40B4-BE49-F238E27FC236}">
                <a16:creationId xmlns:a16="http://schemas.microsoft.com/office/drawing/2014/main" id="{D2934926-3CD6-43A8-94EB-75C083C096B1}"/>
              </a:ext>
            </a:extLst>
          </p:cNvPr>
          <p:cNvSpPr>
            <a:spLocks/>
          </p:cNvSpPr>
          <p:nvPr userDrawn="1"/>
        </p:nvSpPr>
        <p:spPr bwMode="auto">
          <a:xfrm>
            <a:off x="7927748" y="6857774"/>
            <a:ext cx="7938" cy="9525"/>
          </a:xfrm>
          <a:custGeom>
            <a:avLst/>
            <a:gdLst>
              <a:gd name="T0" fmla="*/ 5 w 5"/>
              <a:gd name="T1" fmla="*/ 0 h 6"/>
              <a:gd name="T2" fmla="*/ 0 w 5"/>
              <a:gd name="T3" fmla="*/ 6 h 6"/>
              <a:gd name="T4" fmla="*/ 5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0" y="6"/>
                </a:lnTo>
                <a:lnTo>
                  <a:pt x="5" y="6"/>
                </a:lnTo>
                <a:lnTo>
                  <a:pt x="5" y="0"/>
                </a:lnTo>
                <a:close/>
              </a:path>
            </a:pathLst>
          </a:custGeom>
          <a:solidFill>
            <a:srgbClr val="97DD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9" name="Freeform 140">
            <a:extLst>
              <a:ext uri="{FF2B5EF4-FFF2-40B4-BE49-F238E27FC236}">
                <a16:creationId xmlns:a16="http://schemas.microsoft.com/office/drawing/2014/main" id="{E7161ACA-3262-4CF1-9D29-274C403BA750}"/>
              </a:ext>
            </a:extLst>
          </p:cNvPr>
          <p:cNvSpPr>
            <a:spLocks/>
          </p:cNvSpPr>
          <p:nvPr userDrawn="1"/>
        </p:nvSpPr>
        <p:spPr bwMode="auto">
          <a:xfrm>
            <a:off x="7927748" y="6857774"/>
            <a:ext cx="7938" cy="9525"/>
          </a:xfrm>
          <a:custGeom>
            <a:avLst/>
            <a:gdLst>
              <a:gd name="T0" fmla="*/ 5 w 5"/>
              <a:gd name="T1" fmla="*/ 0 h 6"/>
              <a:gd name="T2" fmla="*/ 0 w 5"/>
              <a:gd name="T3" fmla="*/ 6 h 6"/>
              <a:gd name="T4" fmla="*/ 5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0" y="6"/>
                </a:lnTo>
                <a:lnTo>
                  <a:pt x="5" y="6"/>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0" name="Freeform 141">
            <a:extLst>
              <a:ext uri="{FF2B5EF4-FFF2-40B4-BE49-F238E27FC236}">
                <a16:creationId xmlns:a16="http://schemas.microsoft.com/office/drawing/2014/main" id="{537DEB9D-17E5-41AB-B7C4-69DAD588CB04}"/>
              </a:ext>
            </a:extLst>
          </p:cNvPr>
          <p:cNvSpPr>
            <a:spLocks/>
          </p:cNvSpPr>
          <p:nvPr userDrawn="1"/>
        </p:nvSpPr>
        <p:spPr bwMode="auto">
          <a:xfrm>
            <a:off x="9173936" y="6606949"/>
            <a:ext cx="1114425" cy="260350"/>
          </a:xfrm>
          <a:custGeom>
            <a:avLst/>
            <a:gdLst>
              <a:gd name="T0" fmla="*/ 702 w 702"/>
              <a:gd name="T1" fmla="*/ 0 h 164"/>
              <a:gd name="T2" fmla="*/ 0 w 702"/>
              <a:gd name="T3" fmla="*/ 164 h 164"/>
              <a:gd name="T4" fmla="*/ 511 w 702"/>
              <a:gd name="T5" fmla="*/ 164 h 164"/>
              <a:gd name="T6" fmla="*/ 702 w 702"/>
              <a:gd name="T7" fmla="*/ 0 h 164"/>
            </a:gdLst>
            <a:ahLst/>
            <a:cxnLst>
              <a:cxn ang="0">
                <a:pos x="T0" y="T1"/>
              </a:cxn>
              <a:cxn ang="0">
                <a:pos x="T2" y="T3"/>
              </a:cxn>
              <a:cxn ang="0">
                <a:pos x="T4" y="T5"/>
              </a:cxn>
              <a:cxn ang="0">
                <a:pos x="T6" y="T7"/>
              </a:cxn>
            </a:cxnLst>
            <a:rect l="0" t="0" r="r" b="b"/>
            <a:pathLst>
              <a:path w="702" h="164">
                <a:moveTo>
                  <a:pt x="702" y="0"/>
                </a:moveTo>
                <a:lnTo>
                  <a:pt x="0" y="164"/>
                </a:lnTo>
                <a:lnTo>
                  <a:pt x="511" y="164"/>
                </a:lnTo>
                <a:lnTo>
                  <a:pt x="702" y="0"/>
                </a:lnTo>
                <a:close/>
              </a:path>
            </a:pathLst>
          </a:custGeom>
          <a:solidFill>
            <a:srgbClr val="CA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1" name="Freeform 142">
            <a:extLst>
              <a:ext uri="{FF2B5EF4-FFF2-40B4-BE49-F238E27FC236}">
                <a16:creationId xmlns:a16="http://schemas.microsoft.com/office/drawing/2014/main" id="{8FCB26EE-D17E-49E9-9A2C-B75BDFD60C76}"/>
              </a:ext>
            </a:extLst>
          </p:cNvPr>
          <p:cNvSpPr>
            <a:spLocks/>
          </p:cNvSpPr>
          <p:nvPr userDrawn="1"/>
        </p:nvSpPr>
        <p:spPr bwMode="auto">
          <a:xfrm>
            <a:off x="9173936" y="6606949"/>
            <a:ext cx="1114425" cy="260350"/>
          </a:xfrm>
          <a:custGeom>
            <a:avLst/>
            <a:gdLst>
              <a:gd name="T0" fmla="*/ 702 w 702"/>
              <a:gd name="T1" fmla="*/ 0 h 164"/>
              <a:gd name="T2" fmla="*/ 0 w 702"/>
              <a:gd name="T3" fmla="*/ 164 h 164"/>
              <a:gd name="T4" fmla="*/ 511 w 702"/>
              <a:gd name="T5" fmla="*/ 164 h 164"/>
              <a:gd name="T6" fmla="*/ 702 w 702"/>
              <a:gd name="T7" fmla="*/ 0 h 164"/>
            </a:gdLst>
            <a:ahLst/>
            <a:cxnLst>
              <a:cxn ang="0">
                <a:pos x="T0" y="T1"/>
              </a:cxn>
              <a:cxn ang="0">
                <a:pos x="T2" y="T3"/>
              </a:cxn>
              <a:cxn ang="0">
                <a:pos x="T4" y="T5"/>
              </a:cxn>
              <a:cxn ang="0">
                <a:pos x="T6" y="T7"/>
              </a:cxn>
            </a:cxnLst>
            <a:rect l="0" t="0" r="r" b="b"/>
            <a:pathLst>
              <a:path w="702" h="164">
                <a:moveTo>
                  <a:pt x="702" y="0"/>
                </a:moveTo>
                <a:lnTo>
                  <a:pt x="0" y="164"/>
                </a:lnTo>
                <a:lnTo>
                  <a:pt x="511" y="164"/>
                </a:lnTo>
                <a:lnTo>
                  <a:pt x="7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2" name="Freeform 143">
            <a:extLst>
              <a:ext uri="{FF2B5EF4-FFF2-40B4-BE49-F238E27FC236}">
                <a16:creationId xmlns:a16="http://schemas.microsoft.com/office/drawing/2014/main" id="{61A0D411-F179-4D3C-9546-37E40C23E65D}"/>
              </a:ext>
            </a:extLst>
          </p:cNvPr>
          <p:cNvSpPr>
            <a:spLocks/>
          </p:cNvSpPr>
          <p:nvPr userDrawn="1"/>
        </p:nvSpPr>
        <p:spPr bwMode="auto">
          <a:xfrm>
            <a:off x="10288361" y="6606949"/>
            <a:ext cx="781050" cy="260350"/>
          </a:xfrm>
          <a:custGeom>
            <a:avLst/>
            <a:gdLst>
              <a:gd name="T0" fmla="*/ 0 w 492"/>
              <a:gd name="T1" fmla="*/ 0 h 164"/>
              <a:gd name="T2" fmla="*/ 63 w 492"/>
              <a:gd name="T3" fmla="*/ 164 h 164"/>
              <a:gd name="T4" fmla="*/ 492 w 492"/>
              <a:gd name="T5" fmla="*/ 164 h 164"/>
              <a:gd name="T6" fmla="*/ 0 w 492"/>
              <a:gd name="T7" fmla="*/ 0 h 164"/>
            </a:gdLst>
            <a:ahLst/>
            <a:cxnLst>
              <a:cxn ang="0">
                <a:pos x="T0" y="T1"/>
              </a:cxn>
              <a:cxn ang="0">
                <a:pos x="T2" y="T3"/>
              </a:cxn>
              <a:cxn ang="0">
                <a:pos x="T4" y="T5"/>
              </a:cxn>
              <a:cxn ang="0">
                <a:pos x="T6" y="T7"/>
              </a:cxn>
            </a:cxnLst>
            <a:rect l="0" t="0" r="r" b="b"/>
            <a:pathLst>
              <a:path w="492" h="164">
                <a:moveTo>
                  <a:pt x="0" y="0"/>
                </a:moveTo>
                <a:lnTo>
                  <a:pt x="63" y="164"/>
                </a:lnTo>
                <a:lnTo>
                  <a:pt x="492" y="164"/>
                </a:lnTo>
                <a:lnTo>
                  <a:pt x="0" y="0"/>
                </a:lnTo>
                <a:close/>
              </a:path>
            </a:pathLst>
          </a:custGeom>
          <a:solidFill>
            <a:srgbClr val="DFF6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3" name="Freeform 144">
            <a:extLst>
              <a:ext uri="{FF2B5EF4-FFF2-40B4-BE49-F238E27FC236}">
                <a16:creationId xmlns:a16="http://schemas.microsoft.com/office/drawing/2014/main" id="{315ADDAA-07E9-41A0-A7BE-6810835A43D9}"/>
              </a:ext>
            </a:extLst>
          </p:cNvPr>
          <p:cNvSpPr>
            <a:spLocks/>
          </p:cNvSpPr>
          <p:nvPr userDrawn="1"/>
        </p:nvSpPr>
        <p:spPr bwMode="auto">
          <a:xfrm>
            <a:off x="10288361" y="6606949"/>
            <a:ext cx="781050" cy="260350"/>
          </a:xfrm>
          <a:custGeom>
            <a:avLst/>
            <a:gdLst>
              <a:gd name="T0" fmla="*/ 0 w 492"/>
              <a:gd name="T1" fmla="*/ 0 h 164"/>
              <a:gd name="T2" fmla="*/ 63 w 492"/>
              <a:gd name="T3" fmla="*/ 164 h 164"/>
              <a:gd name="T4" fmla="*/ 492 w 492"/>
              <a:gd name="T5" fmla="*/ 164 h 164"/>
              <a:gd name="T6" fmla="*/ 0 w 492"/>
              <a:gd name="T7" fmla="*/ 0 h 164"/>
            </a:gdLst>
            <a:ahLst/>
            <a:cxnLst>
              <a:cxn ang="0">
                <a:pos x="T0" y="T1"/>
              </a:cxn>
              <a:cxn ang="0">
                <a:pos x="T2" y="T3"/>
              </a:cxn>
              <a:cxn ang="0">
                <a:pos x="T4" y="T5"/>
              </a:cxn>
              <a:cxn ang="0">
                <a:pos x="T6" y="T7"/>
              </a:cxn>
            </a:cxnLst>
            <a:rect l="0" t="0" r="r" b="b"/>
            <a:pathLst>
              <a:path w="492" h="164">
                <a:moveTo>
                  <a:pt x="0" y="0"/>
                </a:moveTo>
                <a:lnTo>
                  <a:pt x="63" y="164"/>
                </a:lnTo>
                <a:lnTo>
                  <a:pt x="492" y="16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4" name="Freeform 145">
            <a:extLst>
              <a:ext uri="{FF2B5EF4-FFF2-40B4-BE49-F238E27FC236}">
                <a16:creationId xmlns:a16="http://schemas.microsoft.com/office/drawing/2014/main" id="{E34244A2-81AD-4AB1-A017-C4FB3F0D3212}"/>
              </a:ext>
            </a:extLst>
          </p:cNvPr>
          <p:cNvSpPr>
            <a:spLocks/>
          </p:cNvSpPr>
          <p:nvPr userDrawn="1"/>
        </p:nvSpPr>
        <p:spPr bwMode="auto">
          <a:xfrm>
            <a:off x="10288361" y="6606949"/>
            <a:ext cx="781050" cy="260350"/>
          </a:xfrm>
          <a:custGeom>
            <a:avLst/>
            <a:gdLst>
              <a:gd name="T0" fmla="*/ 0 w 492"/>
              <a:gd name="T1" fmla="*/ 0 h 164"/>
              <a:gd name="T2" fmla="*/ 0 w 492"/>
              <a:gd name="T3" fmla="*/ 0 h 164"/>
              <a:gd name="T4" fmla="*/ 492 w 492"/>
              <a:gd name="T5" fmla="*/ 164 h 164"/>
              <a:gd name="T6" fmla="*/ 201 w 492"/>
              <a:gd name="T7" fmla="*/ 67 h 164"/>
              <a:gd name="T8" fmla="*/ 0 w 492"/>
              <a:gd name="T9" fmla="*/ 0 h 164"/>
            </a:gdLst>
            <a:ahLst/>
            <a:cxnLst>
              <a:cxn ang="0">
                <a:pos x="T0" y="T1"/>
              </a:cxn>
              <a:cxn ang="0">
                <a:pos x="T2" y="T3"/>
              </a:cxn>
              <a:cxn ang="0">
                <a:pos x="T4" y="T5"/>
              </a:cxn>
              <a:cxn ang="0">
                <a:pos x="T6" y="T7"/>
              </a:cxn>
              <a:cxn ang="0">
                <a:pos x="T8" y="T9"/>
              </a:cxn>
            </a:cxnLst>
            <a:rect l="0" t="0" r="r" b="b"/>
            <a:pathLst>
              <a:path w="492" h="164">
                <a:moveTo>
                  <a:pt x="0" y="0"/>
                </a:moveTo>
                <a:lnTo>
                  <a:pt x="0" y="0"/>
                </a:lnTo>
                <a:lnTo>
                  <a:pt x="492" y="164"/>
                </a:lnTo>
                <a:lnTo>
                  <a:pt x="201" y="67"/>
                </a:lnTo>
                <a:lnTo>
                  <a:pt x="0" y="0"/>
                </a:lnTo>
                <a:close/>
              </a:path>
            </a:pathLst>
          </a:custGeom>
          <a:solidFill>
            <a:srgbClr val="83D7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5" name="Freeform 146">
            <a:extLst>
              <a:ext uri="{FF2B5EF4-FFF2-40B4-BE49-F238E27FC236}">
                <a16:creationId xmlns:a16="http://schemas.microsoft.com/office/drawing/2014/main" id="{BA07A1D0-FC5A-4E85-AA7D-CF02397961B0}"/>
              </a:ext>
            </a:extLst>
          </p:cNvPr>
          <p:cNvSpPr>
            <a:spLocks/>
          </p:cNvSpPr>
          <p:nvPr userDrawn="1"/>
        </p:nvSpPr>
        <p:spPr bwMode="auto">
          <a:xfrm>
            <a:off x="10288361" y="6606949"/>
            <a:ext cx="781050" cy="260350"/>
          </a:xfrm>
          <a:custGeom>
            <a:avLst/>
            <a:gdLst>
              <a:gd name="T0" fmla="*/ 0 w 492"/>
              <a:gd name="T1" fmla="*/ 0 h 164"/>
              <a:gd name="T2" fmla="*/ 0 w 492"/>
              <a:gd name="T3" fmla="*/ 0 h 164"/>
              <a:gd name="T4" fmla="*/ 492 w 492"/>
              <a:gd name="T5" fmla="*/ 164 h 164"/>
              <a:gd name="T6" fmla="*/ 201 w 492"/>
              <a:gd name="T7" fmla="*/ 67 h 164"/>
              <a:gd name="T8" fmla="*/ 0 w 492"/>
              <a:gd name="T9" fmla="*/ 0 h 164"/>
            </a:gdLst>
            <a:ahLst/>
            <a:cxnLst>
              <a:cxn ang="0">
                <a:pos x="T0" y="T1"/>
              </a:cxn>
              <a:cxn ang="0">
                <a:pos x="T2" y="T3"/>
              </a:cxn>
              <a:cxn ang="0">
                <a:pos x="T4" y="T5"/>
              </a:cxn>
              <a:cxn ang="0">
                <a:pos x="T6" y="T7"/>
              </a:cxn>
              <a:cxn ang="0">
                <a:pos x="T8" y="T9"/>
              </a:cxn>
            </a:cxnLst>
            <a:rect l="0" t="0" r="r" b="b"/>
            <a:pathLst>
              <a:path w="492" h="164">
                <a:moveTo>
                  <a:pt x="0" y="0"/>
                </a:moveTo>
                <a:lnTo>
                  <a:pt x="0" y="0"/>
                </a:lnTo>
                <a:lnTo>
                  <a:pt x="492" y="164"/>
                </a:lnTo>
                <a:lnTo>
                  <a:pt x="201" y="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6" name="Freeform 147">
            <a:extLst>
              <a:ext uri="{FF2B5EF4-FFF2-40B4-BE49-F238E27FC236}">
                <a16:creationId xmlns:a16="http://schemas.microsoft.com/office/drawing/2014/main" id="{B0C73C00-4B06-442D-97EA-EDCCC23B6D49}"/>
              </a:ext>
            </a:extLst>
          </p:cNvPr>
          <p:cNvSpPr>
            <a:spLocks/>
          </p:cNvSpPr>
          <p:nvPr userDrawn="1"/>
        </p:nvSpPr>
        <p:spPr bwMode="auto">
          <a:xfrm>
            <a:off x="11696473" y="6364062"/>
            <a:ext cx="503238" cy="503238"/>
          </a:xfrm>
          <a:custGeom>
            <a:avLst/>
            <a:gdLst>
              <a:gd name="T0" fmla="*/ 275 w 317"/>
              <a:gd name="T1" fmla="*/ 0 h 317"/>
              <a:gd name="T2" fmla="*/ 275 w 317"/>
              <a:gd name="T3" fmla="*/ 0 h 317"/>
              <a:gd name="T4" fmla="*/ 0 w 317"/>
              <a:gd name="T5" fmla="*/ 273 h 317"/>
              <a:gd name="T6" fmla="*/ 71 w 317"/>
              <a:gd name="T7" fmla="*/ 317 h 317"/>
              <a:gd name="T8" fmla="*/ 317 w 317"/>
              <a:gd name="T9" fmla="*/ 317 h 317"/>
              <a:gd name="T10" fmla="*/ 317 w 317"/>
              <a:gd name="T11" fmla="*/ 42 h 317"/>
              <a:gd name="T12" fmla="*/ 293 w 317"/>
              <a:gd name="T13" fmla="*/ 17 h 317"/>
              <a:gd name="T14" fmla="*/ 275 w 317"/>
              <a:gd name="T15" fmla="*/ 0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317">
                <a:moveTo>
                  <a:pt x="275" y="0"/>
                </a:moveTo>
                <a:lnTo>
                  <a:pt x="275" y="0"/>
                </a:lnTo>
                <a:lnTo>
                  <a:pt x="0" y="273"/>
                </a:lnTo>
                <a:lnTo>
                  <a:pt x="71" y="317"/>
                </a:lnTo>
                <a:lnTo>
                  <a:pt x="317" y="317"/>
                </a:lnTo>
                <a:lnTo>
                  <a:pt x="317" y="42"/>
                </a:lnTo>
                <a:lnTo>
                  <a:pt x="293" y="17"/>
                </a:lnTo>
                <a:lnTo>
                  <a:pt x="275" y="0"/>
                </a:lnTo>
                <a:close/>
              </a:path>
            </a:pathLst>
          </a:custGeom>
          <a:solidFill>
            <a:srgbClr val="B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7" name="Freeform 148">
            <a:extLst>
              <a:ext uri="{FF2B5EF4-FFF2-40B4-BE49-F238E27FC236}">
                <a16:creationId xmlns:a16="http://schemas.microsoft.com/office/drawing/2014/main" id="{23BCA14A-B052-4268-B607-1E355785F16B}"/>
              </a:ext>
            </a:extLst>
          </p:cNvPr>
          <p:cNvSpPr>
            <a:spLocks/>
          </p:cNvSpPr>
          <p:nvPr userDrawn="1"/>
        </p:nvSpPr>
        <p:spPr bwMode="auto">
          <a:xfrm>
            <a:off x="11696473" y="6364062"/>
            <a:ext cx="503238" cy="503238"/>
          </a:xfrm>
          <a:custGeom>
            <a:avLst/>
            <a:gdLst>
              <a:gd name="T0" fmla="*/ 275 w 317"/>
              <a:gd name="T1" fmla="*/ 0 h 317"/>
              <a:gd name="T2" fmla="*/ 275 w 317"/>
              <a:gd name="T3" fmla="*/ 0 h 317"/>
              <a:gd name="T4" fmla="*/ 0 w 317"/>
              <a:gd name="T5" fmla="*/ 273 h 317"/>
              <a:gd name="T6" fmla="*/ 71 w 317"/>
              <a:gd name="T7" fmla="*/ 317 h 317"/>
              <a:gd name="T8" fmla="*/ 317 w 317"/>
              <a:gd name="T9" fmla="*/ 317 h 317"/>
              <a:gd name="T10" fmla="*/ 317 w 317"/>
              <a:gd name="T11" fmla="*/ 42 h 317"/>
              <a:gd name="T12" fmla="*/ 293 w 317"/>
              <a:gd name="T13" fmla="*/ 17 h 317"/>
              <a:gd name="T14" fmla="*/ 275 w 317"/>
              <a:gd name="T15" fmla="*/ 0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317">
                <a:moveTo>
                  <a:pt x="275" y="0"/>
                </a:moveTo>
                <a:lnTo>
                  <a:pt x="275" y="0"/>
                </a:lnTo>
                <a:lnTo>
                  <a:pt x="0" y="273"/>
                </a:lnTo>
                <a:lnTo>
                  <a:pt x="71" y="317"/>
                </a:lnTo>
                <a:lnTo>
                  <a:pt x="317" y="317"/>
                </a:lnTo>
                <a:lnTo>
                  <a:pt x="317" y="42"/>
                </a:lnTo>
                <a:lnTo>
                  <a:pt x="293" y="17"/>
                </a:lnTo>
                <a:lnTo>
                  <a:pt x="2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8" name="Freeform 149">
            <a:extLst>
              <a:ext uri="{FF2B5EF4-FFF2-40B4-BE49-F238E27FC236}">
                <a16:creationId xmlns:a16="http://schemas.microsoft.com/office/drawing/2014/main" id="{EB89A3F2-14F6-477B-8816-E729A05ECD5B}"/>
              </a:ext>
            </a:extLst>
          </p:cNvPr>
          <p:cNvSpPr>
            <a:spLocks/>
          </p:cNvSpPr>
          <p:nvPr userDrawn="1"/>
        </p:nvSpPr>
        <p:spPr bwMode="auto">
          <a:xfrm>
            <a:off x="11625036" y="6797449"/>
            <a:ext cx="184150" cy="69850"/>
          </a:xfrm>
          <a:custGeom>
            <a:avLst/>
            <a:gdLst>
              <a:gd name="T0" fmla="*/ 45 w 116"/>
              <a:gd name="T1" fmla="*/ 0 h 44"/>
              <a:gd name="T2" fmla="*/ 0 w 116"/>
              <a:gd name="T3" fmla="*/ 44 h 44"/>
              <a:gd name="T4" fmla="*/ 116 w 116"/>
              <a:gd name="T5" fmla="*/ 44 h 44"/>
              <a:gd name="T6" fmla="*/ 45 w 116"/>
              <a:gd name="T7" fmla="*/ 0 h 44"/>
            </a:gdLst>
            <a:ahLst/>
            <a:cxnLst>
              <a:cxn ang="0">
                <a:pos x="T0" y="T1"/>
              </a:cxn>
              <a:cxn ang="0">
                <a:pos x="T2" y="T3"/>
              </a:cxn>
              <a:cxn ang="0">
                <a:pos x="T4" y="T5"/>
              </a:cxn>
              <a:cxn ang="0">
                <a:pos x="T6" y="T7"/>
              </a:cxn>
            </a:cxnLst>
            <a:rect l="0" t="0" r="r" b="b"/>
            <a:pathLst>
              <a:path w="116" h="44">
                <a:moveTo>
                  <a:pt x="45" y="0"/>
                </a:moveTo>
                <a:lnTo>
                  <a:pt x="0" y="44"/>
                </a:lnTo>
                <a:lnTo>
                  <a:pt x="116" y="44"/>
                </a:lnTo>
                <a:lnTo>
                  <a:pt x="45" y="0"/>
                </a:lnTo>
                <a:close/>
              </a:path>
            </a:pathLst>
          </a:custGeom>
          <a:solidFill>
            <a:srgbClr val="8AD8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9" name="Freeform 150">
            <a:extLst>
              <a:ext uri="{FF2B5EF4-FFF2-40B4-BE49-F238E27FC236}">
                <a16:creationId xmlns:a16="http://schemas.microsoft.com/office/drawing/2014/main" id="{2B60A446-DA7D-4F2E-B0F2-264AB09771E6}"/>
              </a:ext>
            </a:extLst>
          </p:cNvPr>
          <p:cNvSpPr>
            <a:spLocks/>
          </p:cNvSpPr>
          <p:nvPr userDrawn="1"/>
        </p:nvSpPr>
        <p:spPr bwMode="auto">
          <a:xfrm>
            <a:off x="11625036" y="6797449"/>
            <a:ext cx="184150" cy="69850"/>
          </a:xfrm>
          <a:custGeom>
            <a:avLst/>
            <a:gdLst>
              <a:gd name="T0" fmla="*/ 45 w 116"/>
              <a:gd name="T1" fmla="*/ 0 h 44"/>
              <a:gd name="T2" fmla="*/ 0 w 116"/>
              <a:gd name="T3" fmla="*/ 44 h 44"/>
              <a:gd name="T4" fmla="*/ 116 w 116"/>
              <a:gd name="T5" fmla="*/ 44 h 44"/>
              <a:gd name="T6" fmla="*/ 45 w 116"/>
              <a:gd name="T7" fmla="*/ 0 h 44"/>
            </a:gdLst>
            <a:ahLst/>
            <a:cxnLst>
              <a:cxn ang="0">
                <a:pos x="T0" y="T1"/>
              </a:cxn>
              <a:cxn ang="0">
                <a:pos x="T2" y="T3"/>
              </a:cxn>
              <a:cxn ang="0">
                <a:pos x="T4" y="T5"/>
              </a:cxn>
              <a:cxn ang="0">
                <a:pos x="T6" y="T7"/>
              </a:cxn>
            </a:cxnLst>
            <a:rect l="0" t="0" r="r" b="b"/>
            <a:pathLst>
              <a:path w="116" h="44">
                <a:moveTo>
                  <a:pt x="45" y="0"/>
                </a:moveTo>
                <a:lnTo>
                  <a:pt x="0" y="44"/>
                </a:lnTo>
                <a:lnTo>
                  <a:pt x="116" y="44"/>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0" name="Freeform 151">
            <a:extLst>
              <a:ext uri="{FF2B5EF4-FFF2-40B4-BE49-F238E27FC236}">
                <a16:creationId xmlns:a16="http://schemas.microsoft.com/office/drawing/2014/main" id="{3FDA90CE-D4B1-4C88-A6F0-5A3B302DAF71}"/>
              </a:ext>
            </a:extLst>
          </p:cNvPr>
          <p:cNvSpPr>
            <a:spLocks/>
          </p:cNvSpPr>
          <p:nvPr userDrawn="1"/>
        </p:nvSpPr>
        <p:spPr bwMode="auto">
          <a:xfrm>
            <a:off x="11625036" y="6364062"/>
            <a:ext cx="508000" cy="503238"/>
          </a:xfrm>
          <a:custGeom>
            <a:avLst/>
            <a:gdLst>
              <a:gd name="T0" fmla="*/ 320 w 320"/>
              <a:gd name="T1" fmla="*/ 0 h 317"/>
              <a:gd name="T2" fmla="*/ 306 w 320"/>
              <a:gd name="T3" fmla="*/ 13 h 317"/>
              <a:gd name="T4" fmla="*/ 165 w 320"/>
              <a:gd name="T5" fmla="*/ 154 h 317"/>
              <a:gd name="T6" fmla="*/ 30 w 320"/>
              <a:gd name="T7" fmla="*/ 288 h 317"/>
              <a:gd name="T8" fmla="*/ 0 w 320"/>
              <a:gd name="T9" fmla="*/ 317 h 317"/>
              <a:gd name="T10" fmla="*/ 45 w 320"/>
              <a:gd name="T11" fmla="*/ 273 h 317"/>
              <a:gd name="T12" fmla="*/ 320 w 32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320" h="317">
                <a:moveTo>
                  <a:pt x="320" y="0"/>
                </a:moveTo>
                <a:lnTo>
                  <a:pt x="306" y="13"/>
                </a:lnTo>
                <a:lnTo>
                  <a:pt x="165" y="154"/>
                </a:lnTo>
                <a:lnTo>
                  <a:pt x="30" y="288"/>
                </a:lnTo>
                <a:lnTo>
                  <a:pt x="0" y="317"/>
                </a:lnTo>
                <a:lnTo>
                  <a:pt x="45" y="273"/>
                </a:lnTo>
                <a:lnTo>
                  <a:pt x="320" y="0"/>
                </a:lnTo>
                <a:close/>
              </a:path>
            </a:pathLst>
          </a:custGeom>
          <a:solidFill>
            <a:srgbClr val="63C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1" name="Freeform 152">
            <a:extLst>
              <a:ext uri="{FF2B5EF4-FFF2-40B4-BE49-F238E27FC236}">
                <a16:creationId xmlns:a16="http://schemas.microsoft.com/office/drawing/2014/main" id="{CDA9E2FA-62F2-4CF3-A310-6F4EF857B331}"/>
              </a:ext>
            </a:extLst>
          </p:cNvPr>
          <p:cNvSpPr>
            <a:spLocks/>
          </p:cNvSpPr>
          <p:nvPr userDrawn="1"/>
        </p:nvSpPr>
        <p:spPr bwMode="auto">
          <a:xfrm>
            <a:off x="11625036" y="6364062"/>
            <a:ext cx="508000" cy="503238"/>
          </a:xfrm>
          <a:custGeom>
            <a:avLst/>
            <a:gdLst>
              <a:gd name="T0" fmla="*/ 320 w 320"/>
              <a:gd name="T1" fmla="*/ 0 h 317"/>
              <a:gd name="T2" fmla="*/ 306 w 320"/>
              <a:gd name="T3" fmla="*/ 13 h 317"/>
              <a:gd name="T4" fmla="*/ 165 w 320"/>
              <a:gd name="T5" fmla="*/ 154 h 317"/>
              <a:gd name="T6" fmla="*/ 30 w 320"/>
              <a:gd name="T7" fmla="*/ 288 h 317"/>
              <a:gd name="T8" fmla="*/ 0 w 320"/>
              <a:gd name="T9" fmla="*/ 317 h 317"/>
              <a:gd name="T10" fmla="*/ 45 w 320"/>
              <a:gd name="T11" fmla="*/ 273 h 317"/>
              <a:gd name="T12" fmla="*/ 320 w 320"/>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320" h="317">
                <a:moveTo>
                  <a:pt x="320" y="0"/>
                </a:moveTo>
                <a:lnTo>
                  <a:pt x="306" y="13"/>
                </a:lnTo>
                <a:lnTo>
                  <a:pt x="165" y="154"/>
                </a:lnTo>
                <a:lnTo>
                  <a:pt x="30" y="288"/>
                </a:lnTo>
                <a:lnTo>
                  <a:pt x="0" y="317"/>
                </a:lnTo>
                <a:lnTo>
                  <a:pt x="45" y="273"/>
                </a:lnTo>
                <a:lnTo>
                  <a:pt x="3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2" name="Freeform 153">
            <a:extLst>
              <a:ext uri="{FF2B5EF4-FFF2-40B4-BE49-F238E27FC236}">
                <a16:creationId xmlns:a16="http://schemas.microsoft.com/office/drawing/2014/main" id="{1134BDFA-0AD0-412B-97AE-90D3746FB52C}"/>
              </a:ext>
            </a:extLst>
          </p:cNvPr>
          <p:cNvSpPr>
            <a:spLocks/>
          </p:cNvSpPr>
          <p:nvPr userDrawn="1"/>
        </p:nvSpPr>
        <p:spPr bwMode="auto">
          <a:xfrm>
            <a:off x="3177948" y="5927499"/>
            <a:ext cx="217488" cy="442913"/>
          </a:xfrm>
          <a:custGeom>
            <a:avLst/>
            <a:gdLst>
              <a:gd name="T0" fmla="*/ 0 w 137"/>
              <a:gd name="T1" fmla="*/ 0 h 279"/>
              <a:gd name="T2" fmla="*/ 0 w 137"/>
              <a:gd name="T3" fmla="*/ 1 h 279"/>
              <a:gd name="T4" fmla="*/ 87 w 137"/>
              <a:gd name="T5" fmla="*/ 279 h 279"/>
              <a:gd name="T6" fmla="*/ 137 w 137"/>
              <a:gd name="T7" fmla="*/ 263 h 279"/>
              <a:gd name="T8" fmla="*/ 0 w 137"/>
              <a:gd name="T9" fmla="*/ 0 h 279"/>
            </a:gdLst>
            <a:ahLst/>
            <a:cxnLst>
              <a:cxn ang="0">
                <a:pos x="T0" y="T1"/>
              </a:cxn>
              <a:cxn ang="0">
                <a:pos x="T2" y="T3"/>
              </a:cxn>
              <a:cxn ang="0">
                <a:pos x="T4" y="T5"/>
              </a:cxn>
              <a:cxn ang="0">
                <a:pos x="T6" y="T7"/>
              </a:cxn>
              <a:cxn ang="0">
                <a:pos x="T8" y="T9"/>
              </a:cxn>
            </a:cxnLst>
            <a:rect l="0" t="0" r="r" b="b"/>
            <a:pathLst>
              <a:path w="137" h="279">
                <a:moveTo>
                  <a:pt x="0" y="0"/>
                </a:moveTo>
                <a:lnTo>
                  <a:pt x="0" y="1"/>
                </a:lnTo>
                <a:lnTo>
                  <a:pt x="87" y="279"/>
                </a:lnTo>
                <a:lnTo>
                  <a:pt x="137" y="263"/>
                </a:lnTo>
                <a:lnTo>
                  <a:pt x="0" y="0"/>
                </a:lnTo>
                <a:close/>
              </a:path>
            </a:pathLst>
          </a:custGeom>
          <a:solidFill>
            <a:srgbClr val="B4E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3" name="Freeform 154">
            <a:extLst>
              <a:ext uri="{FF2B5EF4-FFF2-40B4-BE49-F238E27FC236}">
                <a16:creationId xmlns:a16="http://schemas.microsoft.com/office/drawing/2014/main" id="{E124024D-F15E-46A6-9F89-7BDFEF990B24}"/>
              </a:ext>
            </a:extLst>
          </p:cNvPr>
          <p:cNvSpPr>
            <a:spLocks/>
          </p:cNvSpPr>
          <p:nvPr userDrawn="1"/>
        </p:nvSpPr>
        <p:spPr bwMode="auto">
          <a:xfrm>
            <a:off x="3177948" y="5927499"/>
            <a:ext cx="217488" cy="442913"/>
          </a:xfrm>
          <a:custGeom>
            <a:avLst/>
            <a:gdLst>
              <a:gd name="T0" fmla="*/ 0 w 137"/>
              <a:gd name="T1" fmla="*/ 0 h 279"/>
              <a:gd name="T2" fmla="*/ 0 w 137"/>
              <a:gd name="T3" fmla="*/ 1 h 279"/>
              <a:gd name="T4" fmla="*/ 87 w 137"/>
              <a:gd name="T5" fmla="*/ 279 h 279"/>
              <a:gd name="T6" fmla="*/ 137 w 137"/>
              <a:gd name="T7" fmla="*/ 263 h 279"/>
              <a:gd name="T8" fmla="*/ 0 w 137"/>
              <a:gd name="T9" fmla="*/ 0 h 279"/>
            </a:gdLst>
            <a:ahLst/>
            <a:cxnLst>
              <a:cxn ang="0">
                <a:pos x="T0" y="T1"/>
              </a:cxn>
              <a:cxn ang="0">
                <a:pos x="T2" y="T3"/>
              </a:cxn>
              <a:cxn ang="0">
                <a:pos x="T4" y="T5"/>
              </a:cxn>
              <a:cxn ang="0">
                <a:pos x="T6" y="T7"/>
              </a:cxn>
              <a:cxn ang="0">
                <a:pos x="T8" y="T9"/>
              </a:cxn>
            </a:cxnLst>
            <a:rect l="0" t="0" r="r" b="b"/>
            <a:pathLst>
              <a:path w="137" h="279">
                <a:moveTo>
                  <a:pt x="0" y="0"/>
                </a:moveTo>
                <a:lnTo>
                  <a:pt x="0" y="1"/>
                </a:lnTo>
                <a:lnTo>
                  <a:pt x="87" y="279"/>
                </a:lnTo>
                <a:lnTo>
                  <a:pt x="137" y="26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4" name="Freeform 155">
            <a:extLst>
              <a:ext uri="{FF2B5EF4-FFF2-40B4-BE49-F238E27FC236}">
                <a16:creationId xmlns:a16="http://schemas.microsoft.com/office/drawing/2014/main" id="{F9777558-FFC0-46A5-8A7D-2323E7A0DF00}"/>
              </a:ext>
            </a:extLst>
          </p:cNvPr>
          <p:cNvSpPr>
            <a:spLocks/>
          </p:cNvSpPr>
          <p:nvPr userDrawn="1"/>
        </p:nvSpPr>
        <p:spPr bwMode="auto">
          <a:xfrm>
            <a:off x="3177948" y="5929087"/>
            <a:ext cx="138113" cy="466725"/>
          </a:xfrm>
          <a:custGeom>
            <a:avLst/>
            <a:gdLst>
              <a:gd name="T0" fmla="*/ 0 w 87"/>
              <a:gd name="T1" fmla="*/ 0 h 294"/>
              <a:gd name="T2" fmla="*/ 36 w 87"/>
              <a:gd name="T3" fmla="*/ 294 h 294"/>
              <a:gd name="T4" fmla="*/ 87 w 87"/>
              <a:gd name="T5" fmla="*/ 278 h 294"/>
              <a:gd name="T6" fmla="*/ 0 w 87"/>
              <a:gd name="T7" fmla="*/ 0 h 294"/>
            </a:gdLst>
            <a:ahLst/>
            <a:cxnLst>
              <a:cxn ang="0">
                <a:pos x="T0" y="T1"/>
              </a:cxn>
              <a:cxn ang="0">
                <a:pos x="T2" y="T3"/>
              </a:cxn>
              <a:cxn ang="0">
                <a:pos x="T4" y="T5"/>
              </a:cxn>
              <a:cxn ang="0">
                <a:pos x="T6" y="T7"/>
              </a:cxn>
            </a:cxnLst>
            <a:rect l="0" t="0" r="r" b="b"/>
            <a:pathLst>
              <a:path w="87" h="294">
                <a:moveTo>
                  <a:pt x="0" y="0"/>
                </a:moveTo>
                <a:lnTo>
                  <a:pt x="36" y="294"/>
                </a:lnTo>
                <a:lnTo>
                  <a:pt x="87" y="278"/>
                </a:lnTo>
                <a:lnTo>
                  <a:pt x="0" y="0"/>
                </a:lnTo>
                <a:close/>
              </a:path>
            </a:pathLst>
          </a:custGeom>
          <a:solidFill>
            <a:srgbClr val="65C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5" name="Freeform 156">
            <a:extLst>
              <a:ext uri="{FF2B5EF4-FFF2-40B4-BE49-F238E27FC236}">
                <a16:creationId xmlns:a16="http://schemas.microsoft.com/office/drawing/2014/main" id="{5CD675D8-A26B-423C-9651-DAC45A5F5220}"/>
              </a:ext>
            </a:extLst>
          </p:cNvPr>
          <p:cNvSpPr>
            <a:spLocks/>
          </p:cNvSpPr>
          <p:nvPr userDrawn="1"/>
        </p:nvSpPr>
        <p:spPr bwMode="auto">
          <a:xfrm>
            <a:off x="3177948" y="5929087"/>
            <a:ext cx="138113" cy="466725"/>
          </a:xfrm>
          <a:custGeom>
            <a:avLst/>
            <a:gdLst>
              <a:gd name="T0" fmla="*/ 0 w 87"/>
              <a:gd name="T1" fmla="*/ 0 h 294"/>
              <a:gd name="T2" fmla="*/ 36 w 87"/>
              <a:gd name="T3" fmla="*/ 294 h 294"/>
              <a:gd name="T4" fmla="*/ 87 w 87"/>
              <a:gd name="T5" fmla="*/ 278 h 294"/>
              <a:gd name="T6" fmla="*/ 0 w 87"/>
              <a:gd name="T7" fmla="*/ 0 h 294"/>
            </a:gdLst>
            <a:ahLst/>
            <a:cxnLst>
              <a:cxn ang="0">
                <a:pos x="T0" y="T1"/>
              </a:cxn>
              <a:cxn ang="0">
                <a:pos x="T2" y="T3"/>
              </a:cxn>
              <a:cxn ang="0">
                <a:pos x="T4" y="T5"/>
              </a:cxn>
              <a:cxn ang="0">
                <a:pos x="T6" y="T7"/>
              </a:cxn>
            </a:cxnLst>
            <a:rect l="0" t="0" r="r" b="b"/>
            <a:pathLst>
              <a:path w="87" h="294">
                <a:moveTo>
                  <a:pt x="0" y="0"/>
                </a:moveTo>
                <a:lnTo>
                  <a:pt x="36" y="294"/>
                </a:lnTo>
                <a:lnTo>
                  <a:pt x="87" y="2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6" name="Freeform 157">
            <a:extLst>
              <a:ext uri="{FF2B5EF4-FFF2-40B4-BE49-F238E27FC236}">
                <a16:creationId xmlns:a16="http://schemas.microsoft.com/office/drawing/2014/main" id="{5EFD62F6-2F78-4B35-9C0D-D244C5675F3B}"/>
              </a:ext>
            </a:extLst>
          </p:cNvPr>
          <p:cNvSpPr>
            <a:spLocks/>
          </p:cNvSpPr>
          <p:nvPr userDrawn="1"/>
        </p:nvSpPr>
        <p:spPr bwMode="auto">
          <a:xfrm>
            <a:off x="3316061" y="6345012"/>
            <a:ext cx="149225" cy="268288"/>
          </a:xfrm>
          <a:custGeom>
            <a:avLst/>
            <a:gdLst>
              <a:gd name="T0" fmla="*/ 50 w 94"/>
              <a:gd name="T1" fmla="*/ 0 h 169"/>
              <a:gd name="T2" fmla="*/ 0 w 94"/>
              <a:gd name="T3" fmla="*/ 16 h 169"/>
              <a:gd name="T4" fmla="*/ 35 w 94"/>
              <a:gd name="T5" fmla="*/ 127 h 169"/>
              <a:gd name="T6" fmla="*/ 42 w 94"/>
              <a:gd name="T7" fmla="*/ 169 h 169"/>
              <a:gd name="T8" fmla="*/ 35 w 94"/>
              <a:gd name="T9" fmla="*/ 127 h 169"/>
              <a:gd name="T10" fmla="*/ 90 w 94"/>
              <a:gd name="T11" fmla="*/ 91 h 169"/>
              <a:gd name="T12" fmla="*/ 94 w 94"/>
              <a:gd name="T13" fmla="*/ 85 h 169"/>
              <a:gd name="T14" fmla="*/ 50 w 94"/>
              <a:gd name="T15" fmla="*/ 0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69">
                <a:moveTo>
                  <a:pt x="50" y="0"/>
                </a:moveTo>
                <a:lnTo>
                  <a:pt x="0" y="16"/>
                </a:lnTo>
                <a:lnTo>
                  <a:pt x="35" y="127"/>
                </a:lnTo>
                <a:lnTo>
                  <a:pt x="42" y="169"/>
                </a:lnTo>
                <a:lnTo>
                  <a:pt x="35" y="127"/>
                </a:lnTo>
                <a:lnTo>
                  <a:pt x="90" y="91"/>
                </a:lnTo>
                <a:lnTo>
                  <a:pt x="94" y="85"/>
                </a:lnTo>
                <a:lnTo>
                  <a:pt x="50" y="0"/>
                </a:lnTo>
                <a:close/>
              </a:path>
            </a:pathLst>
          </a:custGeom>
          <a:solidFill>
            <a:srgbClr val="66C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7" name="Freeform 158">
            <a:extLst>
              <a:ext uri="{FF2B5EF4-FFF2-40B4-BE49-F238E27FC236}">
                <a16:creationId xmlns:a16="http://schemas.microsoft.com/office/drawing/2014/main" id="{F5334C1D-B537-4359-A68C-E76A76ABDE49}"/>
              </a:ext>
            </a:extLst>
          </p:cNvPr>
          <p:cNvSpPr>
            <a:spLocks/>
          </p:cNvSpPr>
          <p:nvPr userDrawn="1"/>
        </p:nvSpPr>
        <p:spPr bwMode="auto">
          <a:xfrm>
            <a:off x="3316061" y="6345012"/>
            <a:ext cx="149225" cy="268288"/>
          </a:xfrm>
          <a:custGeom>
            <a:avLst/>
            <a:gdLst>
              <a:gd name="T0" fmla="*/ 50 w 94"/>
              <a:gd name="T1" fmla="*/ 0 h 169"/>
              <a:gd name="T2" fmla="*/ 0 w 94"/>
              <a:gd name="T3" fmla="*/ 16 h 169"/>
              <a:gd name="T4" fmla="*/ 35 w 94"/>
              <a:gd name="T5" fmla="*/ 127 h 169"/>
              <a:gd name="T6" fmla="*/ 42 w 94"/>
              <a:gd name="T7" fmla="*/ 169 h 169"/>
              <a:gd name="T8" fmla="*/ 35 w 94"/>
              <a:gd name="T9" fmla="*/ 127 h 169"/>
              <a:gd name="T10" fmla="*/ 90 w 94"/>
              <a:gd name="T11" fmla="*/ 91 h 169"/>
              <a:gd name="T12" fmla="*/ 94 w 94"/>
              <a:gd name="T13" fmla="*/ 85 h 169"/>
              <a:gd name="T14" fmla="*/ 50 w 94"/>
              <a:gd name="T15" fmla="*/ 0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69">
                <a:moveTo>
                  <a:pt x="50" y="0"/>
                </a:moveTo>
                <a:lnTo>
                  <a:pt x="0" y="16"/>
                </a:lnTo>
                <a:lnTo>
                  <a:pt x="35" y="127"/>
                </a:lnTo>
                <a:lnTo>
                  <a:pt x="42" y="169"/>
                </a:lnTo>
                <a:lnTo>
                  <a:pt x="35" y="127"/>
                </a:lnTo>
                <a:lnTo>
                  <a:pt x="90" y="91"/>
                </a:lnTo>
                <a:lnTo>
                  <a:pt x="94" y="85"/>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8" name="Freeform 159">
            <a:extLst>
              <a:ext uri="{FF2B5EF4-FFF2-40B4-BE49-F238E27FC236}">
                <a16:creationId xmlns:a16="http://schemas.microsoft.com/office/drawing/2014/main" id="{6323E3CB-E437-4736-9762-714150DC3675}"/>
              </a:ext>
            </a:extLst>
          </p:cNvPr>
          <p:cNvSpPr>
            <a:spLocks/>
          </p:cNvSpPr>
          <p:nvPr userDrawn="1"/>
        </p:nvSpPr>
        <p:spPr bwMode="auto">
          <a:xfrm>
            <a:off x="3235098" y="6370412"/>
            <a:ext cx="136525" cy="203200"/>
          </a:xfrm>
          <a:custGeom>
            <a:avLst/>
            <a:gdLst>
              <a:gd name="T0" fmla="*/ 51 w 86"/>
              <a:gd name="T1" fmla="*/ 0 h 128"/>
              <a:gd name="T2" fmla="*/ 0 w 86"/>
              <a:gd name="T3" fmla="*/ 16 h 128"/>
              <a:gd name="T4" fmla="*/ 13 w 86"/>
              <a:gd name="T5" fmla="*/ 128 h 128"/>
              <a:gd name="T6" fmla="*/ 86 w 86"/>
              <a:gd name="T7" fmla="*/ 111 h 128"/>
              <a:gd name="T8" fmla="*/ 51 w 86"/>
              <a:gd name="T9" fmla="*/ 0 h 128"/>
            </a:gdLst>
            <a:ahLst/>
            <a:cxnLst>
              <a:cxn ang="0">
                <a:pos x="T0" y="T1"/>
              </a:cxn>
              <a:cxn ang="0">
                <a:pos x="T2" y="T3"/>
              </a:cxn>
              <a:cxn ang="0">
                <a:pos x="T4" y="T5"/>
              </a:cxn>
              <a:cxn ang="0">
                <a:pos x="T6" y="T7"/>
              </a:cxn>
              <a:cxn ang="0">
                <a:pos x="T8" y="T9"/>
              </a:cxn>
            </a:cxnLst>
            <a:rect l="0" t="0" r="r" b="b"/>
            <a:pathLst>
              <a:path w="86" h="128">
                <a:moveTo>
                  <a:pt x="51" y="0"/>
                </a:moveTo>
                <a:lnTo>
                  <a:pt x="0" y="16"/>
                </a:lnTo>
                <a:lnTo>
                  <a:pt x="13" y="128"/>
                </a:lnTo>
                <a:lnTo>
                  <a:pt x="86" y="111"/>
                </a:lnTo>
                <a:lnTo>
                  <a:pt x="51" y="0"/>
                </a:lnTo>
                <a:close/>
              </a:path>
            </a:pathLst>
          </a:custGeom>
          <a:solidFill>
            <a:srgbClr val="39B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9" name="Freeform 160">
            <a:extLst>
              <a:ext uri="{FF2B5EF4-FFF2-40B4-BE49-F238E27FC236}">
                <a16:creationId xmlns:a16="http://schemas.microsoft.com/office/drawing/2014/main" id="{F0290D8D-2FFF-4EEB-AF33-2BCF1314383C}"/>
              </a:ext>
            </a:extLst>
          </p:cNvPr>
          <p:cNvSpPr>
            <a:spLocks/>
          </p:cNvSpPr>
          <p:nvPr userDrawn="1"/>
        </p:nvSpPr>
        <p:spPr bwMode="auto">
          <a:xfrm>
            <a:off x="3235098" y="6370412"/>
            <a:ext cx="136525" cy="203200"/>
          </a:xfrm>
          <a:custGeom>
            <a:avLst/>
            <a:gdLst>
              <a:gd name="T0" fmla="*/ 51 w 86"/>
              <a:gd name="T1" fmla="*/ 0 h 128"/>
              <a:gd name="T2" fmla="*/ 0 w 86"/>
              <a:gd name="T3" fmla="*/ 16 h 128"/>
              <a:gd name="T4" fmla="*/ 13 w 86"/>
              <a:gd name="T5" fmla="*/ 128 h 128"/>
              <a:gd name="T6" fmla="*/ 86 w 86"/>
              <a:gd name="T7" fmla="*/ 111 h 128"/>
              <a:gd name="T8" fmla="*/ 51 w 86"/>
              <a:gd name="T9" fmla="*/ 0 h 128"/>
            </a:gdLst>
            <a:ahLst/>
            <a:cxnLst>
              <a:cxn ang="0">
                <a:pos x="T0" y="T1"/>
              </a:cxn>
              <a:cxn ang="0">
                <a:pos x="T2" y="T3"/>
              </a:cxn>
              <a:cxn ang="0">
                <a:pos x="T4" y="T5"/>
              </a:cxn>
              <a:cxn ang="0">
                <a:pos x="T6" y="T7"/>
              </a:cxn>
              <a:cxn ang="0">
                <a:pos x="T8" y="T9"/>
              </a:cxn>
            </a:cxnLst>
            <a:rect l="0" t="0" r="r" b="b"/>
            <a:pathLst>
              <a:path w="86" h="128">
                <a:moveTo>
                  <a:pt x="51" y="0"/>
                </a:moveTo>
                <a:lnTo>
                  <a:pt x="0" y="16"/>
                </a:lnTo>
                <a:lnTo>
                  <a:pt x="13" y="128"/>
                </a:lnTo>
                <a:lnTo>
                  <a:pt x="86" y="111"/>
                </a:lnTo>
                <a:lnTo>
                  <a:pt x="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0" name="Freeform 161">
            <a:extLst>
              <a:ext uri="{FF2B5EF4-FFF2-40B4-BE49-F238E27FC236}">
                <a16:creationId xmlns:a16="http://schemas.microsoft.com/office/drawing/2014/main" id="{22F9744E-E73D-4D0A-9902-EC4E1CF2B414}"/>
              </a:ext>
            </a:extLst>
          </p:cNvPr>
          <p:cNvSpPr>
            <a:spLocks/>
          </p:cNvSpPr>
          <p:nvPr userDrawn="1"/>
        </p:nvSpPr>
        <p:spPr bwMode="auto">
          <a:xfrm>
            <a:off x="3255736" y="6546624"/>
            <a:ext cx="127000" cy="230188"/>
          </a:xfrm>
          <a:custGeom>
            <a:avLst/>
            <a:gdLst>
              <a:gd name="T0" fmla="*/ 73 w 80"/>
              <a:gd name="T1" fmla="*/ 0 h 145"/>
              <a:gd name="T2" fmla="*/ 73 w 80"/>
              <a:gd name="T3" fmla="*/ 0 h 145"/>
              <a:gd name="T4" fmla="*/ 0 w 80"/>
              <a:gd name="T5" fmla="*/ 17 h 145"/>
              <a:gd name="T6" fmla="*/ 16 w 80"/>
              <a:gd name="T7" fmla="*/ 145 h 145"/>
              <a:gd name="T8" fmla="*/ 80 w 80"/>
              <a:gd name="T9" fmla="*/ 42 h 145"/>
              <a:gd name="T10" fmla="*/ 73 w 80"/>
              <a:gd name="T11" fmla="*/ 0 h 145"/>
            </a:gdLst>
            <a:ahLst/>
            <a:cxnLst>
              <a:cxn ang="0">
                <a:pos x="T0" y="T1"/>
              </a:cxn>
              <a:cxn ang="0">
                <a:pos x="T2" y="T3"/>
              </a:cxn>
              <a:cxn ang="0">
                <a:pos x="T4" y="T5"/>
              </a:cxn>
              <a:cxn ang="0">
                <a:pos x="T6" y="T7"/>
              </a:cxn>
              <a:cxn ang="0">
                <a:pos x="T8" y="T9"/>
              </a:cxn>
              <a:cxn ang="0">
                <a:pos x="T10" y="T11"/>
              </a:cxn>
            </a:cxnLst>
            <a:rect l="0" t="0" r="r" b="b"/>
            <a:pathLst>
              <a:path w="80" h="145">
                <a:moveTo>
                  <a:pt x="73" y="0"/>
                </a:moveTo>
                <a:lnTo>
                  <a:pt x="73" y="0"/>
                </a:lnTo>
                <a:lnTo>
                  <a:pt x="0" y="17"/>
                </a:lnTo>
                <a:lnTo>
                  <a:pt x="16" y="145"/>
                </a:lnTo>
                <a:lnTo>
                  <a:pt x="80" y="42"/>
                </a:lnTo>
                <a:lnTo>
                  <a:pt x="73" y="0"/>
                </a:lnTo>
                <a:close/>
              </a:path>
            </a:pathLst>
          </a:custGeom>
          <a:solidFill>
            <a:srgbClr val="2FAA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1" name="Freeform 162">
            <a:extLst>
              <a:ext uri="{FF2B5EF4-FFF2-40B4-BE49-F238E27FC236}">
                <a16:creationId xmlns:a16="http://schemas.microsoft.com/office/drawing/2014/main" id="{AA34A1E8-C4F5-461B-82F9-47F7234BB3F3}"/>
              </a:ext>
            </a:extLst>
          </p:cNvPr>
          <p:cNvSpPr>
            <a:spLocks/>
          </p:cNvSpPr>
          <p:nvPr userDrawn="1"/>
        </p:nvSpPr>
        <p:spPr bwMode="auto">
          <a:xfrm>
            <a:off x="3255736" y="6546624"/>
            <a:ext cx="127000" cy="230188"/>
          </a:xfrm>
          <a:custGeom>
            <a:avLst/>
            <a:gdLst>
              <a:gd name="T0" fmla="*/ 73 w 80"/>
              <a:gd name="T1" fmla="*/ 0 h 145"/>
              <a:gd name="T2" fmla="*/ 73 w 80"/>
              <a:gd name="T3" fmla="*/ 0 h 145"/>
              <a:gd name="T4" fmla="*/ 0 w 80"/>
              <a:gd name="T5" fmla="*/ 17 h 145"/>
              <a:gd name="T6" fmla="*/ 16 w 80"/>
              <a:gd name="T7" fmla="*/ 145 h 145"/>
              <a:gd name="T8" fmla="*/ 80 w 80"/>
              <a:gd name="T9" fmla="*/ 42 h 145"/>
              <a:gd name="T10" fmla="*/ 73 w 80"/>
              <a:gd name="T11" fmla="*/ 0 h 145"/>
            </a:gdLst>
            <a:ahLst/>
            <a:cxnLst>
              <a:cxn ang="0">
                <a:pos x="T0" y="T1"/>
              </a:cxn>
              <a:cxn ang="0">
                <a:pos x="T2" y="T3"/>
              </a:cxn>
              <a:cxn ang="0">
                <a:pos x="T4" y="T5"/>
              </a:cxn>
              <a:cxn ang="0">
                <a:pos x="T6" y="T7"/>
              </a:cxn>
              <a:cxn ang="0">
                <a:pos x="T8" y="T9"/>
              </a:cxn>
              <a:cxn ang="0">
                <a:pos x="T10" y="T11"/>
              </a:cxn>
            </a:cxnLst>
            <a:rect l="0" t="0" r="r" b="b"/>
            <a:pathLst>
              <a:path w="80" h="145">
                <a:moveTo>
                  <a:pt x="73" y="0"/>
                </a:moveTo>
                <a:lnTo>
                  <a:pt x="73" y="0"/>
                </a:lnTo>
                <a:lnTo>
                  <a:pt x="0" y="17"/>
                </a:lnTo>
                <a:lnTo>
                  <a:pt x="16" y="145"/>
                </a:lnTo>
                <a:lnTo>
                  <a:pt x="80" y="42"/>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2" name="Freeform 163">
            <a:extLst>
              <a:ext uri="{FF2B5EF4-FFF2-40B4-BE49-F238E27FC236}">
                <a16:creationId xmlns:a16="http://schemas.microsoft.com/office/drawing/2014/main" id="{5122DC67-4321-427E-AC31-FD7790E864FF}"/>
              </a:ext>
            </a:extLst>
          </p:cNvPr>
          <p:cNvSpPr>
            <a:spLocks/>
          </p:cNvSpPr>
          <p:nvPr userDrawn="1"/>
        </p:nvSpPr>
        <p:spPr bwMode="auto">
          <a:xfrm>
            <a:off x="3371623" y="6489474"/>
            <a:ext cx="87313" cy="123825"/>
          </a:xfrm>
          <a:custGeom>
            <a:avLst/>
            <a:gdLst>
              <a:gd name="T0" fmla="*/ 55 w 55"/>
              <a:gd name="T1" fmla="*/ 0 h 78"/>
              <a:gd name="T2" fmla="*/ 0 w 55"/>
              <a:gd name="T3" fmla="*/ 36 h 78"/>
              <a:gd name="T4" fmla="*/ 7 w 55"/>
              <a:gd name="T5" fmla="*/ 78 h 78"/>
              <a:gd name="T6" fmla="*/ 55 w 55"/>
              <a:gd name="T7" fmla="*/ 0 h 78"/>
            </a:gdLst>
            <a:ahLst/>
            <a:cxnLst>
              <a:cxn ang="0">
                <a:pos x="T0" y="T1"/>
              </a:cxn>
              <a:cxn ang="0">
                <a:pos x="T2" y="T3"/>
              </a:cxn>
              <a:cxn ang="0">
                <a:pos x="T4" y="T5"/>
              </a:cxn>
              <a:cxn ang="0">
                <a:pos x="T6" y="T7"/>
              </a:cxn>
            </a:cxnLst>
            <a:rect l="0" t="0" r="r" b="b"/>
            <a:pathLst>
              <a:path w="55" h="78">
                <a:moveTo>
                  <a:pt x="55" y="0"/>
                </a:moveTo>
                <a:lnTo>
                  <a:pt x="0" y="36"/>
                </a:lnTo>
                <a:lnTo>
                  <a:pt x="7" y="78"/>
                </a:lnTo>
                <a:lnTo>
                  <a:pt x="55" y="0"/>
                </a:lnTo>
                <a:close/>
              </a:path>
            </a:pathLst>
          </a:custGeom>
          <a:solidFill>
            <a:srgbClr val="33AC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3" name="Freeform 164">
            <a:extLst>
              <a:ext uri="{FF2B5EF4-FFF2-40B4-BE49-F238E27FC236}">
                <a16:creationId xmlns:a16="http://schemas.microsoft.com/office/drawing/2014/main" id="{FD626900-CAFB-4307-A1D7-016BC186F2D3}"/>
              </a:ext>
            </a:extLst>
          </p:cNvPr>
          <p:cNvSpPr>
            <a:spLocks/>
          </p:cNvSpPr>
          <p:nvPr userDrawn="1"/>
        </p:nvSpPr>
        <p:spPr bwMode="auto">
          <a:xfrm>
            <a:off x="3371623" y="6489474"/>
            <a:ext cx="87313" cy="123825"/>
          </a:xfrm>
          <a:custGeom>
            <a:avLst/>
            <a:gdLst>
              <a:gd name="T0" fmla="*/ 55 w 55"/>
              <a:gd name="T1" fmla="*/ 0 h 78"/>
              <a:gd name="T2" fmla="*/ 0 w 55"/>
              <a:gd name="T3" fmla="*/ 36 h 78"/>
              <a:gd name="T4" fmla="*/ 7 w 55"/>
              <a:gd name="T5" fmla="*/ 78 h 78"/>
              <a:gd name="T6" fmla="*/ 55 w 55"/>
              <a:gd name="T7" fmla="*/ 0 h 78"/>
            </a:gdLst>
            <a:ahLst/>
            <a:cxnLst>
              <a:cxn ang="0">
                <a:pos x="T0" y="T1"/>
              </a:cxn>
              <a:cxn ang="0">
                <a:pos x="T2" y="T3"/>
              </a:cxn>
              <a:cxn ang="0">
                <a:pos x="T4" y="T5"/>
              </a:cxn>
              <a:cxn ang="0">
                <a:pos x="T6" y="T7"/>
              </a:cxn>
            </a:cxnLst>
            <a:rect l="0" t="0" r="r" b="b"/>
            <a:pathLst>
              <a:path w="55" h="78">
                <a:moveTo>
                  <a:pt x="55" y="0"/>
                </a:moveTo>
                <a:lnTo>
                  <a:pt x="0" y="36"/>
                </a:lnTo>
                <a:lnTo>
                  <a:pt x="7" y="78"/>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4" name="Freeform 165">
            <a:extLst>
              <a:ext uri="{FF2B5EF4-FFF2-40B4-BE49-F238E27FC236}">
                <a16:creationId xmlns:a16="http://schemas.microsoft.com/office/drawing/2014/main" id="{CB96C643-9279-4072-95B7-A44AA02BB5F6}"/>
              </a:ext>
            </a:extLst>
          </p:cNvPr>
          <p:cNvSpPr>
            <a:spLocks/>
          </p:cNvSpPr>
          <p:nvPr userDrawn="1"/>
        </p:nvSpPr>
        <p:spPr bwMode="auto">
          <a:xfrm>
            <a:off x="3458936" y="6479949"/>
            <a:ext cx="7938" cy="9525"/>
          </a:xfrm>
          <a:custGeom>
            <a:avLst/>
            <a:gdLst>
              <a:gd name="T0" fmla="*/ 4 w 5"/>
              <a:gd name="T1" fmla="*/ 0 h 6"/>
              <a:gd name="T2" fmla="*/ 0 w 5"/>
              <a:gd name="T3" fmla="*/ 6 h 6"/>
              <a:gd name="T4" fmla="*/ 5 w 5"/>
              <a:gd name="T5" fmla="*/ 3 h 6"/>
              <a:gd name="T6" fmla="*/ 4 w 5"/>
              <a:gd name="T7" fmla="*/ 0 h 6"/>
            </a:gdLst>
            <a:ahLst/>
            <a:cxnLst>
              <a:cxn ang="0">
                <a:pos x="T0" y="T1"/>
              </a:cxn>
              <a:cxn ang="0">
                <a:pos x="T2" y="T3"/>
              </a:cxn>
              <a:cxn ang="0">
                <a:pos x="T4" y="T5"/>
              </a:cxn>
              <a:cxn ang="0">
                <a:pos x="T6" y="T7"/>
              </a:cxn>
            </a:cxnLst>
            <a:rect l="0" t="0" r="r" b="b"/>
            <a:pathLst>
              <a:path w="5" h="6">
                <a:moveTo>
                  <a:pt x="4" y="0"/>
                </a:moveTo>
                <a:lnTo>
                  <a:pt x="0" y="6"/>
                </a:lnTo>
                <a:lnTo>
                  <a:pt x="5" y="3"/>
                </a:lnTo>
                <a:lnTo>
                  <a:pt x="4" y="0"/>
                </a:lnTo>
                <a:close/>
              </a:path>
            </a:pathLst>
          </a:custGeom>
          <a:solidFill>
            <a:srgbClr val="77D1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5" name="Freeform 166">
            <a:extLst>
              <a:ext uri="{FF2B5EF4-FFF2-40B4-BE49-F238E27FC236}">
                <a16:creationId xmlns:a16="http://schemas.microsoft.com/office/drawing/2014/main" id="{EFA31249-C59F-43F1-B1C8-C0118DBD10A7}"/>
              </a:ext>
            </a:extLst>
          </p:cNvPr>
          <p:cNvSpPr>
            <a:spLocks/>
          </p:cNvSpPr>
          <p:nvPr userDrawn="1"/>
        </p:nvSpPr>
        <p:spPr bwMode="auto">
          <a:xfrm>
            <a:off x="3458936" y="6479949"/>
            <a:ext cx="7938" cy="9525"/>
          </a:xfrm>
          <a:custGeom>
            <a:avLst/>
            <a:gdLst>
              <a:gd name="T0" fmla="*/ 4 w 5"/>
              <a:gd name="T1" fmla="*/ 0 h 6"/>
              <a:gd name="T2" fmla="*/ 0 w 5"/>
              <a:gd name="T3" fmla="*/ 6 h 6"/>
              <a:gd name="T4" fmla="*/ 5 w 5"/>
              <a:gd name="T5" fmla="*/ 3 h 6"/>
              <a:gd name="T6" fmla="*/ 4 w 5"/>
              <a:gd name="T7" fmla="*/ 0 h 6"/>
            </a:gdLst>
            <a:ahLst/>
            <a:cxnLst>
              <a:cxn ang="0">
                <a:pos x="T0" y="T1"/>
              </a:cxn>
              <a:cxn ang="0">
                <a:pos x="T2" y="T3"/>
              </a:cxn>
              <a:cxn ang="0">
                <a:pos x="T4" y="T5"/>
              </a:cxn>
              <a:cxn ang="0">
                <a:pos x="T6" y="T7"/>
              </a:cxn>
            </a:cxnLst>
            <a:rect l="0" t="0" r="r" b="b"/>
            <a:pathLst>
              <a:path w="5" h="6">
                <a:moveTo>
                  <a:pt x="4" y="0"/>
                </a:moveTo>
                <a:lnTo>
                  <a:pt x="0" y="6"/>
                </a:lnTo>
                <a:lnTo>
                  <a:pt x="5" y="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6" name="Freeform 167">
            <a:extLst>
              <a:ext uri="{FF2B5EF4-FFF2-40B4-BE49-F238E27FC236}">
                <a16:creationId xmlns:a16="http://schemas.microsoft.com/office/drawing/2014/main" id="{3B1ABB41-B43D-48DE-8CC3-79DB9052C3DE}"/>
              </a:ext>
            </a:extLst>
          </p:cNvPr>
          <p:cNvSpPr>
            <a:spLocks/>
          </p:cNvSpPr>
          <p:nvPr userDrawn="1"/>
        </p:nvSpPr>
        <p:spPr bwMode="auto">
          <a:xfrm>
            <a:off x="3281136" y="6613299"/>
            <a:ext cx="141288" cy="254000"/>
          </a:xfrm>
          <a:custGeom>
            <a:avLst/>
            <a:gdLst>
              <a:gd name="T0" fmla="*/ 64 w 89"/>
              <a:gd name="T1" fmla="*/ 0 h 160"/>
              <a:gd name="T2" fmla="*/ 0 w 89"/>
              <a:gd name="T3" fmla="*/ 103 h 160"/>
              <a:gd name="T4" fmla="*/ 7 w 89"/>
              <a:gd name="T5" fmla="*/ 160 h 160"/>
              <a:gd name="T6" fmla="*/ 89 w 89"/>
              <a:gd name="T7" fmla="*/ 160 h 160"/>
              <a:gd name="T8" fmla="*/ 64 w 89"/>
              <a:gd name="T9" fmla="*/ 0 h 160"/>
            </a:gdLst>
            <a:ahLst/>
            <a:cxnLst>
              <a:cxn ang="0">
                <a:pos x="T0" y="T1"/>
              </a:cxn>
              <a:cxn ang="0">
                <a:pos x="T2" y="T3"/>
              </a:cxn>
              <a:cxn ang="0">
                <a:pos x="T4" y="T5"/>
              </a:cxn>
              <a:cxn ang="0">
                <a:pos x="T6" y="T7"/>
              </a:cxn>
              <a:cxn ang="0">
                <a:pos x="T8" y="T9"/>
              </a:cxn>
            </a:cxnLst>
            <a:rect l="0" t="0" r="r" b="b"/>
            <a:pathLst>
              <a:path w="89" h="160">
                <a:moveTo>
                  <a:pt x="64" y="0"/>
                </a:moveTo>
                <a:lnTo>
                  <a:pt x="0" y="103"/>
                </a:lnTo>
                <a:lnTo>
                  <a:pt x="7" y="160"/>
                </a:lnTo>
                <a:lnTo>
                  <a:pt x="89" y="160"/>
                </a:lnTo>
                <a:lnTo>
                  <a:pt x="64" y="0"/>
                </a:lnTo>
                <a:close/>
              </a:path>
            </a:pathLst>
          </a:custGeom>
          <a:solidFill>
            <a:srgbClr val="37AF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7" name="Freeform 168">
            <a:extLst>
              <a:ext uri="{FF2B5EF4-FFF2-40B4-BE49-F238E27FC236}">
                <a16:creationId xmlns:a16="http://schemas.microsoft.com/office/drawing/2014/main" id="{A2353FF7-4A9E-4D75-82A1-AE210BFC2836}"/>
              </a:ext>
            </a:extLst>
          </p:cNvPr>
          <p:cNvSpPr>
            <a:spLocks/>
          </p:cNvSpPr>
          <p:nvPr userDrawn="1"/>
        </p:nvSpPr>
        <p:spPr bwMode="auto">
          <a:xfrm>
            <a:off x="3281136" y="6613299"/>
            <a:ext cx="141288" cy="254000"/>
          </a:xfrm>
          <a:custGeom>
            <a:avLst/>
            <a:gdLst>
              <a:gd name="T0" fmla="*/ 64 w 89"/>
              <a:gd name="T1" fmla="*/ 0 h 160"/>
              <a:gd name="T2" fmla="*/ 0 w 89"/>
              <a:gd name="T3" fmla="*/ 103 h 160"/>
              <a:gd name="T4" fmla="*/ 7 w 89"/>
              <a:gd name="T5" fmla="*/ 160 h 160"/>
              <a:gd name="T6" fmla="*/ 89 w 89"/>
              <a:gd name="T7" fmla="*/ 160 h 160"/>
              <a:gd name="T8" fmla="*/ 64 w 89"/>
              <a:gd name="T9" fmla="*/ 0 h 160"/>
            </a:gdLst>
            <a:ahLst/>
            <a:cxnLst>
              <a:cxn ang="0">
                <a:pos x="T0" y="T1"/>
              </a:cxn>
              <a:cxn ang="0">
                <a:pos x="T2" y="T3"/>
              </a:cxn>
              <a:cxn ang="0">
                <a:pos x="T4" y="T5"/>
              </a:cxn>
              <a:cxn ang="0">
                <a:pos x="T6" y="T7"/>
              </a:cxn>
              <a:cxn ang="0">
                <a:pos x="T8" y="T9"/>
              </a:cxn>
            </a:cxnLst>
            <a:rect l="0" t="0" r="r" b="b"/>
            <a:pathLst>
              <a:path w="89" h="160">
                <a:moveTo>
                  <a:pt x="64" y="0"/>
                </a:moveTo>
                <a:lnTo>
                  <a:pt x="0" y="103"/>
                </a:lnTo>
                <a:lnTo>
                  <a:pt x="7" y="160"/>
                </a:lnTo>
                <a:lnTo>
                  <a:pt x="89" y="160"/>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8" name="Freeform 169">
            <a:extLst>
              <a:ext uri="{FF2B5EF4-FFF2-40B4-BE49-F238E27FC236}">
                <a16:creationId xmlns:a16="http://schemas.microsoft.com/office/drawing/2014/main" id="{827DFA68-873B-4DA8-B6FD-DB2A0985F6CE}"/>
              </a:ext>
            </a:extLst>
          </p:cNvPr>
          <p:cNvSpPr>
            <a:spLocks/>
          </p:cNvSpPr>
          <p:nvPr userDrawn="1"/>
        </p:nvSpPr>
        <p:spPr bwMode="auto">
          <a:xfrm>
            <a:off x="3382736" y="6484712"/>
            <a:ext cx="236538" cy="382588"/>
          </a:xfrm>
          <a:custGeom>
            <a:avLst/>
            <a:gdLst>
              <a:gd name="T0" fmla="*/ 53 w 149"/>
              <a:gd name="T1" fmla="*/ 0 h 241"/>
              <a:gd name="T2" fmla="*/ 48 w 149"/>
              <a:gd name="T3" fmla="*/ 3 h 241"/>
              <a:gd name="T4" fmla="*/ 0 w 149"/>
              <a:gd name="T5" fmla="*/ 81 h 241"/>
              <a:gd name="T6" fmla="*/ 25 w 149"/>
              <a:gd name="T7" fmla="*/ 241 h 241"/>
              <a:gd name="T8" fmla="*/ 79 w 149"/>
              <a:gd name="T9" fmla="*/ 241 h 241"/>
              <a:gd name="T10" fmla="*/ 149 w 149"/>
              <a:gd name="T11" fmla="*/ 183 h 241"/>
              <a:gd name="T12" fmla="*/ 53 w 149"/>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149" h="241">
                <a:moveTo>
                  <a:pt x="53" y="0"/>
                </a:moveTo>
                <a:lnTo>
                  <a:pt x="48" y="3"/>
                </a:lnTo>
                <a:lnTo>
                  <a:pt x="0" y="81"/>
                </a:lnTo>
                <a:lnTo>
                  <a:pt x="25" y="241"/>
                </a:lnTo>
                <a:lnTo>
                  <a:pt x="79" y="241"/>
                </a:lnTo>
                <a:lnTo>
                  <a:pt x="149" y="183"/>
                </a:lnTo>
                <a:lnTo>
                  <a:pt x="53" y="0"/>
                </a:lnTo>
                <a:close/>
              </a:path>
            </a:pathLst>
          </a:custGeom>
          <a:solidFill>
            <a:srgbClr val="3CB2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9" name="Freeform 170">
            <a:extLst>
              <a:ext uri="{FF2B5EF4-FFF2-40B4-BE49-F238E27FC236}">
                <a16:creationId xmlns:a16="http://schemas.microsoft.com/office/drawing/2014/main" id="{54D79967-DA8D-4D39-8679-8FC43C00491B}"/>
              </a:ext>
            </a:extLst>
          </p:cNvPr>
          <p:cNvSpPr>
            <a:spLocks/>
          </p:cNvSpPr>
          <p:nvPr userDrawn="1"/>
        </p:nvSpPr>
        <p:spPr bwMode="auto">
          <a:xfrm>
            <a:off x="3382736" y="6484712"/>
            <a:ext cx="236538" cy="382588"/>
          </a:xfrm>
          <a:custGeom>
            <a:avLst/>
            <a:gdLst>
              <a:gd name="T0" fmla="*/ 53 w 149"/>
              <a:gd name="T1" fmla="*/ 0 h 241"/>
              <a:gd name="T2" fmla="*/ 48 w 149"/>
              <a:gd name="T3" fmla="*/ 3 h 241"/>
              <a:gd name="T4" fmla="*/ 0 w 149"/>
              <a:gd name="T5" fmla="*/ 81 h 241"/>
              <a:gd name="T6" fmla="*/ 25 w 149"/>
              <a:gd name="T7" fmla="*/ 241 h 241"/>
              <a:gd name="T8" fmla="*/ 79 w 149"/>
              <a:gd name="T9" fmla="*/ 241 h 241"/>
              <a:gd name="T10" fmla="*/ 149 w 149"/>
              <a:gd name="T11" fmla="*/ 183 h 241"/>
              <a:gd name="T12" fmla="*/ 53 w 149"/>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149" h="241">
                <a:moveTo>
                  <a:pt x="53" y="0"/>
                </a:moveTo>
                <a:lnTo>
                  <a:pt x="48" y="3"/>
                </a:lnTo>
                <a:lnTo>
                  <a:pt x="0" y="81"/>
                </a:lnTo>
                <a:lnTo>
                  <a:pt x="25" y="241"/>
                </a:lnTo>
                <a:lnTo>
                  <a:pt x="79" y="241"/>
                </a:lnTo>
                <a:lnTo>
                  <a:pt x="149" y="183"/>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0" name="Freeform 171">
            <a:extLst>
              <a:ext uri="{FF2B5EF4-FFF2-40B4-BE49-F238E27FC236}">
                <a16:creationId xmlns:a16="http://schemas.microsoft.com/office/drawing/2014/main" id="{97620EE2-BD99-4031-8C63-611010DEACE4}"/>
              </a:ext>
            </a:extLst>
          </p:cNvPr>
          <p:cNvSpPr>
            <a:spLocks/>
          </p:cNvSpPr>
          <p:nvPr userDrawn="1"/>
        </p:nvSpPr>
        <p:spPr bwMode="auto">
          <a:xfrm>
            <a:off x="3177948" y="5927499"/>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B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1" name="Freeform 172">
            <a:extLst>
              <a:ext uri="{FF2B5EF4-FFF2-40B4-BE49-F238E27FC236}">
                <a16:creationId xmlns:a16="http://schemas.microsoft.com/office/drawing/2014/main" id="{DBB9A688-15F2-465A-B219-542E7C492931}"/>
              </a:ext>
            </a:extLst>
          </p:cNvPr>
          <p:cNvSpPr>
            <a:spLocks/>
          </p:cNvSpPr>
          <p:nvPr userDrawn="1"/>
        </p:nvSpPr>
        <p:spPr bwMode="auto">
          <a:xfrm>
            <a:off x="3177948" y="5927499"/>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2" name="Freeform 173">
            <a:extLst>
              <a:ext uri="{FF2B5EF4-FFF2-40B4-BE49-F238E27FC236}">
                <a16:creationId xmlns:a16="http://schemas.microsoft.com/office/drawing/2014/main" id="{7BEB8524-D412-4846-9117-636B75E03AB3}"/>
              </a:ext>
            </a:extLst>
          </p:cNvPr>
          <p:cNvSpPr>
            <a:spLocks/>
          </p:cNvSpPr>
          <p:nvPr userDrawn="1"/>
        </p:nvSpPr>
        <p:spPr bwMode="auto">
          <a:xfrm>
            <a:off x="3135086" y="5927499"/>
            <a:ext cx="100013" cy="498475"/>
          </a:xfrm>
          <a:custGeom>
            <a:avLst/>
            <a:gdLst>
              <a:gd name="T0" fmla="*/ 27 w 63"/>
              <a:gd name="T1" fmla="*/ 0 h 314"/>
              <a:gd name="T2" fmla="*/ 0 w 63"/>
              <a:gd name="T3" fmla="*/ 314 h 314"/>
              <a:gd name="T4" fmla="*/ 63 w 63"/>
              <a:gd name="T5" fmla="*/ 295 h 314"/>
              <a:gd name="T6" fmla="*/ 27 w 63"/>
              <a:gd name="T7" fmla="*/ 1 h 314"/>
              <a:gd name="T8" fmla="*/ 27 w 63"/>
              <a:gd name="T9" fmla="*/ 0 h 314"/>
            </a:gdLst>
            <a:ahLst/>
            <a:cxnLst>
              <a:cxn ang="0">
                <a:pos x="T0" y="T1"/>
              </a:cxn>
              <a:cxn ang="0">
                <a:pos x="T2" y="T3"/>
              </a:cxn>
              <a:cxn ang="0">
                <a:pos x="T4" y="T5"/>
              </a:cxn>
              <a:cxn ang="0">
                <a:pos x="T6" y="T7"/>
              </a:cxn>
              <a:cxn ang="0">
                <a:pos x="T8" y="T9"/>
              </a:cxn>
            </a:cxnLst>
            <a:rect l="0" t="0" r="r" b="b"/>
            <a:pathLst>
              <a:path w="63" h="314">
                <a:moveTo>
                  <a:pt x="27" y="0"/>
                </a:moveTo>
                <a:lnTo>
                  <a:pt x="0" y="314"/>
                </a:lnTo>
                <a:lnTo>
                  <a:pt x="63" y="295"/>
                </a:lnTo>
                <a:lnTo>
                  <a:pt x="27" y="1"/>
                </a:lnTo>
                <a:lnTo>
                  <a:pt x="27" y="0"/>
                </a:lnTo>
                <a:close/>
              </a:path>
            </a:pathLst>
          </a:custGeom>
          <a:solidFill>
            <a:srgbClr val="66C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3" name="Freeform 174">
            <a:extLst>
              <a:ext uri="{FF2B5EF4-FFF2-40B4-BE49-F238E27FC236}">
                <a16:creationId xmlns:a16="http://schemas.microsoft.com/office/drawing/2014/main" id="{A6C2F6D8-98B1-43F7-881A-400AB9759649}"/>
              </a:ext>
            </a:extLst>
          </p:cNvPr>
          <p:cNvSpPr>
            <a:spLocks/>
          </p:cNvSpPr>
          <p:nvPr userDrawn="1"/>
        </p:nvSpPr>
        <p:spPr bwMode="auto">
          <a:xfrm>
            <a:off x="3135086" y="5927499"/>
            <a:ext cx="100013" cy="498475"/>
          </a:xfrm>
          <a:custGeom>
            <a:avLst/>
            <a:gdLst>
              <a:gd name="T0" fmla="*/ 27 w 63"/>
              <a:gd name="T1" fmla="*/ 0 h 314"/>
              <a:gd name="T2" fmla="*/ 0 w 63"/>
              <a:gd name="T3" fmla="*/ 314 h 314"/>
              <a:gd name="T4" fmla="*/ 63 w 63"/>
              <a:gd name="T5" fmla="*/ 295 h 314"/>
              <a:gd name="T6" fmla="*/ 27 w 63"/>
              <a:gd name="T7" fmla="*/ 1 h 314"/>
              <a:gd name="T8" fmla="*/ 27 w 63"/>
              <a:gd name="T9" fmla="*/ 0 h 314"/>
            </a:gdLst>
            <a:ahLst/>
            <a:cxnLst>
              <a:cxn ang="0">
                <a:pos x="T0" y="T1"/>
              </a:cxn>
              <a:cxn ang="0">
                <a:pos x="T2" y="T3"/>
              </a:cxn>
              <a:cxn ang="0">
                <a:pos x="T4" y="T5"/>
              </a:cxn>
              <a:cxn ang="0">
                <a:pos x="T6" y="T7"/>
              </a:cxn>
              <a:cxn ang="0">
                <a:pos x="T8" y="T9"/>
              </a:cxn>
            </a:cxnLst>
            <a:rect l="0" t="0" r="r" b="b"/>
            <a:pathLst>
              <a:path w="63" h="314">
                <a:moveTo>
                  <a:pt x="27" y="0"/>
                </a:moveTo>
                <a:lnTo>
                  <a:pt x="0" y="314"/>
                </a:lnTo>
                <a:lnTo>
                  <a:pt x="63" y="295"/>
                </a:lnTo>
                <a:lnTo>
                  <a:pt x="27" y="1"/>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4" name="Freeform 175">
            <a:extLst>
              <a:ext uri="{FF2B5EF4-FFF2-40B4-BE49-F238E27FC236}">
                <a16:creationId xmlns:a16="http://schemas.microsoft.com/office/drawing/2014/main" id="{7F440AB7-8ADA-4D65-9DBC-FC1AAB3B590F}"/>
              </a:ext>
            </a:extLst>
          </p:cNvPr>
          <p:cNvSpPr>
            <a:spLocks/>
          </p:cNvSpPr>
          <p:nvPr userDrawn="1"/>
        </p:nvSpPr>
        <p:spPr bwMode="auto">
          <a:xfrm>
            <a:off x="3119211" y="6395812"/>
            <a:ext cx="136525" cy="209550"/>
          </a:xfrm>
          <a:custGeom>
            <a:avLst/>
            <a:gdLst>
              <a:gd name="T0" fmla="*/ 73 w 86"/>
              <a:gd name="T1" fmla="*/ 0 h 132"/>
              <a:gd name="T2" fmla="*/ 10 w 86"/>
              <a:gd name="T3" fmla="*/ 19 h 132"/>
              <a:gd name="T4" fmla="*/ 0 w 86"/>
              <a:gd name="T5" fmla="*/ 132 h 132"/>
              <a:gd name="T6" fmla="*/ 86 w 86"/>
              <a:gd name="T7" fmla="*/ 112 h 132"/>
              <a:gd name="T8" fmla="*/ 73 w 86"/>
              <a:gd name="T9" fmla="*/ 0 h 132"/>
            </a:gdLst>
            <a:ahLst/>
            <a:cxnLst>
              <a:cxn ang="0">
                <a:pos x="T0" y="T1"/>
              </a:cxn>
              <a:cxn ang="0">
                <a:pos x="T2" y="T3"/>
              </a:cxn>
              <a:cxn ang="0">
                <a:pos x="T4" y="T5"/>
              </a:cxn>
              <a:cxn ang="0">
                <a:pos x="T6" y="T7"/>
              </a:cxn>
              <a:cxn ang="0">
                <a:pos x="T8" y="T9"/>
              </a:cxn>
            </a:cxnLst>
            <a:rect l="0" t="0" r="r" b="b"/>
            <a:pathLst>
              <a:path w="86" h="132">
                <a:moveTo>
                  <a:pt x="73" y="0"/>
                </a:moveTo>
                <a:lnTo>
                  <a:pt x="10" y="19"/>
                </a:lnTo>
                <a:lnTo>
                  <a:pt x="0" y="132"/>
                </a:lnTo>
                <a:lnTo>
                  <a:pt x="86" y="112"/>
                </a:lnTo>
                <a:lnTo>
                  <a:pt x="73" y="0"/>
                </a:lnTo>
                <a:close/>
              </a:path>
            </a:pathLst>
          </a:custGeom>
          <a:solidFill>
            <a:srgbClr val="3AB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5" name="Freeform 176">
            <a:extLst>
              <a:ext uri="{FF2B5EF4-FFF2-40B4-BE49-F238E27FC236}">
                <a16:creationId xmlns:a16="http://schemas.microsoft.com/office/drawing/2014/main" id="{3EBB988D-AAD7-4789-BD08-B298783B85B1}"/>
              </a:ext>
            </a:extLst>
          </p:cNvPr>
          <p:cNvSpPr>
            <a:spLocks/>
          </p:cNvSpPr>
          <p:nvPr userDrawn="1"/>
        </p:nvSpPr>
        <p:spPr bwMode="auto">
          <a:xfrm>
            <a:off x="3119211" y="6395812"/>
            <a:ext cx="136525" cy="209550"/>
          </a:xfrm>
          <a:custGeom>
            <a:avLst/>
            <a:gdLst>
              <a:gd name="T0" fmla="*/ 73 w 86"/>
              <a:gd name="T1" fmla="*/ 0 h 132"/>
              <a:gd name="T2" fmla="*/ 10 w 86"/>
              <a:gd name="T3" fmla="*/ 19 h 132"/>
              <a:gd name="T4" fmla="*/ 0 w 86"/>
              <a:gd name="T5" fmla="*/ 132 h 132"/>
              <a:gd name="T6" fmla="*/ 86 w 86"/>
              <a:gd name="T7" fmla="*/ 112 h 132"/>
              <a:gd name="T8" fmla="*/ 73 w 86"/>
              <a:gd name="T9" fmla="*/ 0 h 132"/>
            </a:gdLst>
            <a:ahLst/>
            <a:cxnLst>
              <a:cxn ang="0">
                <a:pos x="T0" y="T1"/>
              </a:cxn>
              <a:cxn ang="0">
                <a:pos x="T2" y="T3"/>
              </a:cxn>
              <a:cxn ang="0">
                <a:pos x="T4" y="T5"/>
              </a:cxn>
              <a:cxn ang="0">
                <a:pos x="T6" y="T7"/>
              </a:cxn>
              <a:cxn ang="0">
                <a:pos x="T8" y="T9"/>
              </a:cxn>
            </a:cxnLst>
            <a:rect l="0" t="0" r="r" b="b"/>
            <a:pathLst>
              <a:path w="86" h="132">
                <a:moveTo>
                  <a:pt x="73" y="0"/>
                </a:moveTo>
                <a:lnTo>
                  <a:pt x="10" y="19"/>
                </a:lnTo>
                <a:lnTo>
                  <a:pt x="0" y="132"/>
                </a:lnTo>
                <a:lnTo>
                  <a:pt x="86" y="112"/>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6" name="Freeform 177">
            <a:extLst>
              <a:ext uri="{FF2B5EF4-FFF2-40B4-BE49-F238E27FC236}">
                <a16:creationId xmlns:a16="http://schemas.microsoft.com/office/drawing/2014/main" id="{F3C19066-6014-48F8-B086-CDE4054162C0}"/>
              </a:ext>
            </a:extLst>
          </p:cNvPr>
          <p:cNvSpPr>
            <a:spLocks/>
          </p:cNvSpPr>
          <p:nvPr userDrawn="1"/>
        </p:nvSpPr>
        <p:spPr bwMode="auto">
          <a:xfrm>
            <a:off x="3096986" y="6573612"/>
            <a:ext cx="184150" cy="293688"/>
          </a:xfrm>
          <a:custGeom>
            <a:avLst/>
            <a:gdLst>
              <a:gd name="T0" fmla="*/ 100 w 116"/>
              <a:gd name="T1" fmla="*/ 0 h 185"/>
              <a:gd name="T2" fmla="*/ 14 w 116"/>
              <a:gd name="T3" fmla="*/ 20 h 185"/>
              <a:gd name="T4" fmla="*/ 0 w 116"/>
              <a:gd name="T5" fmla="*/ 185 h 185"/>
              <a:gd name="T6" fmla="*/ 81 w 116"/>
              <a:gd name="T7" fmla="*/ 185 h 185"/>
              <a:gd name="T8" fmla="*/ 116 w 116"/>
              <a:gd name="T9" fmla="*/ 128 h 185"/>
              <a:gd name="T10" fmla="*/ 100 w 116"/>
              <a:gd name="T11" fmla="*/ 0 h 185"/>
            </a:gdLst>
            <a:ahLst/>
            <a:cxnLst>
              <a:cxn ang="0">
                <a:pos x="T0" y="T1"/>
              </a:cxn>
              <a:cxn ang="0">
                <a:pos x="T2" y="T3"/>
              </a:cxn>
              <a:cxn ang="0">
                <a:pos x="T4" y="T5"/>
              </a:cxn>
              <a:cxn ang="0">
                <a:pos x="T6" y="T7"/>
              </a:cxn>
              <a:cxn ang="0">
                <a:pos x="T8" y="T9"/>
              </a:cxn>
              <a:cxn ang="0">
                <a:pos x="T10" y="T11"/>
              </a:cxn>
            </a:cxnLst>
            <a:rect l="0" t="0" r="r" b="b"/>
            <a:pathLst>
              <a:path w="116" h="185">
                <a:moveTo>
                  <a:pt x="100" y="0"/>
                </a:moveTo>
                <a:lnTo>
                  <a:pt x="14" y="20"/>
                </a:lnTo>
                <a:lnTo>
                  <a:pt x="0" y="185"/>
                </a:lnTo>
                <a:lnTo>
                  <a:pt x="81" y="185"/>
                </a:lnTo>
                <a:lnTo>
                  <a:pt x="116" y="128"/>
                </a:lnTo>
                <a:lnTo>
                  <a:pt x="100" y="0"/>
                </a:lnTo>
                <a:close/>
              </a:path>
            </a:pathLst>
          </a:custGeom>
          <a:solidFill>
            <a:srgbClr val="30A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7" name="Freeform 178">
            <a:extLst>
              <a:ext uri="{FF2B5EF4-FFF2-40B4-BE49-F238E27FC236}">
                <a16:creationId xmlns:a16="http://schemas.microsoft.com/office/drawing/2014/main" id="{27512920-3BAC-42EF-91EA-D3FEBF946E70}"/>
              </a:ext>
            </a:extLst>
          </p:cNvPr>
          <p:cNvSpPr>
            <a:spLocks/>
          </p:cNvSpPr>
          <p:nvPr userDrawn="1"/>
        </p:nvSpPr>
        <p:spPr bwMode="auto">
          <a:xfrm>
            <a:off x="3096986" y="6573612"/>
            <a:ext cx="184150" cy="293688"/>
          </a:xfrm>
          <a:custGeom>
            <a:avLst/>
            <a:gdLst>
              <a:gd name="T0" fmla="*/ 100 w 116"/>
              <a:gd name="T1" fmla="*/ 0 h 185"/>
              <a:gd name="T2" fmla="*/ 14 w 116"/>
              <a:gd name="T3" fmla="*/ 20 h 185"/>
              <a:gd name="T4" fmla="*/ 0 w 116"/>
              <a:gd name="T5" fmla="*/ 185 h 185"/>
              <a:gd name="T6" fmla="*/ 81 w 116"/>
              <a:gd name="T7" fmla="*/ 185 h 185"/>
              <a:gd name="T8" fmla="*/ 116 w 116"/>
              <a:gd name="T9" fmla="*/ 128 h 185"/>
              <a:gd name="T10" fmla="*/ 100 w 116"/>
              <a:gd name="T11" fmla="*/ 0 h 185"/>
            </a:gdLst>
            <a:ahLst/>
            <a:cxnLst>
              <a:cxn ang="0">
                <a:pos x="T0" y="T1"/>
              </a:cxn>
              <a:cxn ang="0">
                <a:pos x="T2" y="T3"/>
              </a:cxn>
              <a:cxn ang="0">
                <a:pos x="T4" y="T5"/>
              </a:cxn>
              <a:cxn ang="0">
                <a:pos x="T6" y="T7"/>
              </a:cxn>
              <a:cxn ang="0">
                <a:pos x="T8" y="T9"/>
              </a:cxn>
              <a:cxn ang="0">
                <a:pos x="T10" y="T11"/>
              </a:cxn>
            </a:cxnLst>
            <a:rect l="0" t="0" r="r" b="b"/>
            <a:pathLst>
              <a:path w="116" h="185">
                <a:moveTo>
                  <a:pt x="100" y="0"/>
                </a:moveTo>
                <a:lnTo>
                  <a:pt x="14" y="20"/>
                </a:lnTo>
                <a:lnTo>
                  <a:pt x="0" y="185"/>
                </a:lnTo>
                <a:lnTo>
                  <a:pt x="81" y="185"/>
                </a:lnTo>
                <a:lnTo>
                  <a:pt x="116" y="128"/>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8" name="Freeform 179">
            <a:extLst>
              <a:ext uri="{FF2B5EF4-FFF2-40B4-BE49-F238E27FC236}">
                <a16:creationId xmlns:a16="http://schemas.microsoft.com/office/drawing/2014/main" id="{6BCE5626-F93D-4EC0-930F-84F4379AC406}"/>
              </a:ext>
            </a:extLst>
          </p:cNvPr>
          <p:cNvSpPr>
            <a:spLocks/>
          </p:cNvSpPr>
          <p:nvPr userDrawn="1"/>
        </p:nvSpPr>
        <p:spPr bwMode="auto">
          <a:xfrm>
            <a:off x="3225573" y="6776812"/>
            <a:ext cx="66675" cy="90488"/>
          </a:xfrm>
          <a:custGeom>
            <a:avLst/>
            <a:gdLst>
              <a:gd name="T0" fmla="*/ 35 w 42"/>
              <a:gd name="T1" fmla="*/ 0 h 57"/>
              <a:gd name="T2" fmla="*/ 0 w 42"/>
              <a:gd name="T3" fmla="*/ 57 h 57"/>
              <a:gd name="T4" fmla="*/ 42 w 42"/>
              <a:gd name="T5" fmla="*/ 57 h 57"/>
              <a:gd name="T6" fmla="*/ 35 w 42"/>
              <a:gd name="T7" fmla="*/ 0 h 57"/>
            </a:gdLst>
            <a:ahLst/>
            <a:cxnLst>
              <a:cxn ang="0">
                <a:pos x="T0" y="T1"/>
              </a:cxn>
              <a:cxn ang="0">
                <a:pos x="T2" y="T3"/>
              </a:cxn>
              <a:cxn ang="0">
                <a:pos x="T4" y="T5"/>
              </a:cxn>
              <a:cxn ang="0">
                <a:pos x="T6" y="T7"/>
              </a:cxn>
            </a:cxnLst>
            <a:rect l="0" t="0" r="r" b="b"/>
            <a:pathLst>
              <a:path w="42" h="57">
                <a:moveTo>
                  <a:pt x="35" y="0"/>
                </a:moveTo>
                <a:lnTo>
                  <a:pt x="0" y="57"/>
                </a:lnTo>
                <a:lnTo>
                  <a:pt x="42" y="57"/>
                </a:lnTo>
                <a:lnTo>
                  <a:pt x="35" y="0"/>
                </a:lnTo>
                <a:close/>
              </a:path>
            </a:pathLst>
          </a:custGeom>
          <a:solidFill>
            <a:srgbClr val="37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9" name="Freeform 180">
            <a:extLst>
              <a:ext uri="{FF2B5EF4-FFF2-40B4-BE49-F238E27FC236}">
                <a16:creationId xmlns:a16="http://schemas.microsoft.com/office/drawing/2014/main" id="{F53827C5-E89C-4810-BF27-D0A578BC4DF2}"/>
              </a:ext>
            </a:extLst>
          </p:cNvPr>
          <p:cNvSpPr>
            <a:spLocks/>
          </p:cNvSpPr>
          <p:nvPr userDrawn="1"/>
        </p:nvSpPr>
        <p:spPr bwMode="auto">
          <a:xfrm>
            <a:off x="3225573" y="6776812"/>
            <a:ext cx="66675" cy="90488"/>
          </a:xfrm>
          <a:custGeom>
            <a:avLst/>
            <a:gdLst>
              <a:gd name="T0" fmla="*/ 35 w 42"/>
              <a:gd name="T1" fmla="*/ 0 h 57"/>
              <a:gd name="T2" fmla="*/ 0 w 42"/>
              <a:gd name="T3" fmla="*/ 57 h 57"/>
              <a:gd name="T4" fmla="*/ 42 w 42"/>
              <a:gd name="T5" fmla="*/ 57 h 57"/>
              <a:gd name="T6" fmla="*/ 35 w 42"/>
              <a:gd name="T7" fmla="*/ 0 h 57"/>
            </a:gdLst>
            <a:ahLst/>
            <a:cxnLst>
              <a:cxn ang="0">
                <a:pos x="T0" y="T1"/>
              </a:cxn>
              <a:cxn ang="0">
                <a:pos x="T2" y="T3"/>
              </a:cxn>
              <a:cxn ang="0">
                <a:pos x="T4" y="T5"/>
              </a:cxn>
              <a:cxn ang="0">
                <a:pos x="T6" y="T7"/>
              </a:cxn>
            </a:cxnLst>
            <a:rect l="0" t="0" r="r" b="b"/>
            <a:pathLst>
              <a:path w="42" h="57">
                <a:moveTo>
                  <a:pt x="35" y="0"/>
                </a:moveTo>
                <a:lnTo>
                  <a:pt x="0" y="57"/>
                </a:lnTo>
                <a:lnTo>
                  <a:pt x="42" y="57"/>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0" name="Rectangle 181">
            <a:extLst>
              <a:ext uri="{FF2B5EF4-FFF2-40B4-BE49-F238E27FC236}">
                <a16:creationId xmlns:a16="http://schemas.microsoft.com/office/drawing/2014/main" id="{8228B127-387F-4AC8-99E4-54ABBD6090A6}"/>
              </a:ext>
            </a:extLst>
          </p:cNvPr>
          <p:cNvSpPr>
            <a:spLocks noChangeArrowheads="1"/>
          </p:cNvSpPr>
          <p:nvPr userDrawn="1"/>
        </p:nvSpPr>
        <p:spPr bwMode="auto">
          <a:xfrm>
            <a:off x="3177948" y="5927499"/>
            <a:ext cx="1588" cy="1588"/>
          </a:xfrm>
          <a:prstGeom prst="rect">
            <a:avLst/>
          </a:prstGeom>
          <a:solidFill>
            <a:srgbClr val="B4E9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1" name="Freeform 182">
            <a:extLst>
              <a:ext uri="{FF2B5EF4-FFF2-40B4-BE49-F238E27FC236}">
                <a16:creationId xmlns:a16="http://schemas.microsoft.com/office/drawing/2014/main" id="{B0885617-0811-4CF6-B994-ED1FD1F93A2E}"/>
              </a:ext>
            </a:extLst>
          </p:cNvPr>
          <p:cNvSpPr>
            <a:spLocks/>
          </p:cNvSpPr>
          <p:nvPr userDrawn="1"/>
        </p:nvSpPr>
        <p:spPr bwMode="auto">
          <a:xfrm>
            <a:off x="3177948" y="592749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2" name="Freeform 183">
            <a:extLst>
              <a:ext uri="{FF2B5EF4-FFF2-40B4-BE49-F238E27FC236}">
                <a16:creationId xmlns:a16="http://schemas.microsoft.com/office/drawing/2014/main" id="{90CE326C-BEF9-4C6C-BD89-08DEF4A221F5}"/>
              </a:ext>
            </a:extLst>
          </p:cNvPr>
          <p:cNvSpPr>
            <a:spLocks/>
          </p:cNvSpPr>
          <p:nvPr userDrawn="1"/>
        </p:nvSpPr>
        <p:spPr bwMode="auto">
          <a:xfrm>
            <a:off x="3023961" y="5927499"/>
            <a:ext cx="153988" cy="688975"/>
          </a:xfrm>
          <a:custGeom>
            <a:avLst/>
            <a:gdLst>
              <a:gd name="T0" fmla="*/ 97 w 97"/>
              <a:gd name="T1" fmla="*/ 0 h 434"/>
              <a:gd name="T2" fmla="*/ 0 w 97"/>
              <a:gd name="T3" fmla="*/ 341 h 434"/>
              <a:gd name="T4" fmla="*/ 29 w 97"/>
              <a:gd name="T5" fmla="*/ 327 h 434"/>
              <a:gd name="T6" fmla="*/ 32 w 97"/>
              <a:gd name="T7" fmla="*/ 434 h 434"/>
              <a:gd name="T8" fmla="*/ 29 w 97"/>
              <a:gd name="T9" fmla="*/ 327 h 434"/>
              <a:gd name="T10" fmla="*/ 70 w 97"/>
              <a:gd name="T11" fmla="*/ 314 h 434"/>
              <a:gd name="T12" fmla="*/ 97 w 97"/>
              <a:gd name="T13" fmla="*/ 0 h 434"/>
              <a:gd name="T14" fmla="*/ 97 w 97"/>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34">
                <a:moveTo>
                  <a:pt x="97" y="0"/>
                </a:moveTo>
                <a:lnTo>
                  <a:pt x="0" y="341"/>
                </a:lnTo>
                <a:lnTo>
                  <a:pt x="29" y="327"/>
                </a:lnTo>
                <a:lnTo>
                  <a:pt x="32" y="434"/>
                </a:lnTo>
                <a:lnTo>
                  <a:pt x="29" y="327"/>
                </a:lnTo>
                <a:lnTo>
                  <a:pt x="70" y="314"/>
                </a:lnTo>
                <a:lnTo>
                  <a:pt x="97" y="0"/>
                </a:lnTo>
                <a:lnTo>
                  <a:pt x="97" y="0"/>
                </a:lnTo>
                <a:close/>
              </a:path>
            </a:pathLst>
          </a:custGeom>
          <a:solidFill>
            <a:srgbClr val="65C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3" name="Freeform 184">
            <a:extLst>
              <a:ext uri="{FF2B5EF4-FFF2-40B4-BE49-F238E27FC236}">
                <a16:creationId xmlns:a16="http://schemas.microsoft.com/office/drawing/2014/main" id="{E5DBE546-903A-4A2D-86A2-30237898BFBA}"/>
              </a:ext>
            </a:extLst>
          </p:cNvPr>
          <p:cNvSpPr>
            <a:spLocks/>
          </p:cNvSpPr>
          <p:nvPr userDrawn="1"/>
        </p:nvSpPr>
        <p:spPr bwMode="auto">
          <a:xfrm>
            <a:off x="3023961" y="5927499"/>
            <a:ext cx="153988" cy="688975"/>
          </a:xfrm>
          <a:custGeom>
            <a:avLst/>
            <a:gdLst>
              <a:gd name="T0" fmla="*/ 97 w 97"/>
              <a:gd name="T1" fmla="*/ 0 h 434"/>
              <a:gd name="T2" fmla="*/ 0 w 97"/>
              <a:gd name="T3" fmla="*/ 341 h 434"/>
              <a:gd name="T4" fmla="*/ 29 w 97"/>
              <a:gd name="T5" fmla="*/ 327 h 434"/>
              <a:gd name="T6" fmla="*/ 32 w 97"/>
              <a:gd name="T7" fmla="*/ 434 h 434"/>
              <a:gd name="T8" fmla="*/ 29 w 97"/>
              <a:gd name="T9" fmla="*/ 327 h 434"/>
              <a:gd name="T10" fmla="*/ 70 w 97"/>
              <a:gd name="T11" fmla="*/ 314 h 434"/>
              <a:gd name="T12" fmla="*/ 97 w 97"/>
              <a:gd name="T13" fmla="*/ 0 h 434"/>
              <a:gd name="T14" fmla="*/ 97 w 97"/>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34">
                <a:moveTo>
                  <a:pt x="97" y="0"/>
                </a:moveTo>
                <a:lnTo>
                  <a:pt x="0" y="341"/>
                </a:lnTo>
                <a:lnTo>
                  <a:pt x="29" y="327"/>
                </a:lnTo>
                <a:lnTo>
                  <a:pt x="32" y="434"/>
                </a:lnTo>
                <a:lnTo>
                  <a:pt x="29" y="327"/>
                </a:lnTo>
                <a:lnTo>
                  <a:pt x="70" y="314"/>
                </a:lnTo>
                <a:lnTo>
                  <a:pt x="97" y="0"/>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4" name="Freeform 185">
            <a:extLst>
              <a:ext uri="{FF2B5EF4-FFF2-40B4-BE49-F238E27FC236}">
                <a16:creationId xmlns:a16="http://schemas.microsoft.com/office/drawing/2014/main" id="{6DA9EC0F-C076-4969-90BE-A13CBAE151B4}"/>
              </a:ext>
            </a:extLst>
          </p:cNvPr>
          <p:cNvSpPr>
            <a:spLocks/>
          </p:cNvSpPr>
          <p:nvPr userDrawn="1"/>
        </p:nvSpPr>
        <p:spPr bwMode="auto">
          <a:xfrm>
            <a:off x="2974748" y="6446612"/>
            <a:ext cx="100013" cy="192088"/>
          </a:xfrm>
          <a:custGeom>
            <a:avLst/>
            <a:gdLst>
              <a:gd name="T0" fmla="*/ 60 w 63"/>
              <a:gd name="T1" fmla="*/ 0 h 121"/>
              <a:gd name="T2" fmla="*/ 31 w 63"/>
              <a:gd name="T3" fmla="*/ 14 h 121"/>
              <a:gd name="T4" fmla="*/ 0 w 63"/>
              <a:gd name="T5" fmla="*/ 121 h 121"/>
              <a:gd name="T6" fmla="*/ 63 w 63"/>
              <a:gd name="T7" fmla="*/ 107 h 121"/>
              <a:gd name="T8" fmla="*/ 60 w 63"/>
              <a:gd name="T9" fmla="*/ 0 h 121"/>
            </a:gdLst>
            <a:ahLst/>
            <a:cxnLst>
              <a:cxn ang="0">
                <a:pos x="T0" y="T1"/>
              </a:cxn>
              <a:cxn ang="0">
                <a:pos x="T2" y="T3"/>
              </a:cxn>
              <a:cxn ang="0">
                <a:pos x="T4" y="T5"/>
              </a:cxn>
              <a:cxn ang="0">
                <a:pos x="T6" y="T7"/>
              </a:cxn>
              <a:cxn ang="0">
                <a:pos x="T8" y="T9"/>
              </a:cxn>
            </a:cxnLst>
            <a:rect l="0" t="0" r="r" b="b"/>
            <a:pathLst>
              <a:path w="63" h="121">
                <a:moveTo>
                  <a:pt x="60" y="0"/>
                </a:moveTo>
                <a:lnTo>
                  <a:pt x="31" y="14"/>
                </a:lnTo>
                <a:lnTo>
                  <a:pt x="0" y="121"/>
                </a:lnTo>
                <a:lnTo>
                  <a:pt x="63" y="107"/>
                </a:lnTo>
                <a:lnTo>
                  <a:pt x="60" y="0"/>
                </a:lnTo>
                <a:close/>
              </a:path>
            </a:pathLst>
          </a:custGeom>
          <a:solidFill>
            <a:srgbClr val="3CB2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5" name="Freeform 186">
            <a:extLst>
              <a:ext uri="{FF2B5EF4-FFF2-40B4-BE49-F238E27FC236}">
                <a16:creationId xmlns:a16="http://schemas.microsoft.com/office/drawing/2014/main" id="{85856AE3-EFC5-45EF-842D-518DD0B51181}"/>
              </a:ext>
            </a:extLst>
          </p:cNvPr>
          <p:cNvSpPr>
            <a:spLocks/>
          </p:cNvSpPr>
          <p:nvPr userDrawn="1"/>
        </p:nvSpPr>
        <p:spPr bwMode="auto">
          <a:xfrm>
            <a:off x="2974748" y="6446612"/>
            <a:ext cx="100013" cy="192088"/>
          </a:xfrm>
          <a:custGeom>
            <a:avLst/>
            <a:gdLst>
              <a:gd name="T0" fmla="*/ 60 w 63"/>
              <a:gd name="T1" fmla="*/ 0 h 121"/>
              <a:gd name="T2" fmla="*/ 31 w 63"/>
              <a:gd name="T3" fmla="*/ 14 h 121"/>
              <a:gd name="T4" fmla="*/ 0 w 63"/>
              <a:gd name="T5" fmla="*/ 121 h 121"/>
              <a:gd name="T6" fmla="*/ 63 w 63"/>
              <a:gd name="T7" fmla="*/ 107 h 121"/>
              <a:gd name="T8" fmla="*/ 60 w 63"/>
              <a:gd name="T9" fmla="*/ 0 h 121"/>
            </a:gdLst>
            <a:ahLst/>
            <a:cxnLst>
              <a:cxn ang="0">
                <a:pos x="T0" y="T1"/>
              </a:cxn>
              <a:cxn ang="0">
                <a:pos x="T2" y="T3"/>
              </a:cxn>
              <a:cxn ang="0">
                <a:pos x="T4" y="T5"/>
              </a:cxn>
              <a:cxn ang="0">
                <a:pos x="T6" y="T7"/>
              </a:cxn>
              <a:cxn ang="0">
                <a:pos x="T8" y="T9"/>
              </a:cxn>
            </a:cxnLst>
            <a:rect l="0" t="0" r="r" b="b"/>
            <a:pathLst>
              <a:path w="63" h="121">
                <a:moveTo>
                  <a:pt x="60" y="0"/>
                </a:moveTo>
                <a:lnTo>
                  <a:pt x="31" y="14"/>
                </a:lnTo>
                <a:lnTo>
                  <a:pt x="0" y="121"/>
                </a:lnTo>
                <a:lnTo>
                  <a:pt x="63" y="107"/>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6" name="Freeform 187">
            <a:extLst>
              <a:ext uri="{FF2B5EF4-FFF2-40B4-BE49-F238E27FC236}">
                <a16:creationId xmlns:a16="http://schemas.microsoft.com/office/drawing/2014/main" id="{E27D25A2-030C-4BFF-B9B3-9F861187F762}"/>
              </a:ext>
            </a:extLst>
          </p:cNvPr>
          <p:cNvSpPr>
            <a:spLocks/>
          </p:cNvSpPr>
          <p:nvPr userDrawn="1"/>
        </p:nvSpPr>
        <p:spPr bwMode="auto">
          <a:xfrm>
            <a:off x="2931886" y="6616474"/>
            <a:ext cx="147638" cy="250825"/>
          </a:xfrm>
          <a:custGeom>
            <a:avLst/>
            <a:gdLst>
              <a:gd name="T0" fmla="*/ 90 w 93"/>
              <a:gd name="T1" fmla="*/ 0 h 158"/>
              <a:gd name="T2" fmla="*/ 27 w 93"/>
              <a:gd name="T3" fmla="*/ 14 h 158"/>
              <a:gd name="T4" fmla="*/ 0 w 93"/>
              <a:gd name="T5" fmla="*/ 108 h 158"/>
              <a:gd name="T6" fmla="*/ 51 w 93"/>
              <a:gd name="T7" fmla="*/ 158 h 158"/>
              <a:gd name="T8" fmla="*/ 93 w 93"/>
              <a:gd name="T9" fmla="*/ 158 h 158"/>
              <a:gd name="T10" fmla="*/ 90 w 93"/>
              <a:gd name="T11" fmla="*/ 0 h 158"/>
            </a:gdLst>
            <a:ahLst/>
            <a:cxnLst>
              <a:cxn ang="0">
                <a:pos x="T0" y="T1"/>
              </a:cxn>
              <a:cxn ang="0">
                <a:pos x="T2" y="T3"/>
              </a:cxn>
              <a:cxn ang="0">
                <a:pos x="T4" y="T5"/>
              </a:cxn>
              <a:cxn ang="0">
                <a:pos x="T6" y="T7"/>
              </a:cxn>
              <a:cxn ang="0">
                <a:pos x="T8" y="T9"/>
              </a:cxn>
              <a:cxn ang="0">
                <a:pos x="T10" y="T11"/>
              </a:cxn>
            </a:cxnLst>
            <a:rect l="0" t="0" r="r" b="b"/>
            <a:pathLst>
              <a:path w="93" h="158">
                <a:moveTo>
                  <a:pt x="90" y="0"/>
                </a:moveTo>
                <a:lnTo>
                  <a:pt x="27" y="14"/>
                </a:lnTo>
                <a:lnTo>
                  <a:pt x="0" y="108"/>
                </a:lnTo>
                <a:lnTo>
                  <a:pt x="51" y="158"/>
                </a:lnTo>
                <a:lnTo>
                  <a:pt x="93" y="158"/>
                </a:lnTo>
                <a:lnTo>
                  <a:pt x="90" y="0"/>
                </a:lnTo>
                <a:close/>
              </a:path>
            </a:pathLst>
          </a:custGeom>
          <a:solidFill>
            <a:srgbClr val="32A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7" name="Freeform 188">
            <a:extLst>
              <a:ext uri="{FF2B5EF4-FFF2-40B4-BE49-F238E27FC236}">
                <a16:creationId xmlns:a16="http://schemas.microsoft.com/office/drawing/2014/main" id="{454A0F0E-4133-4259-A57B-103756F2AE6D}"/>
              </a:ext>
            </a:extLst>
          </p:cNvPr>
          <p:cNvSpPr>
            <a:spLocks/>
          </p:cNvSpPr>
          <p:nvPr userDrawn="1"/>
        </p:nvSpPr>
        <p:spPr bwMode="auto">
          <a:xfrm>
            <a:off x="2931886" y="6616474"/>
            <a:ext cx="147638" cy="250825"/>
          </a:xfrm>
          <a:custGeom>
            <a:avLst/>
            <a:gdLst>
              <a:gd name="T0" fmla="*/ 90 w 93"/>
              <a:gd name="T1" fmla="*/ 0 h 158"/>
              <a:gd name="T2" fmla="*/ 27 w 93"/>
              <a:gd name="T3" fmla="*/ 14 h 158"/>
              <a:gd name="T4" fmla="*/ 0 w 93"/>
              <a:gd name="T5" fmla="*/ 108 h 158"/>
              <a:gd name="T6" fmla="*/ 51 w 93"/>
              <a:gd name="T7" fmla="*/ 158 h 158"/>
              <a:gd name="T8" fmla="*/ 93 w 93"/>
              <a:gd name="T9" fmla="*/ 158 h 158"/>
              <a:gd name="T10" fmla="*/ 90 w 93"/>
              <a:gd name="T11" fmla="*/ 0 h 158"/>
            </a:gdLst>
            <a:ahLst/>
            <a:cxnLst>
              <a:cxn ang="0">
                <a:pos x="T0" y="T1"/>
              </a:cxn>
              <a:cxn ang="0">
                <a:pos x="T2" y="T3"/>
              </a:cxn>
              <a:cxn ang="0">
                <a:pos x="T4" y="T5"/>
              </a:cxn>
              <a:cxn ang="0">
                <a:pos x="T6" y="T7"/>
              </a:cxn>
              <a:cxn ang="0">
                <a:pos x="T8" y="T9"/>
              </a:cxn>
              <a:cxn ang="0">
                <a:pos x="T10" y="T11"/>
              </a:cxn>
            </a:cxnLst>
            <a:rect l="0" t="0" r="r" b="b"/>
            <a:pathLst>
              <a:path w="93" h="158">
                <a:moveTo>
                  <a:pt x="90" y="0"/>
                </a:moveTo>
                <a:lnTo>
                  <a:pt x="27" y="14"/>
                </a:lnTo>
                <a:lnTo>
                  <a:pt x="0" y="108"/>
                </a:lnTo>
                <a:lnTo>
                  <a:pt x="51" y="158"/>
                </a:lnTo>
                <a:lnTo>
                  <a:pt x="93" y="158"/>
                </a:lnTo>
                <a:lnTo>
                  <a:pt x="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8" name="Freeform 189">
            <a:extLst>
              <a:ext uri="{FF2B5EF4-FFF2-40B4-BE49-F238E27FC236}">
                <a16:creationId xmlns:a16="http://schemas.microsoft.com/office/drawing/2014/main" id="{9BC21A22-9A32-4036-B61B-581ED37C0C4B}"/>
              </a:ext>
            </a:extLst>
          </p:cNvPr>
          <p:cNvSpPr>
            <a:spLocks/>
          </p:cNvSpPr>
          <p:nvPr userDrawn="1"/>
        </p:nvSpPr>
        <p:spPr bwMode="auto">
          <a:xfrm>
            <a:off x="3069998" y="6425974"/>
            <a:ext cx="65088" cy="190500"/>
          </a:xfrm>
          <a:custGeom>
            <a:avLst/>
            <a:gdLst>
              <a:gd name="T0" fmla="*/ 41 w 41"/>
              <a:gd name="T1" fmla="*/ 0 h 120"/>
              <a:gd name="T2" fmla="*/ 0 w 41"/>
              <a:gd name="T3" fmla="*/ 13 h 120"/>
              <a:gd name="T4" fmla="*/ 3 w 41"/>
              <a:gd name="T5" fmla="*/ 120 h 120"/>
              <a:gd name="T6" fmla="*/ 31 w 41"/>
              <a:gd name="T7" fmla="*/ 113 h 120"/>
              <a:gd name="T8" fmla="*/ 41 w 41"/>
              <a:gd name="T9" fmla="*/ 0 h 120"/>
            </a:gdLst>
            <a:ahLst/>
            <a:cxnLst>
              <a:cxn ang="0">
                <a:pos x="T0" y="T1"/>
              </a:cxn>
              <a:cxn ang="0">
                <a:pos x="T2" y="T3"/>
              </a:cxn>
              <a:cxn ang="0">
                <a:pos x="T4" y="T5"/>
              </a:cxn>
              <a:cxn ang="0">
                <a:pos x="T6" y="T7"/>
              </a:cxn>
              <a:cxn ang="0">
                <a:pos x="T8" y="T9"/>
              </a:cxn>
            </a:cxnLst>
            <a:rect l="0" t="0" r="r" b="b"/>
            <a:pathLst>
              <a:path w="41" h="120">
                <a:moveTo>
                  <a:pt x="41" y="0"/>
                </a:moveTo>
                <a:lnTo>
                  <a:pt x="0" y="13"/>
                </a:lnTo>
                <a:lnTo>
                  <a:pt x="3" y="120"/>
                </a:lnTo>
                <a:lnTo>
                  <a:pt x="31" y="113"/>
                </a:lnTo>
                <a:lnTo>
                  <a:pt x="41" y="0"/>
                </a:lnTo>
                <a:close/>
              </a:path>
            </a:pathLst>
          </a:custGeom>
          <a:solidFill>
            <a:srgbClr val="39B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9" name="Freeform 190">
            <a:extLst>
              <a:ext uri="{FF2B5EF4-FFF2-40B4-BE49-F238E27FC236}">
                <a16:creationId xmlns:a16="http://schemas.microsoft.com/office/drawing/2014/main" id="{BBEAC751-70F4-44E2-89CA-48593CEA12C1}"/>
              </a:ext>
            </a:extLst>
          </p:cNvPr>
          <p:cNvSpPr>
            <a:spLocks/>
          </p:cNvSpPr>
          <p:nvPr userDrawn="1"/>
        </p:nvSpPr>
        <p:spPr bwMode="auto">
          <a:xfrm>
            <a:off x="3069998" y="6425974"/>
            <a:ext cx="65088" cy="190500"/>
          </a:xfrm>
          <a:custGeom>
            <a:avLst/>
            <a:gdLst>
              <a:gd name="T0" fmla="*/ 41 w 41"/>
              <a:gd name="T1" fmla="*/ 0 h 120"/>
              <a:gd name="T2" fmla="*/ 0 w 41"/>
              <a:gd name="T3" fmla="*/ 13 h 120"/>
              <a:gd name="T4" fmla="*/ 3 w 41"/>
              <a:gd name="T5" fmla="*/ 120 h 120"/>
              <a:gd name="T6" fmla="*/ 31 w 41"/>
              <a:gd name="T7" fmla="*/ 113 h 120"/>
              <a:gd name="T8" fmla="*/ 41 w 41"/>
              <a:gd name="T9" fmla="*/ 0 h 120"/>
            </a:gdLst>
            <a:ahLst/>
            <a:cxnLst>
              <a:cxn ang="0">
                <a:pos x="T0" y="T1"/>
              </a:cxn>
              <a:cxn ang="0">
                <a:pos x="T2" y="T3"/>
              </a:cxn>
              <a:cxn ang="0">
                <a:pos x="T4" y="T5"/>
              </a:cxn>
              <a:cxn ang="0">
                <a:pos x="T6" y="T7"/>
              </a:cxn>
              <a:cxn ang="0">
                <a:pos x="T8" y="T9"/>
              </a:cxn>
            </a:cxnLst>
            <a:rect l="0" t="0" r="r" b="b"/>
            <a:pathLst>
              <a:path w="41" h="120">
                <a:moveTo>
                  <a:pt x="41" y="0"/>
                </a:moveTo>
                <a:lnTo>
                  <a:pt x="0" y="13"/>
                </a:lnTo>
                <a:lnTo>
                  <a:pt x="3" y="120"/>
                </a:lnTo>
                <a:lnTo>
                  <a:pt x="31" y="113"/>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0" name="Freeform 191">
            <a:extLst>
              <a:ext uri="{FF2B5EF4-FFF2-40B4-BE49-F238E27FC236}">
                <a16:creationId xmlns:a16="http://schemas.microsoft.com/office/drawing/2014/main" id="{EB802681-3D81-4780-96C7-8120B74B0138}"/>
              </a:ext>
            </a:extLst>
          </p:cNvPr>
          <p:cNvSpPr>
            <a:spLocks/>
          </p:cNvSpPr>
          <p:nvPr userDrawn="1"/>
        </p:nvSpPr>
        <p:spPr bwMode="auto">
          <a:xfrm>
            <a:off x="3074761" y="6605362"/>
            <a:ext cx="44450" cy="261938"/>
          </a:xfrm>
          <a:custGeom>
            <a:avLst/>
            <a:gdLst>
              <a:gd name="T0" fmla="*/ 28 w 28"/>
              <a:gd name="T1" fmla="*/ 0 h 165"/>
              <a:gd name="T2" fmla="*/ 0 w 28"/>
              <a:gd name="T3" fmla="*/ 7 h 165"/>
              <a:gd name="T4" fmla="*/ 3 w 28"/>
              <a:gd name="T5" fmla="*/ 165 h 165"/>
              <a:gd name="T6" fmla="*/ 14 w 28"/>
              <a:gd name="T7" fmla="*/ 165 h 165"/>
              <a:gd name="T8" fmla="*/ 28 w 28"/>
              <a:gd name="T9" fmla="*/ 0 h 165"/>
            </a:gdLst>
            <a:ahLst/>
            <a:cxnLst>
              <a:cxn ang="0">
                <a:pos x="T0" y="T1"/>
              </a:cxn>
              <a:cxn ang="0">
                <a:pos x="T2" y="T3"/>
              </a:cxn>
              <a:cxn ang="0">
                <a:pos x="T4" y="T5"/>
              </a:cxn>
              <a:cxn ang="0">
                <a:pos x="T6" y="T7"/>
              </a:cxn>
              <a:cxn ang="0">
                <a:pos x="T8" y="T9"/>
              </a:cxn>
            </a:cxnLst>
            <a:rect l="0" t="0" r="r" b="b"/>
            <a:pathLst>
              <a:path w="28" h="165">
                <a:moveTo>
                  <a:pt x="28" y="0"/>
                </a:moveTo>
                <a:lnTo>
                  <a:pt x="0" y="7"/>
                </a:lnTo>
                <a:lnTo>
                  <a:pt x="3" y="165"/>
                </a:lnTo>
                <a:lnTo>
                  <a:pt x="14" y="165"/>
                </a:lnTo>
                <a:lnTo>
                  <a:pt x="28" y="0"/>
                </a:lnTo>
                <a:close/>
              </a:path>
            </a:pathLst>
          </a:custGeom>
          <a:solidFill>
            <a:srgbClr val="2FAA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1" name="Freeform 192">
            <a:extLst>
              <a:ext uri="{FF2B5EF4-FFF2-40B4-BE49-F238E27FC236}">
                <a16:creationId xmlns:a16="http://schemas.microsoft.com/office/drawing/2014/main" id="{EA353C4E-F08E-4250-9E7D-A853FCD8D656}"/>
              </a:ext>
            </a:extLst>
          </p:cNvPr>
          <p:cNvSpPr>
            <a:spLocks/>
          </p:cNvSpPr>
          <p:nvPr userDrawn="1"/>
        </p:nvSpPr>
        <p:spPr bwMode="auto">
          <a:xfrm>
            <a:off x="3074761" y="6605362"/>
            <a:ext cx="44450" cy="261938"/>
          </a:xfrm>
          <a:custGeom>
            <a:avLst/>
            <a:gdLst>
              <a:gd name="T0" fmla="*/ 28 w 28"/>
              <a:gd name="T1" fmla="*/ 0 h 165"/>
              <a:gd name="T2" fmla="*/ 0 w 28"/>
              <a:gd name="T3" fmla="*/ 7 h 165"/>
              <a:gd name="T4" fmla="*/ 3 w 28"/>
              <a:gd name="T5" fmla="*/ 165 h 165"/>
              <a:gd name="T6" fmla="*/ 14 w 28"/>
              <a:gd name="T7" fmla="*/ 165 h 165"/>
              <a:gd name="T8" fmla="*/ 28 w 28"/>
              <a:gd name="T9" fmla="*/ 0 h 165"/>
            </a:gdLst>
            <a:ahLst/>
            <a:cxnLst>
              <a:cxn ang="0">
                <a:pos x="T0" y="T1"/>
              </a:cxn>
              <a:cxn ang="0">
                <a:pos x="T2" y="T3"/>
              </a:cxn>
              <a:cxn ang="0">
                <a:pos x="T4" y="T5"/>
              </a:cxn>
              <a:cxn ang="0">
                <a:pos x="T6" y="T7"/>
              </a:cxn>
              <a:cxn ang="0">
                <a:pos x="T8" y="T9"/>
              </a:cxn>
            </a:cxnLst>
            <a:rect l="0" t="0" r="r" b="b"/>
            <a:pathLst>
              <a:path w="28" h="165">
                <a:moveTo>
                  <a:pt x="28" y="0"/>
                </a:moveTo>
                <a:lnTo>
                  <a:pt x="0" y="7"/>
                </a:lnTo>
                <a:lnTo>
                  <a:pt x="3" y="165"/>
                </a:lnTo>
                <a:lnTo>
                  <a:pt x="14" y="165"/>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2" name="Freeform 193">
            <a:extLst>
              <a:ext uri="{FF2B5EF4-FFF2-40B4-BE49-F238E27FC236}">
                <a16:creationId xmlns:a16="http://schemas.microsoft.com/office/drawing/2014/main" id="{34055F2F-B242-4513-BCE3-1E21AB78280D}"/>
              </a:ext>
            </a:extLst>
          </p:cNvPr>
          <p:cNvSpPr>
            <a:spLocks/>
          </p:cNvSpPr>
          <p:nvPr userDrawn="1"/>
        </p:nvSpPr>
        <p:spPr bwMode="auto">
          <a:xfrm>
            <a:off x="791936" y="5710012"/>
            <a:ext cx="188913" cy="219075"/>
          </a:xfrm>
          <a:custGeom>
            <a:avLst/>
            <a:gdLst>
              <a:gd name="T0" fmla="*/ 0 w 119"/>
              <a:gd name="T1" fmla="*/ 0 h 138"/>
              <a:gd name="T2" fmla="*/ 12 w 119"/>
              <a:gd name="T3" fmla="*/ 69 h 138"/>
              <a:gd name="T4" fmla="*/ 119 w 119"/>
              <a:gd name="T5" fmla="*/ 138 h 138"/>
              <a:gd name="T6" fmla="*/ 0 w 119"/>
              <a:gd name="T7" fmla="*/ 0 h 138"/>
            </a:gdLst>
            <a:ahLst/>
            <a:cxnLst>
              <a:cxn ang="0">
                <a:pos x="T0" y="T1"/>
              </a:cxn>
              <a:cxn ang="0">
                <a:pos x="T2" y="T3"/>
              </a:cxn>
              <a:cxn ang="0">
                <a:pos x="T4" y="T5"/>
              </a:cxn>
              <a:cxn ang="0">
                <a:pos x="T6" y="T7"/>
              </a:cxn>
            </a:cxnLst>
            <a:rect l="0" t="0" r="r" b="b"/>
            <a:pathLst>
              <a:path w="119" h="138">
                <a:moveTo>
                  <a:pt x="0" y="0"/>
                </a:moveTo>
                <a:lnTo>
                  <a:pt x="12" y="69"/>
                </a:lnTo>
                <a:lnTo>
                  <a:pt x="119" y="138"/>
                </a:lnTo>
                <a:lnTo>
                  <a:pt x="0" y="0"/>
                </a:lnTo>
                <a:close/>
              </a:path>
            </a:pathLst>
          </a:custGeom>
          <a:solidFill>
            <a:srgbClr val="C0E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3" name="Freeform 194">
            <a:extLst>
              <a:ext uri="{FF2B5EF4-FFF2-40B4-BE49-F238E27FC236}">
                <a16:creationId xmlns:a16="http://schemas.microsoft.com/office/drawing/2014/main" id="{66B82512-74DC-4B92-A463-3C9C3BC1B0A5}"/>
              </a:ext>
            </a:extLst>
          </p:cNvPr>
          <p:cNvSpPr>
            <a:spLocks/>
          </p:cNvSpPr>
          <p:nvPr userDrawn="1"/>
        </p:nvSpPr>
        <p:spPr bwMode="auto">
          <a:xfrm>
            <a:off x="791936" y="5710012"/>
            <a:ext cx="188913" cy="219075"/>
          </a:xfrm>
          <a:custGeom>
            <a:avLst/>
            <a:gdLst>
              <a:gd name="T0" fmla="*/ 0 w 119"/>
              <a:gd name="T1" fmla="*/ 0 h 138"/>
              <a:gd name="T2" fmla="*/ 12 w 119"/>
              <a:gd name="T3" fmla="*/ 69 h 138"/>
              <a:gd name="T4" fmla="*/ 119 w 119"/>
              <a:gd name="T5" fmla="*/ 138 h 138"/>
              <a:gd name="T6" fmla="*/ 0 w 119"/>
              <a:gd name="T7" fmla="*/ 0 h 138"/>
            </a:gdLst>
            <a:ahLst/>
            <a:cxnLst>
              <a:cxn ang="0">
                <a:pos x="T0" y="T1"/>
              </a:cxn>
              <a:cxn ang="0">
                <a:pos x="T2" y="T3"/>
              </a:cxn>
              <a:cxn ang="0">
                <a:pos x="T4" y="T5"/>
              </a:cxn>
              <a:cxn ang="0">
                <a:pos x="T6" y="T7"/>
              </a:cxn>
            </a:cxnLst>
            <a:rect l="0" t="0" r="r" b="b"/>
            <a:pathLst>
              <a:path w="119" h="138">
                <a:moveTo>
                  <a:pt x="0" y="0"/>
                </a:moveTo>
                <a:lnTo>
                  <a:pt x="12" y="69"/>
                </a:lnTo>
                <a:lnTo>
                  <a:pt x="119" y="1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4" name="Freeform 195">
            <a:extLst>
              <a:ext uri="{FF2B5EF4-FFF2-40B4-BE49-F238E27FC236}">
                <a16:creationId xmlns:a16="http://schemas.microsoft.com/office/drawing/2014/main" id="{39FEC7E1-AAB9-4517-8D10-A7DC5C95044B}"/>
              </a:ext>
            </a:extLst>
          </p:cNvPr>
          <p:cNvSpPr>
            <a:spLocks/>
          </p:cNvSpPr>
          <p:nvPr userDrawn="1"/>
        </p:nvSpPr>
        <p:spPr bwMode="auto">
          <a:xfrm>
            <a:off x="810986" y="5819549"/>
            <a:ext cx="673100" cy="803275"/>
          </a:xfrm>
          <a:custGeom>
            <a:avLst/>
            <a:gdLst>
              <a:gd name="T0" fmla="*/ 0 w 424"/>
              <a:gd name="T1" fmla="*/ 0 h 506"/>
              <a:gd name="T2" fmla="*/ 21 w 424"/>
              <a:gd name="T3" fmla="*/ 124 h 506"/>
              <a:gd name="T4" fmla="*/ 343 w 424"/>
              <a:gd name="T5" fmla="*/ 506 h 506"/>
              <a:gd name="T6" fmla="*/ 424 w 424"/>
              <a:gd name="T7" fmla="*/ 439 h 506"/>
              <a:gd name="T8" fmla="*/ 107 w 424"/>
              <a:gd name="T9" fmla="*/ 69 h 506"/>
              <a:gd name="T10" fmla="*/ 0 w 424"/>
              <a:gd name="T11" fmla="*/ 0 h 506"/>
            </a:gdLst>
            <a:ahLst/>
            <a:cxnLst>
              <a:cxn ang="0">
                <a:pos x="T0" y="T1"/>
              </a:cxn>
              <a:cxn ang="0">
                <a:pos x="T2" y="T3"/>
              </a:cxn>
              <a:cxn ang="0">
                <a:pos x="T4" y="T5"/>
              </a:cxn>
              <a:cxn ang="0">
                <a:pos x="T6" y="T7"/>
              </a:cxn>
              <a:cxn ang="0">
                <a:pos x="T8" y="T9"/>
              </a:cxn>
              <a:cxn ang="0">
                <a:pos x="T10" y="T11"/>
              </a:cxn>
            </a:cxnLst>
            <a:rect l="0" t="0" r="r" b="b"/>
            <a:pathLst>
              <a:path w="424" h="506">
                <a:moveTo>
                  <a:pt x="0" y="0"/>
                </a:moveTo>
                <a:lnTo>
                  <a:pt x="21" y="124"/>
                </a:lnTo>
                <a:lnTo>
                  <a:pt x="343" y="506"/>
                </a:lnTo>
                <a:lnTo>
                  <a:pt x="424" y="439"/>
                </a:lnTo>
                <a:lnTo>
                  <a:pt x="107" y="69"/>
                </a:lnTo>
                <a:lnTo>
                  <a:pt x="0" y="0"/>
                </a:lnTo>
                <a:close/>
              </a:path>
            </a:pathLst>
          </a:custGeom>
          <a:solidFill>
            <a:srgbClr val="58C6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5" name="Freeform 196">
            <a:extLst>
              <a:ext uri="{FF2B5EF4-FFF2-40B4-BE49-F238E27FC236}">
                <a16:creationId xmlns:a16="http://schemas.microsoft.com/office/drawing/2014/main" id="{2A71D86F-A8EC-4417-84EF-F0F592FA18B5}"/>
              </a:ext>
            </a:extLst>
          </p:cNvPr>
          <p:cNvSpPr>
            <a:spLocks/>
          </p:cNvSpPr>
          <p:nvPr userDrawn="1"/>
        </p:nvSpPr>
        <p:spPr bwMode="auto">
          <a:xfrm>
            <a:off x="810986" y="5819549"/>
            <a:ext cx="673100" cy="803275"/>
          </a:xfrm>
          <a:custGeom>
            <a:avLst/>
            <a:gdLst>
              <a:gd name="T0" fmla="*/ 0 w 424"/>
              <a:gd name="T1" fmla="*/ 0 h 506"/>
              <a:gd name="T2" fmla="*/ 21 w 424"/>
              <a:gd name="T3" fmla="*/ 124 h 506"/>
              <a:gd name="T4" fmla="*/ 343 w 424"/>
              <a:gd name="T5" fmla="*/ 506 h 506"/>
              <a:gd name="T6" fmla="*/ 424 w 424"/>
              <a:gd name="T7" fmla="*/ 439 h 506"/>
              <a:gd name="T8" fmla="*/ 107 w 424"/>
              <a:gd name="T9" fmla="*/ 69 h 506"/>
              <a:gd name="T10" fmla="*/ 0 w 424"/>
              <a:gd name="T11" fmla="*/ 0 h 506"/>
            </a:gdLst>
            <a:ahLst/>
            <a:cxnLst>
              <a:cxn ang="0">
                <a:pos x="T0" y="T1"/>
              </a:cxn>
              <a:cxn ang="0">
                <a:pos x="T2" y="T3"/>
              </a:cxn>
              <a:cxn ang="0">
                <a:pos x="T4" y="T5"/>
              </a:cxn>
              <a:cxn ang="0">
                <a:pos x="T6" y="T7"/>
              </a:cxn>
              <a:cxn ang="0">
                <a:pos x="T8" y="T9"/>
              </a:cxn>
              <a:cxn ang="0">
                <a:pos x="T10" y="T11"/>
              </a:cxn>
            </a:cxnLst>
            <a:rect l="0" t="0" r="r" b="b"/>
            <a:pathLst>
              <a:path w="424" h="506">
                <a:moveTo>
                  <a:pt x="0" y="0"/>
                </a:moveTo>
                <a:lnTo>
                  <a:pt x="21" y="124"/>
                </a:lnTo>
                <a:lnTo>
                  <a:pt x="343" y="506"/>
                </a:lnTo>
                <a:lnTo>
                  <a:pt x="424" y="439"/>
                </a:lnTo>
                <a:lnTo>
                  <a:pt x="107"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6" name="Freeform 197">
            <a:extLst>
              <a:ext uri="{FF2B5EF4-FFF2-40B4-BE49-F238E27FC236}">
                <a16:creationId xmlns:a16="http://schemas.microsoft.com/office/drawing/2014/main" id="{A0561AA9-06BF-4DCA-9F65-9A331AF93CBA}"/>
              </a:ext>
            </a:extLst>
          </p:cNvPr>
          <p:cNvSpPr>
            <a:spLocks/>
          </p:cNvSpPr>
          <p:nvPr userDrawn="1"/>
        </p:nvSpPr>
        <p:spPr bwMode="auto">
          <a:xfrm>
            <a:off x="844323" y="6016399"/>
            <a:ext cx="511175" cy="806450"/>
          </a:xfrm>
          <a:custGeom>
            <a:avLst/>
            <a:gdLst>
              <a:gd name="T0" fmla="*/ 0 w 322"/>
              <a:gd name="T1" fmla="*/ 0 h 508"/>
              <a:gd name="T2" fmla="*/ 82 w 322"/>
              <a:gd name="T3" fmla="*/ 478 h 508"/>
              <a:gd name="T4" fmla="*/ 172 w 322"/>
              <a:gd name="T5" fmla="*/ 508 h 508"/>
              <a:gd name="T6" fmla="*/ 322 w 322"/>
              <a:gd name="T7" fmla="*/ 382 h 508"/>
              <a:gd name="T8" fmla="*/ 0 w 322"/>
              <a:gd name="T9" fmla="*/ 0 h 508"/>
            </a:gdLst>
            <a:ahLst/>
            <a:cxnLst>
              <a:cxn ang="0">
                <a:pos x="T0" y="T1"/>
              </a:cxn>
              <a:cxn ang="0">
                <a:pos x="T2" y="T3"/>
              </a:cxn>
              <a:cxn ang="0">
                <a:pos x="T4" y="T5"/>
              </a:cxn>
              <a:cxn ang="0">
                <a:pos x="T6" y="T7"/>
              </a:cxn>
              <a:cxn ang="0">
                <a:pos x="T8" y="T9"/>
              </a:cxn>
            </a:cxnLst>
            <a:rect l="0" t="0" r="r" b="b"/>
            <a:pathLst>
              <a:path w="322" h="508">
                <a:moveTo>
                  <a:pt x="0" y="0"/>
                </a:moveTo>
                <a:lnTo>
                  <a:pt x="82" y="478"/>
                </a:lnTo>
                <a:lnTo>
                  <a:pt x="172" y="508"/>
                </a:lnTo>
                <a:lnTo>
                  <a:pt x="322" y="382"/>
                </a:lnTo>
                <a:lnTo>
                  <a:pt x="0" y="0"/>
                </a:lnTo>
                <a:close/>
              </a:path>
            </a:pathLst>
          </a:custGeom>
          <a:solidFill>
            <a:srgbClr val="67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7" name="Freeform 198">
            <a:extLst>
              <a:ext uri="{FF2B5EF4-FFF2-40B4-BE49-F238E27FC236}">
                <a16:creationId xmlns:a16="http://schemas.microsoft.com/office/drawing/2014/main" id="{E7A7260A-053C-472F-A0AC-E47EB4F58BFC}"/>
              </a:ext>
            </a:extLst>
          </p:cNvPr>
          <p:cNvSpPr>
            <a:spLocks/>
          </p:cNvSpPr>
          <p:nvPr userDrawn="1"/>
        </p:nvSpPr>
        <p:spPr bwMode="auto">
          <a:xfrm>
            <a:off x="844323" y="6016399"/>
            <a:ext cx="511175" cy="806450"/>
          </a:xfrm>
          <a:custGeom>
            <a:avLst/>
            <a:gdLst>
              <a:gd name="T0" fmla="*/ 0 w 322"/>
              <a:gd name="T1" fmla="*/ 0 h 508"/>
              <a:gd name="T2" fmla="*/ 82 w 322"/>
              <a:gd name="T3" fmla="*/ 478 h 508"/>
              <a:gd name="T4" fmla="*/ 172 w 322"/>
              <a:gd name="T5" fmla="*/ 508 h 508"/>
              <a:gd name="T6" fmla="*/ 322 w 322"/>
              <a:gd name="T7" fmla="*/ 382 h 508"/>
              <a:gd name="T8" fmla="*/ 0 w 322"/>
              <a:gd name="T9" fmla="*/ 0 h 508"/>
            </a:gdLst>
            <a:ahLst/>
            <a:cxnLst>
              <a:cxn ang="0">
                <a:pos x="T0" y="T1"/>
              </a:cxn>
              <a:cxn ang="0">
                <a:pos x="T2" y="T3"/>
              </a:cxn>
              <a:cxn ang="0">
                <a:pos x="T4" y="T5"/>
              </a:cxn>
              <a:cxn ang="0">
                <a:pos x="T6" y="T7"/>
              </a:cxn>
              <a:cxn ang="0">
                <a:pos x="T8" y="T9"/>
              </a:cxn>
            </a:cxnLst>
            <a:rect l="0" t="0" r="r" b="b"/>
            <a:pathLst>
              <a:path w="322" h="508">
                <a:moveTo>
                  <a:pt x="0" y="0"/>
                </a:moveTo>
                <a:lnTo>
                  <a:pt x="82" y="478"/>
                </a:lnTo>
                <a:lnTo>
                  <a:pt x="172" y="508"/>
                </a:lnTo>
                <a:lnTo>
                  <a:pt x="322" y="38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8" name="Freeform 199">
            <a:extLst>
              <a:ext uri="{FF2B5EF4-FFF2-40B4-BE49-F238E27FC236}">
                <a16:creationId xmlns:a16="http://schemas.microsoft.com/office/drawing/2014/main" id="{FD974031-6F74-4FB3-83D7-A68EEC9BBC4F}"/>
              </a:ext>
            </a:extLst>
          </p:cNvPr>
          <p:cNvSpPr>
            <a:spLocks/>
          </p:cNvSpPr>
          <p:nvPr userDrawn="1"/>
        </p:nvSpPr>
        <p:spPr bwMode="auto">
          <a:xfrm>
            <a:off x="1355498" y="6516462"/>
            <a:ext cx="430213" cy="350838"/>
          </a:xfrm>
          <a:custGeom>
            <a:avLst/>
            <a:gdLst>
              <a:gd name="T0" fmla="*/ 81 w 271"/>
              <a:gd name="T1" fmla="*/ 0 h 221"/>
              <a:gd name="T2" fmla="*/ 0 w 271"/>
              <a:gd name="T3" fmla="*/ 67 h 221"/>
              <a:gd name="T4" fmla="*/ 132 w 271"/>
              <a:gd name="T5" fmla="*/ 221 h 221"/>
              <a:gd name="T6" fmla="*/ 271 w 271"/>
              <a:gd name="T7" fmla="*/ 221 h 221"/>
              <a:gd name="T8" fmla="*/ 81 w 271"/>
              <a:gd name="T9" fmla="*/ 0 h 221"/>
            </a:gdLst>
            <a:ahLst/>
            <a:cxnLst>
              <a:cxn ang="0">
                <a:pos x="T0" y="T1"/>
              </a:cxn>
              <a:cxn ang="0">
                <a:pos x="T2" y="T3"/>
              </a:cxn>
              <a:cxn ang="0">
                <a:pos x="T4" y="T5"/>
              </a:cxn>
              <a:cxn ang="0">
                <a:pos x="T6" y="T7"/>
              </a:cxn>
              <a:cxn ang="0">
                <a:pos x="T8" y="T9"/>
              </a:cxn>
            </a:cxnLst>
            <a:rect l="0" t="0" r="r" b="b"/>
            <a:pathLst>
              <a:path w="271" h="221">
                <a:moveTo>
                  <a:pt x="81" y="0"/>
                </a:moveTo>
                <a:lnTo>
                  <a:pt x="0" y="67"/>
                </a:lnTo>
                <a:lnTo>
                  <a:pt x="132" y="221"/>
                </a:lnTo>
                <a:lnTo>
                  <a:pt x="271" y="221"/>
                </a:lnTo>
                <a:lnTo>
                  <a:pt x="81" y="0"/>
                </a:lnTo>
                <a:close/>
              </a:path>
            </a:pathLst>
          </a:custGeom>
          <a:solidFill>
            <a:srgbClr val="32A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9" name="Freeform 200">
            <a:extLst>
              <a:ext uri="{FF2B5EF4-FFF2-40B4-BE49-F238E27FC236}">
                <a16:creationId xmlns:a16="http://schemas.microsoft.com/office/drawing/2014/main" id="{E55C0C19-7875-46DD-98C1-FD6F4755C04A}"/>
              </a:ext>
            </a:extLst>
          </p:cNvPr>
          <p:cNvSpPr>
            <a:spLocks/>
          </p:cNvSpPr>
          <p:nvPr userDrawn="1"/>
        </p:nvSpPr>
        <p:spPr bwMode="auto">
          <a:xfrm>
            <a:off x="1355498" y="6516462"/>
            <a:ext cx="430213" cy="350838"/>
          </a:xfrm>
          <a:custGeom>
            <a:avLst/>
            <a:gdLst>
              <a:gd name="T0" fmla="*/ 81 w 271"/>
              <a:gd name="T1" fmla="*/ 0 h 221"/>
              <a:gd name="T2" fmla="*/ 0 w 271"/>
              <a:gd name="T3" fmla="*/ 67 h 221"/>
              <a:gd name="T4" fmla="*/ 132 w 271"/>
              <a:gd name="T5" fmla="*/ 221 h 221"/>
              <a:gd name="T6" fmla="*/ 271 w 271"/>
              <a:gd name="T7" fmla="*/ 221 h 221"/>
              <a:gd name="T8" fmla="*/ 81 w 271"/>
              <a:gd name="T9" fmla="*/ 0 h 221"/>
            </a:gdLst>
            <a:ahLst/>
            <a:cxnLst>
              <a:cxn ang="0">
                <a:pos x="T0" y="T1"/>
              </a:cxn>
              <a:cxn ang="0">
                <a:pos x="T2" y="T3"/>
              </a:cxn>
              <a:cxn ang="0">
                <a:pos x="T4" y="T5"/>
              </a:cxn>
              <a:cxn ang="0">
                <a:pos x="T6" y="T7"/>
              </a:cxn>
              <a:cxn ang="0">
                <a:pos x="T8" y="T9"/>
              </a:cxn>
            </a:cxnLst>
            <a:rect l="0" t="0" r="r" b="b"/>
            <a:pathLst>
              <a:path w="271" h="221">
                <a:moveTo>
                  <a:pt x="81" y="0"/>
                </a:moveTo>
                <a:lnTo>
                  <a:pt x="0" y="67"/>
                </a:lnTo>
                <a:lnTo>
                  <a:pt x="132" y="221"/>
                </a:lnTo>
                <a:lnTo>
                  <a:pt x="271" y="221"/>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0" name="Freeform 201">
            <a:extLst>
              <a:ext uri="{FF2B5EF4-FFF2-40B4-BE49-F238E27FC236}">
                <a16:creationId xmlns:a16="http://schemas.microsoft.com/office/drawing/2014/main" id="{CA49D296-F0A0-449F-B7F1-3AAC7BDFC8A2}"/>
              </a:ext>
            </a:extLst>
          </p:cNvPr>
          <p:cNvSpPr>
            <a:spLocks/>
          </p:cNvSpPr>
          <p:nvPr userDrawn="1"/>
        </p:nvSpPr>
        <p:spPr bwMode="auto">
          <a:xfrm>
            <a:off x="1117373" y="6622824"/>
            <a:ext cx="447675" cy="244475"/>
          </a:xfrm>
          <a:custGeom>
            <a:avLst/>
            <a:gdLst>
              <a:gd name="T0" fmla="*/ 150 w 282"/>
              <a:gd name="T1" fmla="*/ 0 h 154"/>
              <a:gd name="T2" fmla="*/ 0 w 282"/>
              <a:gd name="T3" fmla="*/ 126 h 154"/>
              <a:gd name="T4" fmla="*/ 88 w 282"/>
              <a:gd name="T5" fmla="*/ 154 h 154"/>
              <a:gd name="T6" fmla="*/ 282 w 282"/>
              <a:gd name="T7" fmla="*/ 154 h 154"/>
              <a:gd name="T8" fmla="*/ 150 w 282"/>
              <a:gd name="T9" fmla="*/ 0 h 154"/>
            </a:gdLst>
            <a:ahLst/>
            <a:cxnLst>
              <a:cxn ang="0">
                <a:pos x="T0" y="T1"/>
              </a:cxn>
              <a:cxn ang="0">
                <a:pos x="T2" y="T3"/>
              </a:cxn>
              <a:cxn ang="0">
                <a:pos x="T4" y="T5"/>
              </a:cxn>
              <a:cxn ang="0">
                <a:pos x="T6" y="T7"/>
              </a:cxn>
              <a:cxn ang="0">
                <a:pos x="T8" y="T9"/>
              </a:cxn>
            </a:cxnLst>
            <a:rect l="0" t="0" r="r" b="b"/>
            <a:pathLst>
              <a:path w="282" h="154">
                <a:moveTo>
                  <a:pt x="150" y="0"/>
                </a:moveTo>
                <a:lnTo>
                  <a:pt x="0" y="126"/>
                </a:lnTo>
                <a:lnTo>
                  <a:pt x="88" y="154"/>
                </a:lnTo>
                <a:lnTo>
                  <a:pt x="282" y="154"/>
                </a:lnTo>
                <a:lnTo>
                  <a:pt x="150" y="0"/>
                </a:lnTo>
                <a:close/>
              </a:path>
            </a:pathLst>
          </a:custGeom>
          <a:solidFill>
            <a:srgbClr val="3AB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1" name="Freeform 202">
            <a:extLst>
              <a:ext uri="{FF2B5EF4-FFF2-40B4-BE49-F238E27FC236}">
                <a16:creationId xmlns:a16="http://schemas.microsoft.com/office/drawing/2014/main" id="{A5E96BCB-C4F3-47AE-9BFD-70394D9F2525}"/>
              </a:ext>
            </a:extLst>
          </p:cNvPr>
          <p:cNvSpPr>
            <a:spLocks/>
          </p:cNvSpPr>
          <p:nvPr userDrawn="1"/>
        </p:nvSpPr>
        <p:spPr bwMode="auto">
          <a:xfrm>
            <a:off x="1117373" y="6622824"/>
            <a:ext cx="447675" cy="244475"/>
          </a:xfrm>
          <a:custGeom>
            <a:avLst/>
            <a:gdLst>
              <a:gd name="T0" fmla="*/ 150 w 282"/>
              <a:gd name="T1" fmla="*/ 0 h 154"/>
              <a:gd name="T2" fmla="*/ 0 w 282"/>
              <a:gd name="T3" fmla="*/ 126 h 154"/>
              <a:gd name="T4" fmla="*/ 88 w 282"/>
              <a:gd name="T5" fmla="*/ 154 h 154"/>
              <a:gd name="T6" fmla="*/ 282 w 282"/>
              <a:gd name="T7" fmla="*/ 154 h 154"/>
              <a:gd name="T8" fmla="*/ 150 w 282"/>
              <a:gd name="T9" fmla="*/ 0 h 154"/>
            </a:gdLst>
            <a:ahLst/>
            <a:cxnLst>
              <a:cxn ang="0">
                <a:pos x="T0" y="T1"/>
              </a:cxn>
              <a:cxn ang="0">
                <a:pos x="T2" y="T3"/>
              </a:cxn>
              <a:cxn ang="0">
                <a:pos x="T4" y="T5"/>
              </a:cxn>
              <a:cxn ang="0">
                <a:pos x="T6" y="T7"/>
              </a:cxn>
              <a:cxn ang="0">
                <a:pos x="T8" y="T9"/>
              </a:cxn>
            </a:cxnLst>
            <a:rect l="0" t="0" r="r" b="b"/>
            <a:pathLst>
              <a:path w="282" h="154">
                <a:moveTo>
                  <a:pt x="150" y="0"/>
                </a:moveTo>
                <a:lnTo>
                  <a:pt x="0" y="126"/>
                </a:lnTo>
                <a:lnTo>
                  <a:pt x="88" y="154"/>
                </a:lnTo>
                <a:lnTo>
                  <a:pt x="282" y="154"/>
                </a:lnTo>
                <a:lnTo>
                  <a:pt x="1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2" name="Freeform 203">
            <a:extLst>
              <a:ext uri="{FF2B5EF4-FFF2-40B4-BE49-F238E27FC236}">
                <a16:creationId xmlns:a16="http://schemas.microsoft.com/office/drawing/2014/main" id="{9D4F00B8-E696-42CC-B8E5-A0B1D8561A49}"/>
              </a:ext>
            </a:extLst>
          </p:cNvPr>
          <p:cNvSpPr>
            <a:spLocks/>
          </p:cNvSpPr>
          <p:nvPr userDrawn="1"/>
        </p:nvSpPr>
        <p:spPr bwMode="auto">
          <a:xfrm>
            <a:off x="782411" y="5710012"/>
            <a:ext cx="28575" cy="109538"/>
          </a:xfrm>
          <a:custGeom>
            <a:avLst/>
            <a:gdLst>
              <a:gd name="T0" fmla="*/ 6 w 18"/>
              <a:gd name="T1" fmla="*/ 0 h 69"/>
              <a:gd name="T2" fmla="*/ 0 w 18"/>
              <a:gd name="T3" fmla="*/ 57 h 69"/>
              <a:gd name="T4" fmla="*/ 18 w 18"/>
              <a:gd name="T5" fmla="*/ 69 h 69"/>
              <a:gd name="T6" fmla="*/ 6 w 18"/>
              <a:gd name="T7" fmla="*/ 0 h 69"/>
            </a:gdLst>
            <a:ahLst/>
            <a:cxnLst>
              <a:cxn ang="0">
                <a:pos x="T0" y="T1"/>
              </a:cxn>
              <a:cxn ang="0">
                <a:pos x="T2" y="T3"/>
              </a:cxn>
              <a:cxn ang="0">
                <a:pos x="T4" y="T5"/>
              </a:cxn>
              <a:cxn ang="0">
                <a:pos x="T6" y="T7"/>
              </a:cxn>
            </a:cxnLst>
            <a:rect l="0" t="0" r="r" b="b"/>
            <a:pathLst>
              <a:path w="18" h="69">
                <a:moveTo>
                  <a:pt x="6" y="0"/>
                </a:moveTo>
                <a:lnTo>
                  <a:pt x="0" y="57"/>
                </a:lnTo>
                <a:lnTo>
                  <a:pt x="18" y="69"/>
                </a:lnTo>
                <a:lnTo>
                  <a:pt x="6" y="0"/>
                </a:lnTo>
                <a:close/>
              </a:path>
            </a:pathLst>
          </a:custGeom>
          <a:solidFill>
            <a:srgbClr val="C4ED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3" name="Freeform 204">
            <a:extLst>
              <a:ext uri="{FF2B5EF4-FFF2-40B4-BE49-F238E27FC236}">
                <a16:creationId xmlns:a16="http://schemas.microsoft.com/office/drawing/2014/main" id="{3D363279-4D11-4F26-A997-378DEE834C80}"/>
              </a:ext>
            </a:extLst>
          </p:cNvPr>
          <p:cNvSpPr>
            <a:spLocks/>
          </p:cNvSpPr>
          <p:nvPr userDrawn="1"/>
        </p:nvSpPr>
        <p:spPr bwMode="auto">
          <a:xfrm>
            <a:off x="782411" y="5710012"/>
            <a:ext cx="28575" cy="109538"/>
          </a:xfrm>
          <a:custGeom>
            <a:avLst/>
            <a:gdLst>
              <a:gd name="T0" fmla="*/ 6 w 18"/>
              <a:gd name="T1" fmla="*/ 0 h 69"/>
              <a:gd name="T2" fmla="*/ 0 w 18"/>
              <a:gd name="T3" fmla="*/ 57 h 69"/>
              <a:gd name="T4" fmla="*/ 18 w 18"/>
              <a:gd name="T5" fmla="*/ 69 h 69"/>
              <a:gd name="T6" fmla="*/ 6 w 18"/>
              <a:gd name="T7" fmla="*/ 0 h 69"/>
            </a:gdLst>
            <a:ahLst/>
            <a:cxnLst>
              <a:cxn ang="0">
                <a:pos x="T0" y="T1"/>
              </a:cxn>
              <a:cxn ang="0">
                <a:pos x="T2" y="T3"/>
              </a:cxn>
              <a:cxn ang="0">
                <a:pos x="T4" y="T5"/>
              </a:cxn>
              <a:cxn ang="0">
                <a:pos x="T6" y="T7"/>
              </a:cxn>
            </a:cxnLst>
            <a:rect l="0" t="0" r="r" b="b"/>
            <a:pathLst>
              <a:path w="18" h="69">
                <a:moveTo>
                  <a:pt x="6" y="0"/>
                </a:moveTo>
                <a:lnTo>
                  <a:pt x="0" y="57"/>
                </a:lnTo>
                <a:lnTo>
                  <a:pt x="18" y="69"/>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4" name="Freeform 206">
            <a:extLst>
              <a:ext uri="{FF2B5EF4-FFF2-40B4-BE49-F238E27FC236}">
                <a16:creationId xmlns:a16="http://schemas.microsoft.com/office/drawing/2014/main" id="{3EF3B351-AA0B-4631-A1CC-DA604F2EEBA4}"/>
              </a:ext>
            </a:extLst>
          </p:cNvPr>
          <p:cNvSpPr>
            <a:spLocks/>
          </p:cNvSpPr>
          <p:nvPr userDrawn="1"/>
        </p:nvSpPr>
        <p:spPr bwMode="auto">
          <a:xfrm>
            <a:off x="768123" y="5800499"/>
            <a:ext cx="76200" cy="215900"/>
          </a:xfrm>
          <a:custGeom>
            <a:avLst/>
            <a:gdLst>
              <a:gd name="T0" fmla="*/ 9 w 48"/>
              <a:gd name="T1" fmla="*/ 0 h 136"/>
              <a:gd name="T2" fmla="*/ 0 w 48"/>
              <a:gd name="T3" fmla="*/ 79 h 136"/>
              <a:gd name="T4" fmla="*/ 48 w 48"/>
              <a:gd name="T5" fmla="*/ 136 h 136"/>
              <a:gd name="T6" fmla="*/ 27 w 48"/>
              <a:gd name="T7" fmla="*/ 12 h 136"/>
              <a:gd name="T8" fmla="*/ 9 w 48"/>
              <a:gd name="T9" fmla="*/ 0 h 136"/>
            </a:gdLst>
            <a:ahLst/>
            <a:cxnLst>
              <a:cxn ang="0">
                <a:pos x="T0" y="T1"/>
              </a:cxn>
              <a:cxn ang="0">
                <a:pos x="T2" y="T3"/>
              </a:cxn>
              <a:cxn ang="0">
                <a:pos x="T4" y="T5"/>
              </a:cxn>
              <a:cxn ang="0">
                <a:pos x="T6" y="T7"/>
              </a:cxn>
              <a:cxn ang="0">
                <a:pos x="T8" y="T9"/>
              </a:cxn>
            </a:cxnLst>
            <a:rect l="0" t="0" r="r" b="b"/>
            <a:pathLst>
              <a:path w="48" h="136">
                <a:moveTo>
                  <a:pt x="9" y="0"/>
                </a:moveTo>
                <a:lnTo>
                  <a:pt x="0" y="79"/>
                </a:lnTo>
                <a:lnTo>
                  <a:pt x="48" y="136"/>
                </a:lnTo>
                <a:lnTo>
                  <a:pt x="27" y="12"/>
                </a:lnTo>
                <a:lnTo>
                  <a:pt x="9" y="0"/>
                </a:lnTo>
                <a:close/>
              </a:path>
            </a:pathLst>
          </a:custGeom>
          <a:solidFill>
            <a:srgbClr val="5AC7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5" name="Freeform 207">
            <a:extLst>
              <a:ext uri="{FF2B5EF4-FFF2-40B4-BE49-F238E27FC236}">
                <a16:creationId xmlns:a16="http://schemas.microsoft.com/office/drawing/2014/main" id="{59140A05-4EF2-4DC2-975F-80E342FB8205}"/>
              </a:ext>
            </a:extLst>
          </p:cNvPr>
          <p:cNvSpPr>
            <a:spLocks/>
          </p:cNvSpPr>
          <p:nvPr userDrawn="1"/>
        </p:nvSpPr>
        <p:spPr bwMode="auto">
          <a:xfrm>
            <a:off x="768123" y="5800499"/>
            <a:ext cx="76200" cy="215900"/>
          </a:xfrm>
          <a:custGeom>
            <a:avLst/>
            <a:gdLst>
              <a:gd name="T0" fmla="*/ 9 w 48"/>
              <a:gd name="T1" fmla="*/ 0 h 136"/>
              <a:gd name="T2" fmla="*/ 0 w 48"/>
              <a:gd name="T3" fmla="*/ 79 h 136"/>
              <a:gd name="T4" fmla="*/ 48 w 48"/>
              <a:gd name="T5" fmla="*/ 136 h 136"/>
              <a:gd name="T6" fmla="*/ 27 w 48"/>
              <a:gd name="T7" fmla="*/ 12 h 136"/>
              <a:gd name="T8" fmla="*/ 9 w 48"/>
              <a:gd name="T9" fmla="*/ 0 h 136"/>
            </a:gdLst>
            <a:ahLst/>
            <a:cxnLst>
              <a:cxn ang="0">
                <a:pos x="T0" y="T1"/>
              </a:cxn>
              <a:cxn ang="0">
                <a:pos x="T2" y="T3"/>
              </a:cxn>
              <a:cxn ang="0">
                <a:pos x="T4" y="T5"/>
              </a:cxn>
              <a:cxn ang="0">
                <a:pos x="T6" y="T7"/>
              </a:cxn>
              <a:cxn ang="0">
                <a:pos x="T8" y="T9"/>
              </a:cxn>
            </a:cxnLst>
            <a:rect l="0" t="0" r="r" b="b"/>
            <a:pathLst>
              <a:path w="48" h="136">
                <a:moveTo>
                  <a:pt x="9" y="0"/>
                </a:moveTo>
                <a:lnTo>
                  <a:pt x="0" y="79"/>
                </a:lnTo>
                <a:lnTo>
                  <a:pt x="48" y="136"/>
                </a:lnTo>
                <a:lnTo>
                  <a:pt x="27" y="12"/>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6" name="Freeform 208">
            <a:extLst>
              <a:ext uri="{FF2B5EF4-FFF2-40B4-BE49-F238E27FC236}">
                <a16:creationId xmlns:a16="http://schemas.microsoft.com/office/drawing/2014/main" id="{EBA4ACE5-0977-43B1-9356-37F91599BCEE}"/>
              </a:ext>
            </a:extLst>
          </p:cNvPr>
          <p:cNvSpPr>
            <a:spLocks/>
          </p:cNvSpPr>
          <p:nvPr userDrawn="1"/>
        </p:nvSpPr>
        <p:spPr bwMode="auto">
          <a:xfrm>
            <a:off x="679223" y="5925911"/>
            <a:ext cx="295275" cy="849312"/>
          </a:xfrm>
          <a:custGeom>
            <a:avLst/>
            <a:gdLst>
              <a:gd name="T0" fmla="*/ 56 w 186"/>
              <a:gd name="T1" fmla="*/ 0 h 535"/>
              <a:gd name="T2" fmla="*/ 6 w 186"/>
              <a:gd name="T3" fmla="*/ 469 h 535"/>
              <a:gd name="T4" fmla="*/ 63 w 186"/>
              <a:gd name="T5" fmla="*/ 494 h 535"/>
              <a:gd name="T6" fmla="*/ 0 w 186"/>
              <a:gd name="T7" fmla="*/ 524 h 535"/>
              <a:gd name="T8" fmla="*/ 63 w 186"/>
              <a:gd name="T9" fmla="*/ 494 h 535"/>
              <a:gd name="T10" fmla="*/ 186 w 186"/>
              <a:gd name="T11" fmla="*/ 535 h 535"/>
              <a:gd name="T12" fmla="*/ 104 w 186"/>
              <a:gd name="T13" fmla="*/ 57 h 535"/>
              <a:gd name="T14" fmla="*/ 56 w 186"/>
              <a:gd name="T15" fmla="*/ 0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535">
                <a:moveTo>
                  <a:pt x="56" y="0"/>
                </a:moveTo>
                <a:lnTo>
                  <a:pt x="6" y="469"/>
                </a:lnTo>
                <a:lnTo>
                  <a:pt x="63" y="494"/>
                </a:lnTo>
                <a:lnTo>
                  <a:pt x="0" y="524"/>
                </a:lnTo>
                <a:lnTo>
                  <a:pt x="63" y="494"/>
                </a:lnTo>
                <a:lnTo>
                  <a:pt x="186" y="535"/>
                </a:lnTo>
                <a:lnTo>
                  <a:pt x="104" y="57"/>
                </a:lnTo>
                <a:lnTo>
                  <a:pt x="56" y="0"/>
                </a:lnTo>
                <a:close/>
              </a:path>
            </a:pathLst>
          </a:custGeom>
          <a:solidFill>
            <a:srgbClr val="69C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7" name="Freeform 209">
            <a:extLst>
              <a:ext uri="{FF2B5EF4-FFF2-40B4-BE49-F238E27FC236}">
                <a16:creationId xmlns:a16="http://schemas.microsoft.com/office/drawing/2014/main" id="{A065325D-0021-48B8-8590-85E7130C36CC}"/>
              </a:ext>
            </a:extLst>
          </p:cNvPr>
          <p:cNvSpPr>
            <a:spLocks/>
          </p:cNvSpPr>
          <p:nvPr userDrawn="1"/>
        </p:nvSpPr>
        <p:spPr bwMode="auto">
          <a:xfrm>
            <a:off x="679223" y="5925911"/>
            <a:ext cx="295275" cy="849312"/>
          </a:xfrm>
          <a:custGeom>
            <a:avLst/>
            <a:gdLst>
              <a:gd name="T0" fmla="*/ 56 w 186"/>
              <a:gd name="T1" fmla="*/ 0 h 535"/>
              <a:gd name="T2" fmla="*/ 6 w 186"/>
              <a:gd name="T3" fmla="*/ 469 h 535"/>
              <a:gd name="T4" fmla="*/ 63 w 186"/>
              <a:gd name="T5" fmla="*/ 494 h 535"/>
              <a:gd name="T6" fmla="*/ 0 w 186"/>
              <a:gd name="T7" fmla="*/ 524 h 535"/>
              <a:gd name="T8" fmla="*/ 63 w 186"/>
              <a:gd name="T9" fmla="*/ 494 h 535"/>
              <a:gd name="T10" fmla="*/ 186 w 186"/>
              <a:gd name="T11" fmla="*/ 535 h 535"/>
              <a:gd name="T12" fmla="*/ 104 w 186"/>
              <a:gd name="T13" fmla="*/ 57 h 535"/>
              <a:gd name="T14" fmla="*/ 56 w 186"/>
              <a:gd name="T15" fmla="*/ 0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535">
                <a:moveTo>
                  <a:pt x="56" y="0"/>
                </a:moveTo>
                <a:lnTo>
                  <a:pt x="6" y="469"/>
                </a:lnTo>
                <a:lnTo>
                  <a:pt x="63" y="494"/>
                </a:lnTo>
                <a:lnTo>
                  <a:pt x="0" y="524"/>
                </a:lnTo>
                <a:lnTo>
                  <a:pt x="63" y="494"/>
                </a:lnTo>
                <a:lnTo>
                  <a:pt x="186" y="535"/>
                </a:lnTo>
                <a:lnTo>
                  <a:pt x="104" y="57"/>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8" name="Freeform 210">
            <a:extLst>
              <a:ext uri="{FF2B5EF4-FFF2-40B4-BE49-F238E27FC236}">
                <a16:creationId xmlns:a16="http://schemas.microsoft.com/office/drawing/2014/main" id="{137F0D89-13D6-4603-8D61-3B27E5C27778}"/>
              </a:ext>
            </a:extLst>
          </p:cNvPr>
          <p:cNvSpPr>
            <a:spLocks noEditPoints="1"/>
          </p:cNvSpPr>
          <p:nvPr userDrawn="1"/>
        </p:nvSpPr>
        <p:spPr bwMode="auto">
          <a:xfrm>
            <a:off x="352198" y="5710011"/>
            <a:ext cx="439738" cy="922337"/>
          </a:xfrm>
          <a:custGeom>
            <a:avLst/>
            <a:gdLst>
              <a:gd name="T0" fmla="*/ 129 w 277"/>
              <a:gd name="T1" fmla="*/ 284 h 581"/>
              <a:gd name="T2" fmla="*/ 7 w 277"/>
              <a:gd name="T3" fmla="*/ 519 h 581"/>
              <a:gd name="T4" fmla="*/ 50 w 277"/>
              <a:gd name="T5" fmla="*/ 532 h 581"/>
              <a:gd name="T6" fmla="*/ 0 w 277"/>
              <a:gd name="T7" fmla="*/ 581 h 581"/>
              <a:gd name="T8" fmla="*/ 50 w 277"/>
              <a:gd name="T9" fmla="*/ 532 h 581"/>
              <a:gd name="T10" fmla="*/ 155 w 277"/>
              <a:gd name="T11" fmla="*/ 579 h 581"/>
              <a:gd name="T12" fmla="*/ 129 w 277"/>
              <a:gd name="T13" fmla="*/ 284 h 581"/>
              <a:gd name="T14" fmla="*/ 277 w 277"/>
              <a:gd name="T15" fmla="*/ 0 h 581"/>
              <a:gd name="T16" fmla="*/ 254 w 277"/>
              <a:gd name="T17" fmla="*/ 45 h 581"/>
              <a:gd name="T18" fmla="*/ 271 w 277"/>
              <a:gd name="T19" fmla="*/ 57 h 581"/>
              <a:gd name="T20" fmla="*/ 277 w 277"/>
              <a:gd name="T21"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 h="581">
                <a:moveTo>
                  <a:pt x="129" y="284"/>
                </a:moveTo>
                <a:lnTo>
                  <a:pt x="7" y="519"/>
                </a:lnTo>
                <a:lnTo>
                  <a:pt x="50" y="532"/>
                </a:lnTo>
                <a:lnTo>
                  <a:pt x="0" y="581"/>
                </a:lnTo>
                <a:lnTo>
                  <a:pt x="50" y="532"/>
                </a:lnTo>
                <a:lnTo>
                  <a:pt x="155" y="579"/>
                </a:lnTo>
                <a:lnTo>
                  <a:pt x="129" y="284"/>
                </a:lnTo>
                <a:close/>
                <a:moveTo>
                  <a:pt x="277" y="0"/>
                </a:moveTo>
                <a:lnTo>
                  <a:pt x="254" y="45"/>
                </a:lnTo>
                <a:lnTo>
                  <a:pt x="271" y="57"/>
                </a:lnTo>
                <a:lnTo>
                  <a:pt x="277" y="0"/>
                </a:lnTo>
                <a:close/>
              </a:path>
            </a:pathLst>
          </a:custGeom>
          <a:solidFill>
            <a:srgbClr val="CF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9" name="Freeform 211">
            <a:extLst>
              <a:ext uri="{FF2B5EF4-FFF2-40B4-BE49-F238E27FC236}">
                <a16:creationId xmlns:a16="http://schemas.microsoft.com/office/drawing/2014/main" id="{E5B45BAB-E280-4853-935D-412CDC5311F0}"/>
              </a:ext>
            </a:extLst>
          </p:cNvPr>
          <p:cNvSpPr>
            <a:spLocks noEditPoints="1"/>
          </p:cNvSpPr>
          <p:nvPr userDrawn="1"/>
        </p:nvSpPr>
        <p:spPr bwMode="auto">
          <a:xfrm>
            <a:off x="352198" y="5710011"/>
            <a:ext cx="439738" cy="922337"/>
          </a:xfrm>
          <a:custGeom>
            <a:avLst/>
            <a:gdLst>
              <a:gd name="T0" fmla="*/ 129 w 277"/>
              <a:gd name="T1" fmla="*/ 284 h 581"/>
              <a:gd name="T2" fmla="*/ 7 w 277"/>
              <a:gd name="T3" fmla="*/ 519 h 581"/>
              <a:gd name="T4" fmla="*/ 50 w 277"/>
              <a:gd name="T5" fmla="*/ 532 h 581"/>
              <a:gd name="T6" fmla="*/ 0 w 277"/>
              <a:gd name="T7" fmla="*/ 581 h 581"/>
              <a:gd name="T8" fmla="*/ 50 w 277"/>
              <a:gd name="T9" fmla="*/ 532 h 581"/>
              <a:gd name="T10" fmla="*/ 155 w 277"/>
              <a:gd name="T11" fmla="*/ 579 h 581"/>
              <a:gd name="T12" fmla="*/ 129 w 277"/>
              <a:gd name="T13" fmla="*/ 284 h 581"/>
              <a:gd name="T14" fmla="*/ 277 w 277"/>
              <a:gd name="T15" fmla="*/ 0 h 581"/>
              <a:gd name="T16" fmla="*/ 254 w 277"/>
              <a:gd name="T17" fmla="*/ 45 h 581"/>
              <a:gd name="T18" fmla="*/ 271 w 277"/>
              <a:gd name="T19" fmla="*/ 57 h 581"/>
              <a:gd name="T20" fmla="*/ 277 w 277"/>
              <a:gd name="T21"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 h="581">
                <a:moveTo>
                  <a:pt x="129" y="284"/>
                </a:moveTo>
                <a:lnTo>
                  <a:pt x="7" y="519"/>
                </a:lnTo>
                <a:lnTo>
                  <a:pt x="50" y="532"/>
                </a:lnTo>
                <a:lnTo>
                  <a:pt x="0" y="581"/>
                </a:lnTo>
                <a:lnTo>
                  <a:pt x="50" y="532"/>
                </a:lnTo>
                <a:lnTo>
                  <a:pt x="155" y="579"/>
                </a:lnTo>
                <a:lnTo>
                  <a:pt x="129" y="284"/>
                </a:lnTo>
                <a:moveTo>
                  <a:pt x="277" y="0"/>
                </a:moveTo>
                <a:lnTo>
                  <a:pt x="254" y="45"/>
                </a:lnTo>
                <a:lnTo>
                  <a:pt x="271" y="57"/>
                </a:lnTo>
                <a:lnTo>
                  <a:pt x="2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0" name="Freeform 212">
            <a:extLst>
              <a:ext uri="{FF2B5EF4-FFF2-40B4-BE49-F238E27FC236}">
                <a16:creationId xmlns:a16="http://schemas.microsoft.com/office/drawing/2014/main" id="{652E597C-4F99-4611-BADF-2F2480ED78E5}"/>
              </a:ext>
            </a:extLst>
          </p:cNvPr>
          <p:cNvSpPr>
            <a:spLocks/>
          </p:cNvSpPr>
          <p:nvPr userDrawn="1"/>
        </p:nvSpPr>
        <p:spPr bwMode="auto">
          <a:xfrm>
            <a:off x="712561" y="5781449"/>
            <a:ext cx="69850" cy="144462"/>
          </a:xfrm>
          <a:custGeom>
            <a:avLst/>
            <a:gdLst>
              <a:gd name="T0" fmla="*/ 27 w 44"/>
              <a:gd name="T1" fmla="*/ 0 h 91"/>
              <a:gd name="T2" fmla="*/ 0 w 44"/>
              <a:gd name="T3" fmla="*/ 50 h 91"/>
              <a:gd name="T4" fmla="*/ 35 w 44"/>
              <a:gd name="T5" fmla="*/ 91 h 91"/>
              <a:gd name="T6" fmla="*/ 44 w 44"/>
              <a:gd name="T7" fmla="*/ 12 h 91"/>
              <a:gd name="T8" fmla="*/ 27 w 44"/>
              <a:gd name="T9" fmla="*/ 0 h 91"/>
            </a:gdLst>
            <a:ahLst/>
            <a:cxnLst>
              <a:cxn ang="0">
                <a:pos x="T0" y="T1"/>
              </a:cxn>
              <a:cxn ang="0">
                <a:pos x="T2" y="T3"/>
              </a:cxn>
              <a:cxn ang="0">
                <a:pos x="T4" y="T5"/>
              </a:cxn>
              <a:cxn ang="0">
                <a:pos x="T6" y="T7"/>
              </a:cxn>
              <a:cxn ang="0">
                <a:pos x="T8" y="T9"/>
              </a:cxn>
            </a:cxnLst>
            <a:rect l="0" t="0" r="r" b="b"/>
            <a:pathLst>
              <a:path w="44" h="91">
                <a:moveTo>
                  <a:pt x="27" y="0"/>
                </a:moveTo>
                <a:lnTo>
                  <a:pt x="0" y="50"/>
                </a:lnTo>
                <a:lnTo>
                  <a:pt x="35" y="91"/>
                </a:lnTo>
                <a:lnTo>
                  <a:pt x="44" y="12"/>
                </a:lnTo>
                <a:lnTo>
                  <a:pt x="27" y="0"/>
                </a:lnTo>
                <a:close/>
              </a:path>
            </a:pathLst>
          </a:custGeom>
          <a:solidFill>
            <a:srgbClr val="5FC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1" name="Freeform 213">
            <a:extLst>
              <a:ext uri="{FF2B5EF4-FFF2-40B4-BE49-F238E27FC236}">
                <a16:creationId xmlns:a16="http://schemas.microsoft.com/office/drawing/2014/main" id="{FDC6BD6E-27E5-4CE1-8A7D-60421789677C}"/>
              </a:ext>
            </a:extLst>
          </p:cNvPr>
          <p:cNvSpPr>
            <a:spLocks/>
          </p:cNvSpPr>
          <p:nvPr userDrawn="1"/>
        </p:nvSpPr>
        <p:spPr bwMode="auto">
          <a:xfrm>
            <a:off x="712561" y="5781449"/>
            <a:ext cx="69850" cy="144462"/>
          </a:xfrm>
          <a:custGeom>
            <a:avLst/>
            <a:gdLst>
              <a:gd name="T0" fmla="*/ 27 w 44"/>
              <a:gd name="T1" fmla="*/ 0 h 91"/>
              <a:gd name="T2" fmla="*/ 0 w 44"/>
              <a:gd name="T3" fmla="*/ 50 h 91"/>
              <a:gd name="T4" fmla="*/ 35 w 44"/>
              <a:gd name="T5" fmla="*/ 91 h 91"/>
              <a:gd name="T6" fmla="*/ 44 w 44"/>
              <a:gd name="T7" fmla="*/ 12 h 91"/>
              <a:gd name="T8" fmla="*/ 27 w 44"/>
              <a:gd name="T9" fmla="*/ 0 h 91"/>
            </a:gdLst>
            <a:ahLst/>
            <a:cxnLst>
              <a:cxn ang="0">
                <a:pos x="T0" y="T1"/>
              </a:cxn>
              <a:cxn ang="0">
                <a:pos x="T2" y="T3"/>
              </a:cxn>
              <a:cxn ang="0">
                <a:pos x="T4" y="T5"/>
              </a:cxn>
              <a:cxn ang="0">
                <a:pos x="T6" y="T7"/>
              </a:cxn>
              <a:cxn ang="0">
                <a:pos x="T8" y="T9"/>
              </a:cxn>
            </a:cxnLst>
            <a:rect l="0" t="0" r="r" b="b"/>
            <a:pathLst>
              <a:path w="44" h="91">
                <a:moveTo>
                  <a:pt x="27" y="0"/>
                </a:moveTo>
                <a:lnTo>
                  <a:pt x="0" y="50"/>
                </a:lnTo>
                <a:lnTo>
                  <a:pt x="35" y="91"/>
                </a:lnTo>
                <a:lnTo>
                  <a:pt x="44" y="12"/>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2" name="Freeform 214">
            <a:extLst>
              <a:ext uri="{FF2B5EF4-FFF2-40B4-BE49-F238E27FC236}">
                <a16:creationId xmlns:a16="http://schemas.microsoft.com/office/drawing/2014/main" id="{5B188519-8957-4750-99B4-C6D0177DF4C9}"/>
              </a:ext>
            </a:extLst>
          </p:cNvPr>
          <p:cNvSpPr>
            <a:spLocks/>
          </p:cNvSpPr>
          <p:nvPr userDrawn="1"/>
        </p:nvSpPr>
        <p:spPr bwMode="auto">
          <a:xfrm>
            <a:off x="556986" y="5860824"/>
            <a:ext cx="211138" cy="809625"/>
          </a:xfrm>
          <a:custGeom>
            <a:avLst/>
            <a:gdLst>
              <a:gd name="T0" fmla="*/ 98 w 133"/>
              <a:gd name="T1" fmla="*/ 0 h 510"/>
              <a:gd name="T2" fmla="*/ 0 w 133"/>
              <a:gd name="T3" fmla="*/ 189 h 510"/>
              <a:gd name="T4" fmla="*/ 26 w 133"/>
              <a:gd name="T5" fmla="*/ 484 h 510"/>
              <a:gd name="T6" fmla="*/ 83 w 133"/>
              <a:gd name="T7" fmla="*/ 510 h 510"/>
              <a:gd name="T8" fmla="*/ 133 w 133"/>
              <a:gd name="T9" fmla="*/ 41 h 510"/>
              <a:gd name="T10" fmla="*/ 98 w 133"/>
              <a:gd name="T11" fmla="*/ 0 h 510"/>
            </a:gdLst>
            <a:ahLst/>
            <a:cxnLst>
              <a:cxn ang="0">
                <a:pos x="T0" y="T1"/>
              </a:cxn>
              <a:cxn ang="0">
                <a:pos x="T2" y="T3"/>
              </a:cxn>
              <a:cxn ang="0">
                <a:pos x="T4" y="T5"/>
              </a:cxn>
              <a:cxn ang="0">
                <a:pos x="T6" y="T7"/>
              </a:cxn>
              <a:cxn ang="0">
                <a:pos x="T8" y="T9"/>
              </a:cxn>
              <a:cxn ang="0">
                <a:pos x="T10" y="T11"/>
              </a:cxn>
            </a:cxnLst>
            <a:rect l="0" t="0" r="r" b="b"/>
            <a:pathLst>
              <a:path w="133" h="510">
                <a:moveTo>
                  <a:pt x="98" y="0"/>
                </a:moveTo>
                <a:lnTo>
                  <a:pt x="0" y="189"/>
                </a:lnTo>
                <a:lnTo>
                  <a:pt x="26" y="484"/>
                </a:lnTo>
                <a:lnTo>
                  <a:pt x="83" y="510"/>
                </a:lnTo>
                <a:lnTo>
                  <a:pt x="133" y="41"/>
                </a:lnTo>
                <a:lnTo>
                  <a:pt x="98" y="0"/>
                </a:lnTo>
                <a:close/>
              </a:path>
            </a:pathLst>
          </a:custGeom>
          <a:solidFill>
            <a:srgbClr val="6F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3" name="Freeform 215">
            <a:extLst>
              <a:ext uri="{FF2B5EF4-FFF2-40B4-BE49-F238E27FC236}">
                <a16:creationId xmlns:a16="http://schemas.microsoft.com/office/drawing/2014/main" id="{B45FBC71-7C6A-4DED-BD24-C4B62D808649}"/>
              </a:ext>
            </a:extLst>
          </p:cNvPr>
          <p:cNvSpPr>
            <a:spLocks/>
          </p:cNvSpPr>
          <p:nvPr userDrawn="1"/>
        </p:nvSpPr>
        <p:spPr bwMode="auto">
          <a:xfrm>
            <a:off x="556986" y="5860824"/>
            <a:ext cx="211138" cy="809625"/>
          </a:xfrm>
          <a:custGeom>
            <a:avLst/>
            <a:gdLst>
              <a:gd name="T0" fmla="*/ 98 w 133"/>
              <a:gd name="T1" fmla="*/ 0 h 510"/>
              <a:gd name="T2" fmla="*/ 0 w 133"/>
              <a:gd name="T3" fmla="*/ 189 h 510"/>
              <a:gd name="T4" fmla="*/ 26 w 133"/>
              <a:gd name="T5" fmla="*/ 484 h 510"/>
              <a:gd name="T6" fmla="*/ 83 w 133"/>
              <a:gd name="T7" fmla="*/ 510 h 510"/>
              <a:gd name="T8" fmla="*/ 133 w 133"/>
              <a:gd name="T9" fmla="*/ 41 h 510"/>
              <a:gd name="T10" fmla="*/ 98 w 133"/>
              <a:gd name="T11" fmla="*/ 0 h 510"/>
            </a:gdLst>
            <a:ahLst/>
            <a:cxnLst>
              <a:cxn ang="0">
                <a:pos x="T0" y="T1"/>
              </a:cxn>
              <a:cxn ang="0">
                <a:pos x="T2" y="T3"/>
              </a:cxn>
              <a:cxn ang="0">
                <a:pos x="T4" y="T5"/>
              </a:cxn>
              <a:cxn ang="0">
                <a:pos x="T6" y="T7"/>
              </a:cxn>
              <a:cxn ang="0">
                <a:pos x="T8" y="T9"/>
              </a:cxn>
              <a:cxn ang="0">
                <a:pos x="T10" y="T11"/>
              </a:cxn>
            </a:cxnLst>
            <a:rect l="0" t="0" r="r" b="b"/>
            <a:pathLst>
              <a:path w="133" h="510">
                <a:moveTo>
                  <a:pt x="98" y="0"/>
                </a:moveTo>
                <a:lnTo>
                  <a:pt x="0" y="189"/>
                </a:lnTo>
                <a:lnTo>
                  <a:pt x="26" y="484"/>
                </a:lnTo>
                <a:lnTo>
                  <a:pt x="83" y="510"/>
                </a:lnTo>
                <a:lnTo>
                  <a:pt x="133" y="41"/>
                </a:lnTo>
                <a:lnTo>
                  <a:pt x="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4" name="Freeform 216">
            <a:extLst>
              <a:ext uri="{FF2B5EF4-FFF2-40B4-BE49-F238E27FC236}">
                <a16:creationId xmlns:a16="http://schemas.microsoft.com/office/drawing/2014/main" id="{88F0475A-5FF9-441E-A396-E0D0366BBF19}"/>
              </a:ext>
            </a:extLst>
          </p:cNvPr>
          <p:cNvSpPr>
            <a:spLocks noEditPoints="1"/>
          </p:cNvSpPr>
          <p:nvPr userDrawn="1"/>
        </p:nvSpPr>
        <p:spPr bwMode="auto">
          <a:xfrm>
            <a:off x="-227" y="5710011"/>
            <a:ext cx="792163" cy="823912"/>
          </a:xfrm>
          <a:custGeom>
            <a:avLst/>
            <a:gdLst>
              <a:gd name="T0" fmla="*/ 336 w 499"/>
              <a:gd name="T1" fmla="*/ 107 h 519"/>
              <a:gd name="T2" fmla="*/ 0 w 499"/>
              <a:gd name="T3" fmla="*/ 329 h 519"/>
              <a:gd name="T4" fmla="*/ 0 w 499"/>
              <a:gd name="T5" fmla="*/ 390 h 519"/>
              <a:gd name="T6" fmla="*/ 1 w 499"/>
              <a:gd name="T7" fmla="*/ 388 h 519"/>
              <a:gd name="T8" fmla="*/ 111 w 499"/>
              <a:gd name="T9" fmla="*/ 484 h 519"/>
              <a:gd name="T10" fmla="*/ 229 w 499"/>
              <a:gd name="T11" fmla="*/ 519 h 519"/>
              <a:gd name="T12" fmla="*/ 351 w 499"/>
              <a:gd name="T13" fmla="*/ 284 h 519"/>
              <a:gd name="T14" fmla="*/ 336 w 499"/>
              <a:gd name="T15" fmla="*/ 107 h 519"/>
              <a:gd name="T16" fmla="*/ 499 w 499"/>
              <a:gd name="T17" fmla="*/ 0 h 519"/>
              <a:gd name="T18" fmla="*/ 453 w 499"/>
              <a:gd name="T19" fmla="*/ 31 h 519"/>
              <a:gd name="T20" fmla="*/ 476 w 499"/>
              <a:gd name="T21" fmla="*/ 45 h 519"/>
              <a:gd name="T22" fmla="*/ 499 w 499"/>
              <a:gd name="T23"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9" h="519">
                <a:moveTo>
                  <a:pt x="336" y="107"/>
                </a:moveTo>
                <a:lnTo>
                  <a:pt x="0" y="329"/>
                </a:lnTo>
                <a:lnTo>
                  <a:pt x="0" y="390"/>
                </a:lnTo>
                <a:lnTo>
                  <a:pt x="1" y="388"/>
                </a:lnTo>
                <a:lnTo>
                  <a:pt x="111" y="484"/>
                </a:lnTo>
                <a:lnTo>
                  <a:pt x="229" y="519"/>
                </a:lnTo>
                <a:lnTo>
                  <a:pt x="351" y="284"/>
                </a:lnTo>
                <a:lnTo>
                  <a:pt x="336" y="107"/>
                </a:lnTo>
                <a:close/>
                <a:moveTo>
                  <a:pt x="499" y="0"/>
                </a:moveTo>
                <a:lnTo>
                  <a:pt x="453" y="31"/>
                </a:lnTo>
                <a:lnTo>
                  <a:pt x="476" y="45"/>
                </a:lnTo>
                <a:lnTo>
                  <a:pt x="499" y="0"/>
                </a:lnTo>
                <a:close/>
              </a:path>
            </a:pathLst>
          </a:custGeom>
          <a:solidFill>
            <a:srgbClr val="D3F2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5" name="Freeform 217">
            <a:extLst>
              <a:ext uri="{FF2B5EF4-FFF2-40B4-BE49-F238E27FC236}">
                <a16:creationId xmlns:a16="http://schemas.microsoft.com/office/drawing/2014/main" id="{B3AC9B5E-AFE8-491C-8D58-547D9D311959}"/>
              </a:ext>
            </a:extLst>
          </p:cNvPr>
          <p:cNvSpPr>
            <a:spLocks noEditPoints="1"/>
          </p:cNvSpPr>
          <p:nvPr userDrawn="1"/>
        </p:nvSpPr>
        <p:spPr bwMode="auto">
          <a:xfrm>
            <a:off x="-227" y="5710011"/>
            <a:ext cx="792163" cy="823912"/>
          </a:xfrm>
          <a:custGeom>
            <a:avLst/>
            <a:gdLst>
              <a:gd name="T0" fmla="*/ 336 w 499"/>
              <a:gd name="T1" fmla="*/ 107 h 519"/>
              <a:gd name="T2" fmla="*/ 0 w 499"/>
              <a:gd name="T3" fmla="*/ 329 h 519"/>
              <a:gd name="T4" fmla="*/ 0 w 499"/>
              <a:gd name="T5" fmla="*/ 390 h 519"/>
              <a:gd name="T6" fmla="*/ 1 w 499"/>
              <a:gd name="T7" fmla="*/ 388 h 519"/>
              <a:gd name="T8" fmla="*/ 111 w 499"/>
              <a:gd name="T9" fmla="*/ 484 h 519"/>
              <a:gd name="T10" fmla="*/ 229 w 499"/>
              <a:gd name="T11" fmla="*/ 519 h 519"/>
              <a:gd name="T12" fmla="*/ 351 w 499"/>
              <a:gd name="T13" fmla="*/ 284 h 519"/>
              <a:gd name="T14" fmla="*/ 336 w 499"/>
              <a:gd name="T15" fmla="*/ 107 h 519"/>
              <a:gd name="T16" fmla="*/ 499 w 499"/>
              <a:gd name="T17" fmla="*/ 0 h 519"/>
              <a:gd name="T18" fmla="*/ 453 w 499"/>
              <a:gd name="T19" fmla="*/ 31 h 519"/>
              <a:gd name="T20" fmla="*/ 476 w 499"/>
              <a:gd name="T21" fmla="*/ 45 h 519"/>
              <a:gd name="T22" fmla="*/ 499 w 499"/>
              <a:gd name="T23"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9" h="519">
                <a:moveTo>
                  <a:pt x="336" y="107"/>
                </a:moveTo>
                <a:lnTo>
                  <a:pt x="0" y="329"/>
                </a:lnTo>
                <a:lnTo>
                  <a:pt x="0" y="390"/>
                </a:lnTo>
                <a:lnTo>
                  <a:pt x="1" y="388"/>
                </a:lnTo>
                <a:lnTo>
                  <a:pt x="111" y="484"/>
                </a:lnTo>
                <a:lnTo>
                  <a:pt x="229" y="519"/>
                </a:lnTo>
                <a:lnTo>
                  <a:pt x="351" y="284"/>
                </a:lnTo>
                <a:lnTo>
                  <a:pt x="336" y="107"/>
                </a:lnTo>
                <a:moveTo>
                  <a:pt x="499" y="0"/>
                </a:moveTo>
                <a:lnTo>
                  <a:pt x="453" y="31"/>
                </a:lnTo>
                <a:lnTo>
                  <a:pt x="476" y="45"/>
                </a:lnTo>
                <a:lnTo>
                  <a:pt x="4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6" name="Freeform 218">
            <a:extLst>
              <a:ext uri="{FF2B5EF4-FFF2-40B4-BE49-F238E27FC236}">
                <a16:creationId xmlns:a16="http://schemas.microsoft.com/office/drawing/2014/main" id="{65D68273-A61B-43B8-AAF0-24F7793670FE}"/>
              </a:ext>
            </a:extLst>
          </p:cNvPr>
          <p:cNvSpPr>
            <a:spLocks/>
          </p:cNvSpPr>
          <p:nvPr userDrawn="1"/>
        </p:nvSpPr>
        <p:spPr bwMode="auto">
          <a:xfrm>
            <a:off x="658586" y="5759224"/>
            <a:ext cx="96838" cy="101600"/>
          </a:xfrm>
          <a:custGeom>
            <a:avLst/>
            <a:gdLst>
              <a:gd name="T0" fmla="*/ 38 w 61"/>
              <a:gd name="T1" fmla="*/ 0 h 64"/>
              <a:gd name="T2" fmla="*/ 0 w 61"/>
              <a:gd name="T3" fmla="*/ 24 h 64"/>
              <a:gd name="T4" fmla="*/ 34 w 61"/>
              <a:gd name="T5" fmla="*/ 64 h 64"/>
              <a:gd name="T6" fmla="*/ 61 w 61"/>
              <a:gd name="T7" fmla="*/ 14 h 64"/>
              <a:gd name="T8" fmla="*/ 38 w 61"/>
              <a:gd name="T9" fmla="*/ 0 h 64"/>
            </a:gdLst>
            <a:ahLst/>
            <a:cxnLst>
              <a:cxn ang="0">
                <a:pos x="T0" y="T1"/>
              </a:cxn>
              <a:cxn ang="0">
                <a:pos x="T2" y="T3"/>
              </a:cxn>
              <a:cxn ang="0">
                <a:pos x="T4" y="T5"/>
              </a:cxn>
              <a:cxn ang="0">
                <a:pos x="T6" y="T7"/>
              </a:cxn>
              <a:cxn ang="0">
                <a:pos x="T8" y="T9"/>
              </a:cxn>
            </a:cxnLst>
            <a:rect l="0" t="0" r="r" b="b"/>
            <a:pathLst>
              <a:path w="61" h="64">
                <a:moveTo>
                  <a:pt x="38" y="0"/>
                </a:moveTo>
                <a:lnTo>
                  <a:pt x="0" y="24"/>
                </a:lnTo>
                <a:lnTo>
                  <a:pt x="34" y="64"/>
                </a:lnTo>
                <a:lnTo>
                  <a:pt x="61" y="14"/>
                </a:lnTo>
                <a:lnTo>
                  <a:pt x="38" y="0"/>
                </a:lnTo>
                <a:close/>
              </a:path>
            </a:pathLst>
          </a:custGeom>
          <a:solidFill>
            <a:srgbClr val="61C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7" name="Freeform 219">
            <a:extLst>
              <a:ext uri="{FF2B5EF4-FFF2-40B4-BE49-F238E27FC236}">
                <a16:creationId xmlns:a16="http://schemas.microsoft.com/office/drawing/2014/main" id="{AF60B22F-16CA-4CA9-B2BA-1E1072482880}"/>
              </a:ext>
            </a:extLst>
          </p:cNvPr>
          <p:cNvSpPr>
            <a:spLocks/>
          </p:cNvSpPr>
          <p:nvPr userDrawn="1"/>
        </p:nvSpPr>
        <p:spPr bwMode="auto">
          <a:xfrm>
            <a:off x="658586" y="5759224"/>
            <a:ext cx="96838" cy="101600"/>
          </a:xfrm>
          <a:custGeom>
            <a:avLst/>
            <a:gdLst>
              <a:gd name="T0" fmla="*/ 38 w 61"/>
              <a:gd name="T1" fmla="*/ 0 h 64"/>
              <a:gd name="T2" fmla="*/ 0 w 61"/>
              <a:gd name="T3" fmla="*/ 24 h 64"/>
              <a:gd name="T4" fmla="*/ 34 w 61"/>
              <a:gd name="T5" fmla="*/ 64 h 64"/>
              <a:gd name="T6" fmla="*/ 61 w 61"/>
              <a:gd name="T7" fmla="*/ 14 h 64"/>
              <a:gd name="T8" fmla="*/ 38 w 61"/>
              <a:gd name="T9" fmla="*/ 0 h 64"/>
            </a:gdLst>
            <a:ahLst/>
            <a:cxnLst>
              <a:cxn ang="0">
                <a:pos x="T0" y="T1"/>
              </a:cxn>
              <a:cxn ang="0">
                <a:pos x="T2" y="T3"/>
              </a:cxn>
              <a:cxn ang="0">
                <a:pos x="T4" y="T5"/>
              </a:cxn>
              <a:cxn ang="0">
                <a:pos x="T6" y="T7"/>
              </a:cxn>
              <a:cxn ang="0">
                <a:pos x="T8" y="T9"/>
              </a:cxn>
            </a:cxnLst>
            <a:rect l="0" t="0" r="r" b="b"/>
            <a:pathLst>
              <a:path w="61" h="64">
                <a:moveTo>
                  <a:pt x="38" y="0"/>
                </a:moveTo>
                <a:lnTo>
                  <a:pt x="0" y="24"/>
                </a:lnTo>
                <a:lnTo>
                  <a:pt x="34" y="64"/>
                </a:lnTo>
                <a:lnTo>
                  <a:pt x="61" y="14"/>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8" name="Freeform 220">
            <a:extLst>
              <a:ext uri="{FF2B5EF4-FFF2-40B4-BE49-F238E27FC236}">
                <a16:creationId xmlns:a16="http://schemas.microsoft.com/office/drawing/2014/main" id="{C15CFEB7-EFF4-44AD-B6AC-2E232CDD6E5B}"/>
              </a:ext>
            </a:extLst>
          </p:cNvPr>
          <p:cNvSpPr>
            <a:spLocks/>
          </p:cNvSpPr>
          <p:nvPr userDrawn="1"/>
        </p:nvSpPr>
        <p:spPr bwMode="auto">
          <a:xfrm>
            <a:off x="533173" y="5797324"/>
            <a:ext cx="179388" cy="363537"/>
          </a:xfrm>
          <a:custGeom>
            <a:avLst/>
            <a:gdLst>
              <a:gd name="T0" fmla="*/ 79 w 113"/>
              <a:gd name="T1" fmla="*/ 0 h 229"/>
              <a:gd name="T2" fmla="*/ 0 w 113"/>
              <a:gd name="T3" fmla="*/ 52 h 229"/>
              <a:gd name="T4" fmla="*/ 15 w 113"/>
              <a:gd name="T5" fmla="*/ 229 h 229"/>
              <a:gd name="T6" fmla="*/ 113 w 113"/>
              <a:gd name="T7" fmla="*/ 40 h 229"/>
              <a:gd name="T8" fmla="*/ 79 w 113"/>
              <a:gd name="T9" fmla="*/ 0 h 229"/>
            </a:gdLst>
            <a:ahLst/>
            <a:cxnLst>
              <a:cxn ang="0">
                <a:pos x="T0" y="T1"/>
              </a:cxn>
              <a:cxn ang="0">
                <a:pos x="T2" y="T3"/>
              </a:cxn>
              <a:cxn ang="0">
                <a:pos x="T4" y="T5"/>
              </a:cxn>
              <a:cxn ang="0">
                <a:pos x="T6" y="T7"/>
              </a:cxn>
              <a:cxn ang="0">
                <a:pos x="T8" y="T9"/>
              </a:cxn>
            </a:cxnLst>
            <a:rect l="0" t="0" r="r" b="b"/>
            <a:pathLst>
              <a:path w="113" h="229">
                <a:moveTo>
                  <a:pt x="79" y="0"/>
                </a:moveTo>
                <a:lnTo>
                  <a:pt x="0" y="52"/>
                </a:lnTo>
                <a:lnTo>
                  <a:pt x="15" y="229"/>
                </a:lnTo>
                <a:lnTo>
                  <a:pt x="113" y="40"/>
                </a:lnTo>
                <a:lnTo>
                  <a:pt x="79" y="0"/>
                </a:lnTo>
                <a:close/>
              </a:path>
            </a:pathLst>
          </a:custGeom>
          <a:solidFill>
            <a:srgbClr val="72D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9" name="Freeform 221">
            <a:extLst>
              <a:ext uri="{FF2B5EF4-FFF2-40B4-BE49-F238E27FC236}">
                <a16:creationId xmlns:a16="http://schemas.microsoft.com/office/drawing/2014/main" id="{6625CDEA-E5E1-4BE7-94FB-4C4ECA42E23F}"/>
              </a:ext>
            </a:extLst>
          </p:cNvPr>
          <p:cNvSpPr>
            <a:spLocks/>
          </p:cNvSpPr>
          <p:nvPr userDrawn="1"/>
        </p:nvSpPr>
        <p:spPr bwMode="auto">
          <a:xfrm>
            <a:off x="533173" y="5797324"/>
            <a:ext cx="179388" cy="363537"/>
          </a:xfrm>
          <a:custGeom>
            <a:avLst/>
            <a:gdLst>
              <a:gd name="T0" fmla="*/ 79 w 113"/>
              <a:gd name="T1" fmla="*/ 0 h 229"/>
              <a:gd name="T2" fmla="*/ 0 w 113"/>
              <a:gd name="T3" fmla="*/ 52 h 229"/>
              <a:gd name="T4" fmla="*/ 15 w 113"/>
              <a:gd name="T5" fmla="*/ 229 h 229"/>
              <a:gd name="T6" fmla="*/ 113 w 113"/>
              <a:gd name="T7" fmla="*/ 40 h 229"/>
              <a:gd name="T8" fmla="*/ 79 w 113"/>
              <a:gd name="T9" fmla="*/ 0 h 229"/>
            </a:gdLst>
            <a:ahLst/>
            <a:cxnLst>
              <a:cxn ang="0">
                <a:pos x="T0" y="T1"/>
              </a:cxn>
              <a:cxn ang="0">
                <a:pos x="T2" y="T3"/>
              </a:cxn>
              <a:cxn ang="0">
                <a:pos x="T4" y="T5"/>
              </a:cxn>
              <a:cxn ang="0">
                <a:pos x="T6" y="T7"/>
              </a:cxn>
              <a:cxn ang="0">
                <a:pos x="T8" y="T9"/>
              </a:cxn>
            </a:cxnLst>
            <a:rect l="0" t="0" r="r" b="b"/>
            <a:pathLst>
              <a:path w="113" h="229">
                <a:moveTo>
                  <a:pt x="79" y="0"/>
                </a:moveTo>
                <a:lnTo>
                  <a:pt x="0" y="52"/>
                </a:lnTo>
                <a:lnTo>
                  <a:pt x="15" y="229"/>
                </a:lnTo>
                <a:lnTo>
                  <a:pt x="113" y="40"/>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0" name="Freeform 222">
            <a:extLst>
              <a:ext uri="{FF2B5EF4-FFF2-40B4-BE49-F238E27FC236}">
                <a16:creationId xmlns:a16="http://schemas.microsoft.com/office/drawing/2014/main" id="{977BBEF1-6190-496D-BC42-513F2FBE71F4}"/>
              </a:ext>
            </a:extLst>
          </p:cNvPr>
          <p:cNvSpPr>
            <a:spLocks/>
          </p:cNvSpPr>
          <p:nvPr userDrawn="1"/>
        </p:nvSpPr>
        <p:spPr bwMode="auto">
          <a:xfrm>
            <a:off x="-227" y="6325961"/>
            <a:ext cx="176213" cy="152400"/>
          </a:xfrm>
          <a:custGeom>
            <a:avLst/>
            <a:gdLst>
              <a:gd name="T0" fmla="*/ 1 w 111"/>
              <a:gd name="T1" fmla="*/ 0 h 96"/>
              <a:gd name="T2" fmla="*/ 0 w 111"/>
              <a:gd name="T3" fmla="*/ 2 h 96"/>
              <a:gd name="T4" fmla="*/ 0 w 111"/>
              <a:gd name="T5" fmla="*/ 63 h 96"/>
              <a:gd name="T6" fmla="*/ 111 w 111"/>
              <a:gd name="T7" fmla="*/ 96 h 96"/>
              <a:gd name="T8" fmla="*/ 1 w 111"/>
              <a:gd name="T9" fmla="*/ 0 h 96"/>
            </a:gdLst>
            <a:ahLst/>
            <a:cxnLst>
              <a:cxn ang="0">
                <a:pos x="T0" y="T1"/>
              </a:cxn>
              <a:cxn ang="0">
                <a:pos x="T2" y="T3"/>
              </a:cxn>
              <a:cxn ang="0">
                <a:pos x="T4" y="T5"/>
              </a:cxn>
              <a:cxn ang="0">
                <a:pos x="T6" y="T7"/>
              </a:cxn>
              <a:cxn ang="0">
                <a:pos x="T8" y="T9"/>
              </a:cxn>
            </a:cxnLst>
            <a:rect l="0" t="0" r="r" b="b"/>
            <a:pathLst>
              <a:path w="111" h="96">
                <a:moveTo>
                  <a:pt x="1" y="0"/>
                </a:moveTo>
                <a:lnTo>
                  <a:pt x="0" y="2"/>
                </a:lnTo>
                <a:lnTo>
                  <a:pt x="0" y="63"/>
                </a:lnTo>
                <a:lnTo>
                  <a:pt x="111" y="96"/>
                </a:lnTo>
                <a:lnTo>
                  <a:pt x="1" y="0"/>
                </a:lnTo>
                <a:close/>
              </a:path>
            </a:pathLst>
          </a:custGeom>
          <a:solidFill>
            <a:srgbClr val="BEEA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1" name="Freeform 223">
            <a:extLst>
              <a:ext uri="{FF2B5EF4-FFF2-40B4-BE49-F238E27FC236}">
                <a16:creationId xmlns:a16="http://schemas.microsoft.com/office/drawing/2014/main" id="{78773F2A-8D2D-46B9-B1EB-00CCC5F2A77E}"/>
              </a:ext>
            </a:extLst>
          </p:cNvPr>
          <p:cNvSpPr>
            <a:spLocks/>
          </p:cNvSpPr>
          <p:nvPr userDrawn="1"/>
        </p:nvSpPr>
        <p:spPr bwMode="auto">
          <a:xfrm>
            <a:off x="-227" y="6325961"/>
            <a:ext cx="176213" cy="152400"/>
          </a:xfrm>
          <a:custGeom>
            <a:avLst/>
            <a:gdLst>
              <a:gd name="T0" fmla="*/ 1 w 111"/>
              <a:gd name="T1" fmla="*/ 0 h 96"/>
              <a:gd name="T2" fmla="*/ 0 w 111"/>
              <a:gd name="T3" fmla="*/ 2 h 96"/>
              <a:gd name="T4" fmla="*/ 0 w 111"/>
              <a:gd name="T5" fmla="*/ 63 h 96"/>
              <a:gd name="T6" fmla="*/ 111 w 111"/>
              <a:gd name="T7" fmla="*/ 96 h 96"/>
              <a:gd name="T8" fmla="*/ 1 w 111"/>
              <a:gd name="T9" fmla="*/ 0 h 96"/>
            </a:gdLst>
            <a:ahLst/>
            <a:cxnLst>
              <a:cxn ang="0">
                <a:pos x="T0" y="T1"/>
              </a:cxn>
              <a:cxn ang="0">
                <a:pos x="T2" y="T3"/>
              </a:cxn>
              <a:cxn ang="0">
                <a:pos x="T4" y="T5"/>
              </a:cxn>
              <a:cxn ang="0">
                <a:pos x="T6" y="T7"/>
              </a:cxn>
              <a:cxn ang="0">
                <a:pos x="T8" y="T9"/>
              </a:cxn>
            </a:cxnLst>
            <a:rect l="0" t="0" r="r" b="b"/>
            <a:pathLst>
              <a:path w="111" h="96">
                <a:moveTo>
                  <a:pt x="1" y="0"/>
                </a:moveTo>
                <a:lnTo>
                  <a:pt x="0" y="2"/>
                </a:lnTo>
                <a:lnTo>
                  <a:pt x="0" y="63"/>
                </a:lnTo>
                <a:lnTo>
                  <a:pt x="111" y="9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2" name="Freeform 224">
            <a:extLst>
              <a:ext uri="{FF2B5EF4-FFF2-40B4-BE49-F238E27FC236}">
                <a16:creationId xmlns:a16="http://schemas.microsoft.com/office/drawing/2014/main" id="{6CAB33A6-2286-4A6B-9A42-E12D4B292650}"/>
              </a:ext>
            </a:extLst>
          </p:cNvPr>
          <p:cNvSpPr>
            <a:spLocks/>
          </p:cNvSpPr>
          <p:nvPr userDrawn="1"/>
        </p:nvSpPr>
        <p:spPr bwMode="auto">
          <a:xfrm>
            <a:off x="3508148" y="6678386"/>
            <a:ext cx="230188" cy="188912"/>
          </a:xfrm>
          <a:custGeom>
            <a:avLst/>
            <a:gdLst>
              <a:gd name="T0" fmla="*/ 145 w 145"/>
              <a:gd name="T1" fmla="*/ 0 h 119"/>
              <a:gd name="T2" fmla="*/ 70 w 145"/>
              <a:gd name="T3" fmla="*/ 61 h 119"/>
              <a:gd name="T4" fmla="*/ 0 w 145"/>
              <a:gd name="T5" fmla="*/ 119 h 119"/>
              <a:gd name="T6" fmla="*/ 89 w 145"/>
              <a:gd name="T7" fmla="*/ 119 h 119"/>
              <a:gd name="T8" fmla="*/ 145 w 145"/>
              <a:gd name="T9" fmla="*/ 0 h 119"/>
            </a:gdLst>
            <a:ahLst/>
            <a:cxnLst>
              <a:cxn ang="0">
                <a:pos x="T0" y="T1"/>
              </a:cxn>
              <a:cxn ang="0">
                <a:pos x="T2" y="T3"/>
              </a:cxn>
              <a:cxn ang="0">
                <a:pos x="T4" y="T5"/>
              </a:cxn>
              <a:cxn ang="0">
                <a:pos x="T6" y="T7"/>
              </a:cxn>
              <a:cxn ang="0">
                <a:pos x="T8" y="T9"/>
              </a:cxn>
            </a:cxnLst>
            <a:rect l="0" t="0" r="r" b="b"/>
            <a:pathLst>
              <a:path w="145" h="119">
                <a:moveTo>
                  <a:pt x="145" y="0"/>
                </a:moveTo>
                <a:lnTo>
                  <a:pt x="70" y="61"/>
                </a:lnTo>
                <a:lnTo>
                  <a:pt x="0" y="119"/>
                </a:lnTo>
                <a:lnTo>
                  <a:pt x="89" y="119"/>
                </a:lnTo>
                <a:lnTo>
                  <a:pt x="145" y="0"/>
                </a:lnTo>
                <a:close/>
              </a:path>
            </a:pathLst>
          </a:custGeom>
          <a:solidFill>
            <a:srgbClr val="3DB2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3" name="Freeform 225">
            <a:extLst>
              <a:ext uri="{FF2B5EF4-FFF2-40B4-BE49-F238E27FC236}">
                <a16:creationId xmlns:a16="http://schemas.microsoft.com/office/drawing/2014/main" id="{C7BB5D76-D69E-4AA7-AF87-EDE3F57341E5}"/>
              </a:ext>
            </a:extLst>
          </p:cNvPr>
          <p:cNvSpPr>
            <a:spLocks/>
          </p:cNvSpPr>
          <p:nvPr userDrawn="1"/>
        </p:nvSpPr>
        <p:spPr bwMode="auto">
          <a:xfrm>
            <a:off x="3508148" y="6678386"/>
            <a:ext cx="230188" cy="188912"/>
          </a:xfrm>
          <a:custGeom>
            <a:avLst/>
            <a:gdLst>
              <a:gd name="T0" fmla="*/ 145 w 145"/>
              <a:gd name="T1" fmla="*/ 0 h 119"/>
              <a:gd name="T2" fmla="*/ 70 w 145"/>
              <a:gd name="T3" fmla="*/ 61 h 119"/>
              <a:gd name="T4" fmla="*/ 0 w 145"/>
              <a:gd name="T5" fmla="*/ 119 h 119"/>
              <a:gd name="T6" fmla="*/ 89 w 145"/>
              <a:gd name="T7" fmla="*/ 119 h 119"/>
              <a:gd name="T8" fmla="*/ 145 w 145"/>
              <a:gd name="T9" fmla="*/ 0 h 119"/>
            </a:gdLst>
            <a:ahLst/>
            <a:cxnLst>
              <a:cxn ang="0">
                <a:pos x="T0" y="T1"/>
              </a:cxn>
              <a:cxn ang="0">
                <a:pos x="T2" y="T3"/>
              </a:cxn>
              <a:cxn ang="0">
                <a:pos x="T4" y="T5"/>
              </a:cxn>
              <a:cxn ang="0">
                <a:pos x="T6" y="T7"/>
              </a:cxn>
              <a:cxn ang="0">
                <a:pos x="T8" y="T9"/>
              </a:cxn>
            </a:cxnLst>
            <a:rect l="0" t="0" r="r" b="b"/>
            <a:pathLst>
              <a:path w="145" h="119">
                <a:moveTo>
                  <a:pt x="145" y="0"/>
                </a:moveTo>
                <a:lnTo>
                  <a:pt x="70" y="61"/>
                </a:lnTo>
                <a:lnTo>
                  <a:pt x="0" y="119"/>
                </a:lnTo>
                <a:lnTo>
                  <a:pt x="89" y="119"/>
                </a:lnTo>
                <a:lnTo>
                  <a:pt x="1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4" name="Freeform 226">
            <a:extLst>
              <a:ext uri="{FF2B5EF4-FFF2-40B4-BE49-F238E27FC236}">
                <a16:creationId xmlns:a16="http://schemas.microsoft.com/office/drawing/2014/main" id="{FCB4B2C1-C37B-4135-A005-8DD7DBFB661A}"/>
              </a:ext>
            </a:extLst>
          </p:cNvPr>
          <p:cNvSpPr>
            <a:spLocks/>
          </p:cNvSpPr>
          <p:nvPr userDrawn="1"/>
        </p:nvSpPr>
        <p:spPr bwMode="auto">
          <a:xfrm>
            <a:off x="2738211" y="6759349"/>
            <a:ext cx="166688" cy="107950"/>
          </a:xfrm>
          <a:custGeom>
            <a:avLst/>
            <a:gdLst>
              <a:gd name="T0" fmla="*/ 105 w 105"/>
              <a:gd name="T1" fmla="*/ 0 h 68"/>
              <a:gd name="T2" fmla="*/ 0 w 105"/>
              <a:gd name="T3" fmla="*/ 41 h 68"/>
              <a:gd name="T4" fmla="*/ 57 w 105"/>
              <a:gd name="T5" fmla="*/ 68 h 68"/>
              <a:gd name="T6" fmla="*/ 60 w 105"/>
              <a:gd name="T7" fmla="*/ 68 h 68"/>
              <a:gd name="T8" fmla="*/ 105 w 105"/>
              <a:gd name="T9" fmla="*/ 0 h 68"/>
            </a:gdLst>
            <a:ahLst/>
            <a:cxnLst>
              <a:cxn ang="0">
                <a:pos x="T0" y="T1"/>
              </a:cxn>
              <a:cxn ang="0">
                <a:pos x="T2" y="T3"/>
              </a:cxn>
              <a:cxn ang="0">
                <a:pos x="T4" y="T5"/>
              </a:cxn>
              <a:cxn ang="0">
                <a:pos x="T6" y="T7"/>
              </a:cxn>
              <a:cxn ang="0">
                <a:pos x="T8" y="T9"/>
              </a:cxn>
            </a:cxnLst>
            <a:rect l="0" t="0" r="r" b="b"/>
            <a:pathLst>
              <a:path w="105" h="68">
                <a:moveTo>
                  <a:pt x="105" y="0"/>
                </a:moveTo>
                <a:lnTo>
                  <a:pt x="0" y="41"/>
                </a:lnTo>
                <a:lnTo>
                  <a:pt x="57" y="68"/>
                </a:lnTo>
                <a:lnTo>
                  <a:pt x="60" y="68"/>
                </a:lnTo>
                <a:lnTo>
                  <a:pt x="105" y="0"/>
                </a:lnTo>
                <a:close/>
              </a:path>
            </a:pathLst>
          </a:custGeom>
          <a:solidFill>
            <a:srgbClr val="33A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5" name="Freeform 227">
            <a:extLst>
              <a:ext uri="{FF2B5EF4-FFF2-40B4-BE49-F238E27FC236}">
                <a16:creationId xmlns:a16="http://schemas.microsoft.com/office/drawing/2014/main" id="{3D7803BB-2CA6-4DC4-912E-A3553DD1C179}"/>
              </a:ext>
            </a:extLst>
          </p:cNvPr>
          <p:cNvSpPr>
            <a:spLocks/>
          </p:cNvSpPr>
          <p:nvPr userDrawn="1"/>
        </p:nvSpPr>
        <p:spPr bwMode="auto">
          <a:xfrm>
            <a:off x="2738211" y="6759349"/>
            <a:ext cx="166688" cy="107950"/>
          </a:xfrm>
          <a:custGeom>
            <a:avLst/>
            <a:gdLst>
              <a:gd name="T0" fmla="*/ 105 w 105"/>
              <a:gd name="T1" fmla="*/ 0 h 68"/>
              <a:gd name="T2" fmla="*/ 0 w 105"/>
              <a:gd name="T3" fmla="*/ 41 h 68"/>
              <a:gd name="T4" fmla="*/ 57 w 105"/>
              <a:gd name="T5" fmla="*/ 68 h 68"/>
              <a:gd name="T6" fmla="*/ 60 w 105"/>
              <a:gd name="T7" fmla="*/ 68 h 68"/>
              <a:gd name="T8" fmla="*/ 105 w 105"/>
              <a:gd name="T9" fmla="*/ 0 h 68"/>
            </a:gdLst>
            <a:ahLst/>
            <a:cxnLst>
              <a:cxn ang="0">
                <a:pos x="T0" y="T1"/>
              </a:cxn>
              <a:cxn ang="0">
                <a:pos x="T2" y="T3"/>
              </a:cxn>
              <a:cxn ang="0">
                <a:pos x="T4" y="T5"/>
              </a:cxn>
              <a:cxn ang="0">
                <a:pos x="T6" y="T7"/>
              </a:cxn>
              <a:cxn ang="0">
                <a:pos x="T8" y="T9"/>
              </a:cxn>
            </a:cxnLst>
            <a:rect l="0" t="0" r="r" b="b"/>
            <a:pathLst>
              <a:path w="105" h="68">
                <a:moveTo>
                  <a:pt x="105" y="0"/>
                </a:moveTo>
                <a:lnTo>
                  <a:pt x="0" y="41"/>
                </a:lnTo>
                <a:lnTo>
                  <a:pt x="57" y="68"/>
                </a:lnTo>
                <a:lnTo>
                  <a:pt x="60" y="68"/>
                </a:lnTo>
                <a:lnTo>
                  <a:pt x="1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6" name="Freeform 228">
            <a:extLst>
              <a:ext uri="{FF2B5EF4-FFF2-40B4-BE49-F238E27FC236}">
                <a16:creationId xmlns:a16="http://schemas.microsoft.com/office/drawing/2014/main" id="{D70BEEE9-9703-4619-9339-90399CD88060}"/>
              </a:ext>
            </a:extLst>
          </p:cNvPr>
          <p:cNvSpPr>
            <a:spLocks/>
          </p:cNvSpPr>
          <p:nvPr userDrawn="1"/>
        </p:nvSpPr>
        <p:spPr bwMode="auto">
          <a:xfrm>
            <a:off x="2638198" y="6824436"/>
            <a:ext cx="190500" cy="42862"/>
          </a:xfrm>
          <a:custGeom>
            <a:avLst/>
            <a:gdLst>
              <a:gd name="T0" fmla="*/ 63 w 120"/>
              <a:gd name="T1" fmla="*/ 0 h 27"/>
              <a:gd name="T2" fmla="*/ 0 w 120"/>
              <a:gd name="T3" fmla="*/ 24 h 27"/>
              <a:gd name="T4" fmla="*/ 7 w 120"/>
              <a:gd name="T5" fmla="*/ 27 h 27"/>
              <a:gd name="T6" fmla="*/ 120 w 120"/>
              <a:gd name="T7" fmla="*/ 27 h 27"/>
              <a:gd name="T8" fmla="*/ 63 w 120"/>
              <a:gd name="T9" fmla="*/ 0 h 27"/>
            </a:gdLst>
            <a:ahLst/>
            <a:cxnLst>
              <a:cxn ang="0">
                <a:pos x="T0" y="T1"/>
              </a:cxn>
              <a:cxn ang="0">
                <a:pos x="T2" y="T3"/>
              </a:cxn>
              <a:cxn ang="0">
                <a:pos x="T4" y="T5"/>
              </a:cxn>
              <a:cxn ang="0">
                <a:pos x="T6" y="T7"/>
              </a:cxn>
              <a:cxn ang="0">
                <a:pos x="T8" y="T9"/>
              </a:cxn>
            </a:cxnLst>
            <a:rect l="0" t="0" r="r" b="b"/>
            <a:pathLst>
              <a:path w="120" h="27">
                <a:moveTo>
                  <a:pt x="63" y="0"/>
                </a:moveTo>
                <a:lnTo>
                  <a:pt x="0" y="24"/>
                </a:lnTo>
                <a:lnTo>
                  <a:pt x="7" y="27"/>
                </a:lnTo>
                <a:lnTo>
                  <a:pt x="120" y="27"/>
                </a:lnTo>
                <a:lnTo>
                  <a:pt x="63" y="0"/>
                </a:lnTo>
                <a:close/>
              </a:path>
            </a:pathLst>
          </a:custGeom>
          <a:solidFill>
            <a:srgbClr val="3EB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7" name="Freeform 229">
            <a:extLst>
              <a:ext uri="{FF2B5EF4-FFF2-40B4-BE49-F238E27FC236}">
                <a16:creationId xmlns:a16="http://schemas.microsoft.com/office/drawing/2014/main" id="{DB22871E-C6C8-4F0B-9CFE-B2E41706295B}"/>
              </a:ext>
            </a:extLst>
          </p:cNvPr>
          <p:cNvSpPr>
            <a:spLocks/>
          </p:cNvSpPr>
          <p:nvPr userDrawn="1"/>
        </p:nvSpPr>
        <p:spPr bwMode="auto">
          <a:xfrm>
            <a:off x="2638198" y="6824436"/>
            <a:ext cx="190500" cy="42862"/>
          </a:xfrm>
          <a:custGeom>
            <a:avLst/>
            <a:gdLst>
              <a:gd name="T0" fmla="*/ 63 w 120"/>
              <a:gd name="T1" fmla="*/ 0 h 27"/>
              <a:gd name="T2" fmla="*/ 0 w 120"/>
              <a:gd name="T3" fmla="*/ 24 h 27"/>
              <a:gd name="T4" fmla="*/ 7 w 120"/>
              <a:gd name="T5" fmla="*/ 27 h 27"/>
              <a:gd name="T6" fmla="*/ 120 w 120"/>
              <a:gd name="T7" fmla="*/ 27 h 27"/>
              <a:gd name="T8" fmla="*/ 63 w 120"/>
              <a:gd name="T9" fmla="*/ 0 h 27"/>
            </a:gdLst>
            <a:ahLst/>
            <a:cxnLst>
              <a:cxn ang="0">
                <a:pos x="T0" y="T1"/>
              </a:cxn>
              <a:cxn ang="0">
                <a:pos x="T2" y="T3"/>
              </a:cxn>
              <a:cxn ang="0">
                <a:pos x="T4" y="T5"/>
              </a:cxn>
              <a:cxn ang="0">
                <a:pos x="T6" y="T7"/>
              </a:cxn>
              <a:cxn ang="0">
                <a:pos x="T8" y="T9"/>
              </a:cxn>
            </a:cxnLst>
            <a:rect l="0" t="0" r="r" b="b"/>
            <a:pathLst>
              <a:path w="120" h="27">
                <a:moveTo>
                  <a:pt x="63" y="0"/>
                </a:moveTo>
                <a:lnTo>
                  <a:pt x="0" y="24"/>
                </a:lnTo>
                <a:lnTo>
                  <a:pt x="7" y="27"/>
                </a:lnTo>
                <a:lnTo>
                  <a:pt x="120" y="27"/>
                </a:lnTo>
                <a:lnTo>
                  <a:pt x="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8" name="Freeform 230">
            <a:extLst>
              <a:ext uri="{FF2B5EF4-FFF2-40B4-BE49-F238E27FC236}">
                <a16:creationId xmlns:a16="http://schemas.microsoft.com/office/drawing/2014/main" id="{009B1E91-786B-4369-AF9A-9243A9E9239A}"/>
              </a:ext>
            </a:extLst>
          </p:cNvPr>
          <p:cNvSpPr>
            <a:spLocks/>
          </p:cNvSpPr>
          <p:nvPr userDrawn="1"/>
        </p:nvSpPr>
        <p:spPr bwMode="auto">
          <a:xfrm>
            <a:off x="2622323" y="6862536"/>
            <a:ext cx="26988" cy="4762"/>
          </a:xfrm>
          <a:custGeom>
            <a:avLst/>
            <a:gdLst>
              <a:gd name="T0" fmla="*/ 10 w 17"/>
              <a:gd name="T1" fmla="*/ 0 h 3"/>
              <a:gd name="T2" fmla="*/ 0 w 17"/>
              <a:gd name="T3" fmla="*/ 3 h 3"/>
              <a:gd name="T4" fmla="*/ 17 w 17"/>
              <a:gd name="T5" fmla="*/ 3 h 3"/>
              <a:gd name="T6" fmla="*/ 10 w 17"/>
              <a:gd name="T7" fmla="*/ 0 h 3"/>
            </a:gdLst>
            <a:ahLst/>
            <a:cxnLst>
              <a:cxn ang="0">
                <a:pos x="T0" y="T1"/>
              </a:cxn>
              <a:cxn ang="0">
                <a:pos x="T2" y="T3"/>
              </a:cxn>
              <a:cxn ang="0">
                <a:pos x="T4" y="T5"/>
              </a:cxn>
              <a:cxn ang="0">
                <a:pos x="T6" y="T7"/>
              </a:cxn>
            </a:cxnLst>
            <a:rect l="0" t="0" r="r" b="b"/>
            <a:pathLst>
              <a:path w="17" h="3">
                <a:moveTo>
                  <a:pt x="10" y="0"/>
                </a:moveTo>
                <a:lnTo>
                  <a:pt x="0" y="3"/>
                </a:lnTo>
                <a:lnTo>
                  <a:pt x="17" y="3"/>
                </a:lnTo>
                <a:lnTo>
                  <a:pt x="10" y="0"/>
                </a:lnTo>
                <a:close/>
              </a:path>
            </a:pathLst>
          </a:custGeom>
          <a:solidFill>
            <a:srgbClr val="34A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9" name="Freeform 231">
            <a:extLst>
              <a:ext uri="{FF2B5EF4-FFF2-40B4-BE49-F238E27FC236}">
                <a16:creationId xmlns:a16="http://schemas.microsoft.com/office/drawing/2014/main" id="{EBEBAC6C-9911-42F3-BA2A-7F708D5A94F8}"/>
              </a:ext>
            </a:extLst>
          </p:cNvPr>
          <p:cNvSpPr>
            <a:spLocks/>
          </p:cNvSpPr>
          <p:nvPr userDrawn="1"/>
        </p:nvSpPr>
        <p:spPr bwMode="auto">
          <a:xfrm>
            <a:off x="2622323" y="6862536"/>
            <a:ext cx="26988" cy="4762"/>
          </a:xfrm>
          <a:custGeom>
            <a:avLst/>
            <a:gdLst>
              <a:gd name="T0" fmla="*/ 10 w 17"/>
              <a:gd name="T1" fmla="*/ 0 h 3"/>
              <a:gd name="T2" fmla="*/ 0 w 17"/>
              <a:gd name="T3" fmla="*/ 3 h 3"/>
              <a:gd name="T4" fmla="*/ 17 w 17"/>
              <a:gd name="T5" fmla="*/ 3 h 3"/>
              <a:gd name="T6" fmla="*/ 10 w 17"/>
              <a:gd name="T7" fmla="*/ 0 h 3"/>
            </a:gdLst>
            <a:ahLst/>
            <a:cxnLst>
              <a:cxn ang="0">
                <a:pos x="T0" y="T1"/>
              </a:cxn>
              <a:cxn ang="0">
                <a:pos x="T2" y="T3"/>
              </a:cxn>
              <a:cxn ang="0">
                <a:pos x="T4" y="T5"/>
              </a:cxn>
              <a:cxn ang="0">
                <a:pos x="T6" y="T7"/>
              </a:cxn>
            </a:cxnLst>
            <a:rect l="0" t="0" r="r" b="b"/>
            <a:pathLst>
              <a:path w="17" h="3">
                <a:moveTo>
                  <a:pt x="10" y="0"/>
                </a:moveTo>
                <a:lnTo>
                  <a:pt x="0" y="3"/>
                </a:lnTo>
                <a:lnTo>
                  <a:pt x="17" y="3"/>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0" name="Freeform 232">
            <a:extLst>
              <a:ext uri="{FF2B5EF4-FFF2-40B4-BE49-F238E27FC236}">
                <a16:creationId xmlns:a16="http://schemas.microsoft.com/office/drawing/2014/main" id="{356739DE-8B83-4B91-BFBF-EE466CA56EFE}"/>
              </a:ext>
            </a:extLst>
          </p:cNvPr>
          <p:cNvSpPr>
            <a:spLocks/>
          </p:cNvSpPr>
          <p:nvPr userDrawn="1"/>
        </p:nvSpPr>
        <p:spPr bwMode="auto">
          <a:xfrm>
            <a:off x="2136548" y="6787924"/>
            <a:ext cx="227013" cy="79375"/>
          </a:xfrm>
          <a:custGeom>
            <a:avLst/>
            <a:gdLst>
              <a:gd name="T0" fmla="*/ 1 w 143"/>
              <a:gd name="T1" fmla="*/ 0 h 50"/>
              <a:gd name="T2" fmla="*/ 0 w 143"/>
              <a:gd name="T3" fmla="*/ 50 h 50"/>
              <a:gd name="T4" fmla="*/ 127 w 143"/>
              <a:gd name="T5" fmla="*/ 50 h 50"/>
              <a:gd name="T6" fmla="*/ 141 w 143"/>
              <a:gd name="T7" fmla="*/ 42 h 50"/>
              <a:gd name="T8" fmla="*/ 143 w 143"/>
              <a:gd name="T9" fmla="*/ 40 h 50"/>
              <a:gd name="T10" fmla="*/ 1 w 143"/>
              <a:gd name="T11" fmla="*/ 0 h 50"/>
            </a:gdLst>
            <a:ahLst/>
            <a:cxnLst>
              <a:cxn ang="0">
                <a:pos x="T0" y="T1"/>
              </a:cxn>
              <a:cxn ang="0">
                <a:pos x="T2" y="T3"/>
              </a:cxn>
              <a:cxn ang="0">
                <a:pos x="T4" y="T5"/>
              </a:cxn>
              <a:cxn ang="0">
                <a:pos x="T6" y="T7"/>
              </a:cxn>
              <a:cxn ang="0">
                <a:pos x="T8" y="T9"/>
              </a:cxn>
              <a:cxn ang="0">
                <a:pos x="T10" y="T11"/>
              </a:cxn>
            </a:cxnLst>
            <a:rect l="0" t="0" r="r" b="b"/>
            <a:pathLst>
              <a:path w="143" h="50">
                <a:moveTo>
                  <a:pt x="1" y="0"/>
                </a:moveTo>
                <a:lnTo>
                  <a:pt x="0" y="50"/>
                </a:lnTo>
                <a:lnTo>
                  <a:pt x="127" y="50"/>
                </a:lnTo>
                <a:lnTo>
                  <a:pt x="141" y="42"/>
                </a:lnTo>
                <a:lnTo>
                  <a:pt x="143" y="40"/>
                </a:lnTo>
                <a:lnTo>
                  <a:pt x="1" y="0"/>
                </a:lnTo>
                <a:close/>
              </a:path>
            </a:pathLst>
          </a:custGeom>
          <a:solidFill>
            <a:srgbClr val="2D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1" name="Freeform 233">
            <a:extLst>
              <a:ext uri="{FF2B5EF4-FFF2-40B4-BE49-F238E27FC236}">
                <a16:creationId xmlns:a16="http://schemas.microsoft.com/office/drawing/2014/main" id="{03CC92A3-AD9D-48AE-ADC8-508B29EE1739}"/>
              </a:ext>
            </a:extLst>
          </p:cNvPr>
          <p:cNvSpPr>
            <a:spLocks/>
          </p:cNvSpPr>
          <p:nvPr userDrawn="1"/>
        </p:nvSpPr>
        <p:spPr bwMode="auto">
          <a:xfrm>
            <a:off x="2136548" y="6787924"/>
            <a:ext cx="227013" cy="79375"/>
          </a:xfrm>
          <a:custGeom>
            <a:avLst/>
            <a:gdLst>
              <a:gd name="T0" fmla="*/ 1 w 143"/>
              <a:gd name="T1" fmla="*/ 0 h 50"/>
              <a:gd name="T2" fmla="*/ 0 w 143"/>
              <a:gd name="T3" fmla="*/ 50 h 50"/>
              <a:gd name="T4" fmla="*/ 127 w 143"/>
              <a:gd name="T5" fmla="*/ 50 h 50"/>
              <a:gd name="T6" fmla="*/ 141 w 143"/>
              <a:gd name="T7" fmla="*/ 42 h 50"/>
              <a:gd name="T8" fmla="*/ 143 w 143"/>
              <a:gd name="T9" fmla="*/ 40 h 50"/>
              <a:gd name="T10" fmla="*/ 1 w 143"/>
              <a:gd name="T11" fmla="*/ 0 h 50"/>
            </a:gdLst>
            <a:ahLst/>
            <a:cxnLst>
              <a:cxn ang="0">
                <a:pos x="T0" y="T1"/>
              </a:cxn>
              <a:cxn ang="0">
                <a:pos x="T2" y="T3"/>
              </a:cxn>
              <a:cxn ang="0">
                <a:pos x="T4" y="T5"/>
              </a:cxn>
              <a:cxn ang="0">
                <a:pos x="T6" y="T7"/>
              </a:cxn>
              <a:cxn ang="0">
                <a:pos x="T8" y="T9"/>
              </a:cxn>
              <a:cxn ang="0">
                <a:pos x="T10" y="T11"/>
              </a:cxn>
            </a:cxnLst>
            <a:rect l="0" t="0" r="r" b="b"/>
            <a:pathLst>
              <a:path w="143" h="50">
                <a:moveTo>
                  <a:pt x="1" y="0"/>
                </a:moveTo>
                <a:lnTo>
                  <a:pt x="0" y="50"/>
                </a:lnTo>
                <a:lnTo>
                  <a:pt x="127" y="50"/>
                </a:lnTo>
                <a:lnTo>
                  <a:pt x="141" y="42"/>
                </a:lnTo>
                <a:lnTo>
                  <a:pt x="143" y="4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2" name="Freeform 234">
            <a:extLst>
              <a:ext uri="{FF2B5EF4-FFF2-40B4-BE49-F238E27FC236}">
                <a16:creationId xmlns:a16="http://schemas.microsoft.com/office/drawing/2014/main" id="{593FF772-57C0-4C88-8A58-1A4AAF5BEAB9}"/>
              </a:ext>
            </a:extLst>
          </p:cNvPr>
          <p:cNvSpPr>
            <a:spLocks/>
          </p:cNvSpPr>
          <p:nvPr userDrawn="1"/>
        </p:nvSpPr>
        <p:spPr bwMode="auto">
          <a:xfrm>
            <a:off x="2338161" y="6854599"/>
            <a:ext cx="22225" cy="12700"/>
          </a:xfrm>
          <a:custGeom>
            <a:avLst/>
            <a:gdLst>
              <a:gd name="T0" fmla="*/ 14 w 14"/>
              <a:gd name="T1" fmla="*/ 0 h 8"/>
              <a:gd name="T2" fmla="*/ 0 w 14"/>
              <a:gd name="T3" fmla="*/ 8 h 8"/>
              <a:gd name="T4" fmla="*/ 8 w 14"/>
              <a:gd name="T5" fmla="*/ 8 h 8"/>
              <a:gd name="T6" fmla="*/ 14 w 14"/>
              <a:gd name="T7" fmla="*/ 0 h 8"/>
            </a:gdLst>
            <a:ahLst/>
            <a:cxnLst>
              <a:cxn ang="0">
                <a:pos x="T0" y="T1"/>
              </a:cxn>
              <a:cxn ang="0">
                <a:pos x="T2" y="T3"/>
              </a:cxn>
              <a:cxn ang="0">
                <a:pos x="T4" y="T5"/>
              </a:cxn>
              <a:cxn ang="0">
                <a:pos x="T6" y="T7"/>
              </a:cxn>
            </a:cxnLst>
            <a:rect l="0" t="0" r="r" b="b"/>
            <a:pathLst>
              <a:path w="14" h="8">
                <a:moveTo>
                  <a:pt x="14" y="0"/>
                </a:moveTo>
                <a:lnTo>
                  <a:pt x="0" y="8"/>
                </a:lnTo>
                <a:lnTo>
                  <a:pt x="8" y="8"/>
                </a:lnTo>
                <a:lnTo>
                  <a:pt x="14" y="0"/>
                </a:lnTo>
                <a:close/>
              </a:path>
            </a:pathLst>
          </a:custGeom>
          <a:solidFill>
            <a:srgbClr val="26A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3" name="Freeform 235">
            <a:extLst>
              <a:ext uri="{FF2B5EF4-FFF2-40B4-BE49-F238E27FC236}">
                <a16:creationId xmlns:a16="http://schemas.microsoft.com/office/drawing/2014/main" id="{5980E347-A9F7-4032-BBE1-CEB58DA0FB1C}"/>
              </a:ext>
            </a:extLst>
          </p:cNvPr>
          <p:cNvSpPr>
            <a:spLocks/>
          </p:cNvSpPr>
          <p:nvPr userDrawn="1"/>
        </p:nvSpPr>
        <p:spPr bwMode="auto">
          <a:xfrm>
            <a:off x="2338161" y="6854599"/>
            <a:ext cx="22225" cy="12700"/>
          </a:xfrm>
          <a:custGeom>
            <a:avLst/>
            <a:gdLst>
              <a:gd name="T0" fmla="*/ 14 w 14"/>
              <a:gd name="T1" fmla="*/ 0 h 8"/>
              <a:gd name="T2" fmla="*/ 0 w 14"/>
              <a:gd name="T3" fmla="*/ 8 h 8"/>
              <a:gd name="T4" fmla="*/ 8 w 14"/>
              <a:gd name="T5" fmla="*/ 8 h 8"/>
              <a:gd name="T6" fmla="*/ 14 w 14"/>
              <a:gd name="T7" fmla="*/ 0 h 8"/>
            </a:gdLst>
            <a:ahLst/>
            <a:cxnLst>
              <a:cxn ang="0">
                <a:pos x="T0" y="T1"/>
              </a:cxn>
              <a:cxn ang="0">
                <a:pos x="T2" y="T3"/>
              </a:cxn>
              <a:cxn ang="0">
                <a:pos x="T4" y="T5"/>
              </a:cxn>
              <a:cxn ang="0">
                <a:pos x="T6" y="T7"/>
              </a:cxn>
            </a:cxnLst>
            <a:rect l="0" t="0" r="r" b="b"/>
            <a:pathLst>
              <a:path w="14" h="8">
                <a:moveTo>
                  <a:pt x="14" y="0"/>
                </a:moveTo>
                <a:lnTo>
                  <a:pt x="0" y="8"/>
                </a:lnTo>
                <a:lnTo>
                  <a:pt x="8" y="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4" name="Freeform 236">
            <a:extLst>
              <a:ext uri="{FF2B5EF4-FFF2-40B4-BE49-F238E27FC236}">
                <a16:creationId xmlns:a16="http://schemas.microsoft.com/office/drawing/2014/main" id="{72772461-1E46-424D-A701-797AB0BB8D8F}"/>
              </a:ext>
            </a:extLst>
          </p:cNvPr>
          <p:cNvSpPr>
            <a:spLocks/>
          </p:cNvSpPr>
          <p:nvPr userDrawn="1"/>
        </p:nvSpPr>
        <p:spPr bwMode="auto">
          <a:xfrm>
            <a:off x="2360386" y="6851424"/>
            <a:ext cx="4763" cy="3175"/>
          </a:xfrm>
          <a:custGeom>
            <a:avLst/>
            <a:gdLst>
              <a:gd name="T0" fmla="*/ 2 w 3"/>
              <a:gd name="T1" fmla="*/ 0 h 2"/>
              <a:gd name="T2" fmla="*/ 0 w 3"/>
              <a:gd name="T3" fmla="*/ 2 h 2"/>
              <a:gd name="T4" fmla="*/ 3 w 3"/>
              <a:gd name="T5" fmla="*/ 0 h 2"/>
              <a:gd name="T6" fmla="*/ 2 w 3"/>
              <a:gd name="T7" fmla="*/ 0 h 2"/>
            </a:gdLst>
            <a:ahLst/>
            <a:cxnLst>
              <a:cxn ang="0">
                <a:pos x="T0" y="T1"/>
              </a:cxn>
              <a:cxn ang="0">
                <a:pos x="T2" y="T3"/>
              </a:cxn>
              <a:cxn ang="0">
                <a:pos x="T4" y="T5"/>
              </a:cxn>
              <a:cxn ang="0">
                <a:pos x="T6" y="T7"/>
              </a:cxn>
            </a:cxnLst>
            <a:rect l="0" t="0" r="r" b="b"/>
            <a:pathLst>
              <a:path w="3" h="2">
                <a:moveTo>
                  <a:pt x="2" y="0"/>
                </a:moveTo>
                <a:lnTo>
                  <a:pt x="0" y="2"/>
                </a:lnTo>
                <a:lnTo>
                  <a:pt x="3" y="0"/>
                </a:lnTo>
                <a:lnTo>
                  <a:pt x="2" y="0"/>
                </a:lnTo>
                <a:close/>
              </a:path>
            </a:pathLst>
          </a:custGeom>
          <a:solidFill>
            <a:srgbClr val="31A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5" name="Freeform 237">
            <a:extLst>
              <a:ext uri="{FF2B5EF4-FFF2-40B4-BE49-F238E27FC236}">
                <a16:creationId xmlns:a16="http://schemas.microsoft.com/office/drawing/2014/main" id="{65977BAD-5CC5-4EB2-8EA1-D262743CC2EC}"/>
              </a:ext>
            </a:extLst>
          </p:cNvPr>
          <p:cNvSpPr>
            <a:spLocks/>
          </p:cNvSpPr>
          <p:nvPr userDrawn="1"/>
        </p:nvSpPr>
        <p:spPr bwMode="auto">
          <a:xfrm>
            <a:off x="2360386" y="6851424"/>
            <a:ext cx="4763" cy="3175"/>
          </a:xfrm>
          <a:custGeom>
            <a:avLst/>
            <a:gdLst>
              <a:gd name="T0" fmla="*/ 2 w 3"/>
              <a:gd name="T1" fmla="*/ 0 h 2"/>
              <a:gd name="T2" fmla="*/ 0 w 3"/>
              <a:gd name="T3" fmla="*/ 2 h 2"/>
              <a:gd name="T4" fmla="*/ 3 w 3"/>
              <a:gd name="T5" fmla="*/ 0 h 2"/>
              <a:gd name="T6" fmla="*/ 2 w 3"/>
              <a:gd name="T7" fmla="*/ 0 h 2"/>
            </a:gdLst>
            <a:ahLst/>
            <a:cxnLst>
              <a:cxn ang="0">
                <a:pos x="T0" y="T1"/>
              </a:cxn>
              <a:cxn ang="0">
                <a:pos x="T2" y="T3"/>
              </a:cxn>
              <a:cxn ang="0">
                <a:pos x="T4" y="T5"/>
              </a:cxn>
              <a:cxn ang="0">
                <a:pos x="T6" y="T7"/>
              </a:cxn>
            </a:cxnLst>
            <a:rect l="0" t="0" r="r" b="b"/>
            <a:pathLst>
              <a:path w="3" h="2">
                <a:moveTo>
                  <a:pt x="2" y="0"/>
                </a:moveTo>
                <a:lnTo>
                  <a:pt x="0" y="2"/>
                </a:lnTo>
                <a:lnTo>
                  <a:pt x="3"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6" name="Freeform 238">
            <a:extLst>
              <a:ext uri="{FF2B5EF4-FFF2-40B4-BE49-F238E27FC236}">
                <a16:creationId xmlns:a16="http://schemas.microsoft.com/office/drawing/2014/main" id="{659A3A89-99D2-4F15-99AA-6D3D1AEAC1CD}"/>
              </a:ext>
            </a:extLst>
          </p:cNvPr>
          <p:cNvSpPr>
            <a:spLocks/>
          </p:cNvSpPr>
          <p:nvPr userDrawn="1"/>
        </p:nvSpPr>
        <p:spPr bwMode="auto">
          <a:xfrm>
            <a:off x="2350861" y="6851424"/>
            <a:ext cx="73025" cy="15875"/>
          </a:xfrm>
          <a:custGeom>
            <a:avLst/>
            <a:gdLst>
              <a:gd name="T0" fmla="*/ 9 w 46"/>
              <a:gd name="T1" fmla="*/ 0 h 10"/>
              <a:gd name="T2" fmla="*/ 6 w 46"/>
              <a:gd name="T3" fmla="*/ 2 h 10"/>
              <a:gd name="T4" fmla="*/ 0 w 46"/>
              <a:gd name="T5" fmla="*/ 10 h 10"/>
              <a:gd name="T6" fmla="*/ 46 w 46"/>
              <a:gd name="T7" fmla="*/ 10 h 10"/>
              <a:gd name="T8" fmla="*/ 9 w 46"/>
              <a:gd name="T9" fmla="*/ 0 h 10"/>
            </a:gdLst>
            <a:ahLst/>
            <a:cxnLst>
              <a:cxn ang="0">
                <a:pos x="T0" y="T1"/>
              </a:cxn>
              <a:cxn ang="0">
                <a:pos x="T2" y="T3"/>
              </a:cxn>
              <a:cxn ang="0">
                <a:pos x="T4" y="T5"/>
              </a:cxn>
              <a:cxn ang="0">
                <a:pos x="T6" y="T7"/>
              </a:cxn>
              <a:cxn ang="0">
                <a:pos x="T8" y="T9"/>
              </a:cxn>
            </a:cxnLst>
            <a:rect l="0" t="0" r="r" b="b"/>
            <a:pathLst>
              <a:path w="46" h="10">
                <a:moveTo>
                  <a:pt x="9" y="0"/>
                </a:moveTo>
                <a:lnTo>
                  <a:pt x="6" y="2"/>
                </a:lnTo>
                <a:lnTo>
                  <a:pt x="0" y="10"/>
                </a:lnTo>
                <a:lnTo>
                  <a:pt x="46" y="10"/>
                </a:lnTo>
                <a:lnTo>
                  <a:pt x="9" y="0"/>
                </a:lnTo>
                <a:close/>
              </a:path>
            </a:pathLst>
          </a:custGeom>
          <a:solidFill>
            <a:srgbClr val="29A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7" name="Freeform 239">
            <a:extLst>
              <a:ext uri="{FF2B5EF4-FFF2-40B4-BE49-F238E27FC236}">
                <a16:creationId xmlns:a16="http://schemas.microsoft.com/office/drawing/2014/main" id="{B6D6F7AB-5D45-4D13-84F2-286526061EE8}"/>
              </a:ext>
            </a:extLst>
          </p:cNvPr>
          <p:cNvSpPr>
            <a:spLocks/>
          </p:cNvSpPr>
          <p:nvPr userDrawn="1"/>
        </p:nvSpPr>
        <p:spPr bwMode="auto">
          <a:xfrm>
            <a:off x="2350861" y="6851424"/>
            <a:ext cx="73025" cy="15875"/>
          </a:xfrm>
          <a:custGeom>
            <a:avLst/>
            <a:gdLst>
              <a:gd name="T0" fmla="*/ 9 w 46"/>
              <a:gd name="T1" fmla="*/ 0 h 10"/>
              <a:gd name="T2" fmla="*/ 6 w 46"/>
              <a:gd name="T3" fmla="*/ 2 h 10"/>
              <a:gd name="T4" fmla="*/ 0 w 46"/>
              <a:gd name="T5" fmla="*/ 10 h 10"/>
              <a:gd name="T6" fmla="*/ 46 w 46"/>
              <a:gd name="T7" fmla="*/ 10 h 10"/>
              <a:gd name="T8" fmla="*/ 9 w 46"/>
              <a:gd name="T9" fmla="*/ 0 h 10"/>
            </a:gdLst>
            <a:ahLst/>
            <a:cxnLst>
              <a:cxn ang="0">
                <a:pos x="T0" y="T1"/>
              </a:cxn>
              <a:cxn ang="0">
                <a:pos x="T2" y="T3"/>
              </a:cxn>
              <a:cxn ang="0">
                <a:pos x="T4" y="T5"/>
              </a:cxn>
              <a:cxn ang="0">
                <a:pos x="T6" y="T7"/>
              </a:cxn>
              <a:cxn ang="0">
                <a:pos x="T8" y="T9"/>
              </a:cxn>
            </a:cxnLst>
            <a:rect l="0" t="0" r="r" b="b"/>
            <a:pathLst>
              <a:path w="46" h="10">
                <a:moveTo>
                  <a:pt x="9" y="0"/>
                </a:moveTo>
                <a:lnTo>
                  <a:pt x="6" y="2"/>
                </a:lnTo>
                <a:lnTo>
                  <a:pt x="0" y="10"/>
                </a:lnTo>
                <a:lnTo>
                  <a:pt x="46" y="1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8" name="Freeform 240">
            <a:extLst>
              <a:ext uri="{FF2B5EF4-FFF2-40B4-BE49-F238E27FC236}">
                <a16:creationId xmlns:a16="http://schemas.microsoft.com/office/drawing/2014/main" id="{C2C54B9E-2904-4084-8C96-DDEEDA2D3928}"/>
              </a:ext>
            </a:extLst>
          </p:cNvPr>
          <p:cNvSpPr>
            <a:spLocks/>
          </p:cNvSpPr>
          <p:nvPr userDrawn="1"/>
        </p:nvSpPr>
        <p:spPr bwMode="auto">
          <a:xfrm>
            <a:off x="2833461" y="6759349"/>
            <a:ext cx="179388" cy="107950"/>
          </a:xfrm>
          <a:custGeom>
            <a:avLst/>
            <a:gdLst>
              <a:gd name="T0" fmla="*/ 45 w 113"/>
              <a:gd name="T1" fmla="*/ 0 h 68"/>
              <a:gd name="T2" fmla="*/ 45 w 113"/>
              <a:gd name="T3" fmla="*/ 0 h 68"/>
              <a:gd name="T4" fmla="*/ 0 w 113"/>
              <a:gd name="T5" fmla="*/ 68 h 68"/>
              <a:gd name="T6" fmla="*/ 113 w 113"/>
              <a:gd name="T7" fmla="*/ 68 h 68"/>
              <a:gd name="T8" fmla="*/ 62 w 113"/>
              <a:gd name="T9" fmla="*/ 18 h 68"/>
              <a:gd name="T10" fmla="*/ 45 w 113"/>
              <a:gd name="T11" fmla="*/ 0 h 68"/>
            </a:gdLst>
            <a:ahLst/>
            <a:cxnLst>
              <a:cxn ang="0">
                <a:pos x="T0" y="T1"/>
              </a:cxn>
              <a:cxn ang="0">
                <a:pos x="T2" y="T3"/>
              </a:cxn>
              <a:cxn ang="0">
                <a:pos x="T4" y="T5"/>
              </a:cxn>
              <a:cxn ang="0">
                <a:pos x="T6" y="T7"/>
              </a:cxn>
              <a:cxn ang="0">
                <a:pos x="T8" y="T9"/>
              </a:cxn>
              <a:cxn ang="0">
                <a:pos x="T10" y="T11"/>
              </a:cxn>
            </a:cxnLst>
            <a:rect l="0" t="0" r="r" b="b"/>
            <a:pathLst>
              <a:path w="113" h="68">
                <a:moveTo>
                  <a:pt x="45" y="0"/>
                </a:moveTo>
                <a:lnTo>
                  <a:pt x="45" y="0"/>
                </a:lnTo>
                <a:lnTo>
                  <a:pt x="0" y="68"/>
                </a:lnTo>
                <a:lnTo>
                  <a:pt x="113" y="68"/>
                </a:lnTo>
                <a:lnTo>
                  <a:pt x="62" y="18"/>
                </a:lnTo>
                <a:lnTo>
                  <a:pt x="45" y="0"/>
                </a:lnTo>
                <a:close/>
              </a:path>
            </a:pathLst>
          </a:custGeom>
          <a:solidFill>
            <a:srgbClr val="33A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9" name="Freeform 241">
            <a:extLst>
              <a:ext uri="{FF2B5EF4-FFF2-40B4-BE49-F238E27FC236}">
                <a16:creationId xmlns:a16="http://schemas.microsoft.com/office/drawing/2014/main" id="{C32AF2E5-CF4E-4547-A390-49D81912DC60}"/>
              </a:ext>
            </a:extLst>
          </p:cNvPr>
          <p:cNvSpPr>
            <a:spLocks/>
          </p:cNvSpPr>
          <p:nvPr userDrawn="1"/>
        </p:nvSpPr>
        <p:spPr bwMode="auto">
          <a:xfrm>
            <a:off x="2833461" y="6759349"/>
            <a:ext cx="179388" cy="107950"/>
          </a:xfrm>
          <a:custGeom>
            <a:avLst/>
            <a:gdLst>
              <a:gd name="T0" fmla="*/ 45 w 113"/>
              <a:gd name="T1" fmla="*/ 0 h 68"/>
              <a:gd name="T2" fmla="*/ 45 w 113"/>
              <a:gd name="T3" fmla="*/ 0 h 68"/>
              <a:gd name="T4" fmla="*/ 0 w 113"/>
              <a:gd name="T5" fmla="*/ 68 h 68"/>
              <a:gd name="T6" fmla="*/ 113 w 113"/>
              <a:gd name="T7" fmla="*/ 68 h 68"/>
              <a:gd name="T8" fmla="*/ 62 w 113"/>
              <a:gd name="T9" fmla="*/ 18 h 68"/>
              <a:gd name="T10" fmla="*/ 45 w 113"/>
              <a:gd name="T11" fmla="*/ 0 h 68"/>
            </a:gdLst>
            <a:ahLst/>
            <a:cxnLst>
              <a:cxn ang="0">
                <a:pos x="T0" y="T1"/>
              </a:cxn>
              <a:cxn ang="0">
                <a:pos x="T2" y="T3"/>
              </a:cxn>
              <a:cxn ang="0">
                <a:pos x="T4" y="T5"/>
              </a:cxn>
              <a:cxn ang="0">
                <a:pos x="T6" y="T7"/>
              </a:cxn>
              <a:cxn ang="0">
                <a:pos x="T8" y="T9"/>
              </a:cxn>
              <a:cxn ang="0">
                <a:pos x="T10" y="T11"/>
              </a:cxn>
            </a:cxnLst>
            <a:rect l="0" t="0" r="r" b="b"/>
            <a:pathLst>
              <a:path w="113" h="68">
                <a:moveTo>
                  <a:pt x="45" y="0"/>
                </a:moveTo>
                <a:lnTo>
                  <a:pt x="45" y="0"/>
                </a:lnTo>
                <a:lnTo>
                  <a:pt x="0" y="68"/>
                </a:lnTo>
                <a:lnTo>
                  <a:pt x="113" y="68"/>
                </a:lnTo>
                <a:lnTo>
                  <a:pt x="62" y="18"/>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0" name="Freeform 242">
            <a:extLst>
              <a:ext uri="{FF2B5EF4-FFF2-40B4-BE49-F238E27FC236}">
                <a16:creationId xmlns:a16="http://schemas.microsoft.com/office/drawing/2014/main" id="{9F3465D5-6CB6-46BF-BFEF-DC357C8D8122}"/>
              </a:ext>
            </a:extLst>
          </p:cNvPr>
          <p:cNvSpPr>
            <a:spLocks/>
          </p:cNvSpPr>
          <p:nvPr userDrawn="1"/>
        </p:nvSpPr>
        <p:spPr bwMode="auto">
          <a:xfrm>
            <a:off x="3649436" y="6678386"/>
            <a:ext cx="139700" cy="188912"/>
          </a:xfrm>
          <a:custGeom>
            <a:avLst/>
            <a:gdLst>
              <a:gd name="T0" fmla="*/ 56 w 88"/>
              <a:gd name="T1" fmla="*/ 0 h 119"/>
              <a:gd name="T2" fmla="*/ 56 w 88"/>
              <a:gd name="T3" fmla="*/ 0 h 119"/>
              <a:gd name="T4" fmla="*/ 0 w 88"/>
              <a:gd name="T5" fmla="*/ 119 h 119"/>
              <a:gd name="T6" fmla="*/ 52 w 88"/>
              <a:gd name="T7" fmla="*/ 119 h 119"/>
              <a:gd name="T8" fmla="*/ 88 w 88"/>
              <a:gd name="T9" fmla="*/ 77 h 119"/>
              <a:gd name="T10" fmla="*/ 56 w 88"/>
              <a:gd name="T11" fmla="*/ 0 h 119"/>
            </a:gdLst>
            <a:ahLst/>
            <a:cxnLst>
              <a:cxn ang="0">
                <a:pos x="T0" y="T1"/>
              </a:cxn>
              <a:cxn ang="0">
                <a:pos x="T2" y="T3"/>
              </a:cxn>
              <a:cxn ang="0">
                <a:pos x="T4" y="T5"/>
              </a:cxn>
              <a:cxn ang="0">
                <a:pos x="T6" y="T7"/>
              </a:cxn>
              <a:cxn ang="0">
                <a:pos x="T8" y="T9"/>
              </a:cxn>
              <a:cxn ang="0">
                <a:pos x="T10" y="T11"/>
              </a:cxn>
            </a:cxnLst>
            <a:rect l="0" t="0" r="r" b="b"/>
            <a:pathLst>
              <a:path w="88" h="119">
                <a:moveTo>
                  <a:pt x="56" y="0"/>
                </a:moveTo>
                <a:lnTo>
                  <a:pt x="56" y="0"/>
                </a:lnTo>
                <a:lnTo>
                  <a:pt x="0" y="119"/>
                </a:lnTo>
                <a:lnTo>
                  <a:pt x="52" y="119"/>
                </a:lnTo>
                <a:lnTo>
                  <a:pt x="88" y="77"/>
                </a:lnTo>
                <a:lnTo>
                  <a:pt x="56" y="0"/>
                </a:lnTo>
                <a:close/>
              </a:path>
            </a:pathLst>
          </a:custGeom>
          <a:solidFill>
            <a:srgbClr val="3CB2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1" name="Freeform 243">
            <a:extLst>
              <a:ext uri="{FF2B5EF4-FFF2-40B4-BE49-F238E27FC236}">
                <a16:creationId xmlns:a16="http://schemas.microsoft.com/office/drawing/2014/main" id="{F2A09F59-B222-4F5E-B5AA-2FE7829C3844}"/>
              </a:ext>
            </a:extLst>
          </p:cNvPr>
          <p:cNvSpPr>
            <a:spLocks/>
          </p:cNvSpPr>
          <p:nvPr userDrawn="1"/>
        </p:nvSpPr>
        <p:spPr bwMode="auto">
          <a:xfrm>
            <a:off x="3649436" y="6678386"/>
            <a:ext cx="139700" cy="188912"/>
          </a:xfrm>
          <a:custGeom>
            <a:avLst/>
            <a:gdLst>
              <a:gd name="T0" fmla="*/ 56 w 88"/>
              <a:gd name="T1" fmla="*/ 0 h 119"/>
              <a:gd name="T2" fmla="*/ 56 w 88"/>
              <a:gd name="T3" fmla="*/ 0 h 119"/>
              <a:gd name="T4" fmla="*/ 0 w 88"/>
              <a:gd name="T5" fmla="*/ 119 h 119"/>
              <a:gd name="T6" fmla="*/ 52 w 88"/>
              <a:gd name="T7" fmla="*/ 119 h 119"/>
              <a:gd name="T8" fmla="*/ 88 w 88"/>
              <a:gd name="T9" fmla="*/ 77 h 119"/>
              <a:gd name="T10" fmla="*/ 56 w 88"/>
              <a:gd name="T11" fmla="*/ 0 h 119"/>
            </a:gdLst>
            <a:ahLst/>
            <a:cxnLst>
              <a:cxn ang="0">
                <a:pos x="T0" y="T1"/>
              </a:cxn>
              <a:cxn ang="0">
                <a:pos x="T2" y="T3"/>
              </a:cxn>
              <a:cxn ang="0">
                <a:pos x="T4" y="T5"/>
              </a:cxn>
              <a:cxn ang="0">
                <a:pos x="T6" y="T7"/>
              </a:cxn>
              <a:cxn ang="0">
                <a:pos x="T8" y="T9"/>
              </a:cxn>
              <a:cxn ang="0">
                <a:pos x="T10" y="T11"/>
              </a:cxn>
            </a:cxnLst>
            <a:rect l="0" t="0" r="r" b="b"/>
            <a:pathLst>
              <a:path w="88" h="119">
                <a:moveTo>
                  <a:pt x="56" y="0"/>
                </a:moveTo>
                <a:lnTo>
                  <a:pt x="56" y="0"/>
                </a:lnTo>
                <a:lnTo>
                  <a:pt x="0" y="119"/>
                </a:lnTo>
                <a:lnTo>
                  <a:pt x="52" y="119"/>
                </a:lnTo>
                <a:lnTo>
                  <a:pt x="88" y="77"/>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2" name="Freeform 244">
            <a:extLst>
              <a:ext uri="{FF2B5EF4-FFF2-40B4-BE49-F238E27FC236}">
                <a16:creationId xmlns:a16="http://schemas.microsoft.com/office/drawing/2014/main" id="{23284BC3-6E17-40E8-B65E-0EC29976AA93}"/>
              </a:ext>
            </a:extLst>
          </p:cNvPr>
          <p:cNvSpPr>
            <a:spLocks/>
          </p:cNvSpPr>
          <p:nvPr userDrawn="1"/>
        </p:nvSpPr>
        <p:spPr bwMode="auto">
          <a:xfrm>
            <a:off x="3731986" y="6800624"/>
            <a:ext cx="85725" cy="66675"/>
          </a:xfrm>
          <a:custGeom>
            <a:avLst/>
            <a:gdLst>
              <a:gd name="T0" fmla="*/ 36 w 54"/>
              <a:gd name="T1" fmla="*/ 0 h 42"/>
              <a:gd name="T2" fmla="*/ 0 w 54"/>
              <a:gd name="T3" fmla="*/ 42 h 42"/>
              <a:gd name="T4" fmla="*/ 54 w 54"/>
              <a:gd name="T5" fmla="*/ 42 h 42"/>
              <a:gd name="T6" fmla="*/ 36 w 54"/>
              <a:gd name="T7" fmla="*/ 0 h 42"/>
            </a:gdLst>
            <a:ahLst/>
            <a:cxnLst>
              <a:cxn ang="0">
                <a:pos x="T0" y="T1"/>
              </a:cxn>
              <a:cxn ang="0">
                <a:pos x="T2" y="T3"/>
              </a:cxn>
              <a:cxn ang="0">
                <a:pos x="T4" y="T5"/>
              </a:cxn>
              <a:cxn ang="0">
                <a:pos x="T6" y="T7"/>
              </a:cxn>
            </a:cxnLst>
            <a:rect l="0" t="0" r="r" b="b"/>
            <a:pathLst>
              <a:path w="54" h="42">
                <a:moveTo>
                  <a:pt x="36" y="0"/>
                </a:moveTo>
                <a:lnTo>
                  <a:pt x="0" y="42"/>
                </a:lnTo>
                <a:lnTo>
                  <a:pt x="54" y="42"/>
                </a:lnTo>
                <a:lnTo>
                  <a:pt x="36" y="0"/>
                </a:lnTo>
                <a:close/>
              </a:path>
            </a:pathLst>
          </a:custGeom>
          <a:solidFill>
            <a:srgbClr val="3AB1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3" name="Freeform 245">
            <a:extLst>
              <a:ext uri="{FF2B5EF4-FFF2-40B4-BE49-F238E27FC236}">
                <a16:creationId xmlns:a16="http://schemas.microsoft.com/office/drawing/2014/main" id="{462A4D98-7BCE-4A2D-ADDE-4927D531BB5C}"/>
              </a:ext>
            </a:extLst>
          </p:cNvPr>
          <p:cNvSpPr>
            <a:spLocks/>
          </p:cNvSpPr>
          <p:nvPr userDrawn="1"/>
        </p:nvSpPr>
        <p:spPr bwMode="auto">
          <a:xfrm>
            <a:off x="3731986" y="6800624"/>
            <a:ext cx="85725" cy="66675"/>
          </a:xfrm>
          <a:custGeom>
            <a:avLst/>
            <a:gdLst>
              <a:gd name="T0" fmla="*/ 36 w 54"/>
              <a:gd name="T1" fmla="*/ 0 h 42"/>
              <a:gd name="T2" fmla="*/ 0 w 54"/>
              <a:gd name="T3" fmla="*/ 42 h 42"/>
              <a:gd name="T4" fmla="*/ 54 w 54"/>
              <a:gd name="T5" fmla="*/ 42 h 42"/>
              <a:gd name="T6" fmla="*/ 36 w 54"/>
              <a:gd name="T7" fmla="*/ 0 h 42"/>
            </a:gdLst>
            <a:ahLst/>
            <a:cxnLst>
              <a:cxn ang="0">
                <a:pos x="T0" y="T1"/>
              </a:cxn>
              <a:cxn ang="0">
                <a:pos x="T2" y="T3"/>
              </a:cxn>
              <a:cxn ang="0">
                <a:pos x="T4" y="T5"/>
              </a:cxn>
              <a:cxn ang="0">
                <a:pos x="T6" y="T7"/>
              </a:cxn>
            </a:cxnLst>
            <a:rect l="0" t="0" r="r" b="b"/>
            <a:pathLst>
              <a:path w="54" h="42">
                <a:moveTo>
                  <a:pt x="36" y="0"/>
                </a:moveTo>
                <a:lnTo>
                  <a:pt x="0" y="42"/>
                </a:lnTo>
                <a:lnTo>
                  <a:pt x="54" y="42"/>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4" name="Freeform 246">
            <a:extLst>
              <a:ext uri="{FF2B5EF4-FFF2-40B4-BE49-F238E27FC236}">
                <a16:creationId xmlns:a16="http://schemas.microsoft.com/office/drawing/2014/main" id="{30F6A456-CA9A-4EC2-813A-20A8C4ABC4B7}"/>
              </a:ext>
            </a:extLst>
          </p:cNvPr>
          <p:cNvSpPr>
            <a:spLocks/>
          </p:cNvSpPr>
          <p:nvPr userDrawn="1"/>
        </p:nvSpPr>
        <p:spPr bwMode="auto">
          <a:xfrm>
            <a:off x="4198711" y="6597424"/>
            <a:ext cx="84138" cy="46037"/>
          </a:xfrm>
          <a:custGeom>
            <a:avLst/>
            <a:gdLst>
              <a:gd name="T0" fmla="*/ 53 w 53"/>
              <a:gd name="T1" fmla="*/ 0 h 29"/>
              <a:gd name="T2" fmla="*/ 0 w 53"/>
              <a:gd name="T3" fmla="*/ 8 h 29"/>
              <a:gd name="T4" fmla="*/ 39 w 53"/>
              <a:gd name="T5" fmla="*/ 29 h 29"/>
              <a:gd name="T6" fmla="*/ 53 w 53"/>
              <a:gd name="T7" fmla="*/ 0 h 29"/>
            </a:gdLst>
            <a:ahLst/>
            <a:cxnLst>
              <a:cxn ang="0">
                <a:pos x="T0" y="T1"/>
              </a:cxn>
              <a:cxn ang="0">
                <a:pos x="T2" y="T3"/>
              </a:cxn>
              <a:cxn ang="0">
                <a:pos x="T4" y="T5"/>
              </a:cxn>
              <a:cxn ang="0">
                <a:pos x="T6" y="T7"/>
              </a:cxn>
            </a:cxnLst>
            <a:rect l="0" t="0" r="r" b="b"/>
            <a:pathLst>
              <a:path w="53" h="29">
                <a:moveTo>
                  <a:pt x="53" y="0"/>
                </a:moveTo>
                <a:lnTo>
                  <a:pt x="0" y="8"/>
                </a:lnTo>
                <a:lnTo>
                  <a:pt x="39" y="29"/>
                </a:lnTo>
                <a:lnTo>
                  <a:pt x="53" y="0"/>
                </a:lnTo>
                <a:close/>
              </a:path>
            </a:pathLst>
          </a:custGeom>
          <a:solidFill>
            <a:srgbClr val="61C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5" name="Freeform 247">
            <a:extLst>
              <a:ext uri="{FF2B5EF4-FFF2-40B4-BE49-F238E27FC236}">
                <a16:creationId xmlns:a16="http://schemas.microsoft.com/office/drawing/2014/main" id="{81FE409C-E1FF-4FE6-A336-C476B01DD455}"/>
              </a:ext>
            </a:extLst>
          </p:cNvPr>
          <p:cNvSpPr>
            <a:spLocks/>
          </p:cNvSpPr>
          <p:nvPr userDrawn="1"/>
        </p:nvSpPr>
        <p:spPr bwMode="auto">
          <a:xfrm>
            <a:off x="4198711" y="6597424"/>
            <a:ext cx="84138" cy="46037"/>
          </a:xfrm>
          <a:custGeom>
            <a:avLst/>
            <a:gdLst>
              <a:gd name="T0" fmla="*/ 53 w 53"/>
              <a:gd name="T1" fmla="*/ 0 h 29"/>
              <a:gd name="T2" fmla="*/ 0 w 53"/>
              <a:gd name="T3" fmla="*/ 8 h 29"/>
              <a:gd name="T4" fmla="*/ 39 w 53"/>
              <a:gd name="T5" fmla="*/ 29 h 29"/>
              <a:gd name="T6" fmla="*/ 53 w 53"/>
              <a:gd name="T7" fmla="*/ 0 h 29"/>
            </a:gdLst>
            <a:ahLst/>
            <a:cxnLst>
              <a:cxn ang="0">
                <a:pos x="T0" y="T1"/>
              </a:cxn>
              <a:cxn ang="0">
                <a:pos x="T2" y="T3"/>
              </a:cxn>
              <a:cxn ang="0">
                <a:pos x="T4" y="T5"/>
              </a:cxn>
              <a:cxn ang="0">
                <a:pos x="T6" y="T7"/>
              </a:cxn>
            </a:cxnLst>
            <a:rect l="0" t="0" r="r" b="b"/>
            <a:pathLst>
              <a:path w="53" h="29">
                <a:moveTo>
                  <a:pt x="53" y="0"/>
                </a:moveTo>
                <a:lnTo>
                  <a:pt x="0" y="8"/>
                </a:lnTo>
                <a:lnTo>
                  <a:pt x="39" y="29"/>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6" name="Freeform 248">
            <a:extLst>
              <a:ext uri="{FF2B5EF4-FFF2-40B4-BE49-F238E27FC236}">
                <a16:creationId xmlns:a16="http://schemas.microsoft.com/office/drawing/2014/main" id="{1D0F0DAF-CA03-4314-8B3E-36BA393F430E}"/>
              </a:ext>
            </a:extLst>
          </p:cNvPr>
          <p:cNvSpPr>
            <a:spLocks/>
          </p:cNvSpPr>
          <p:nvPr userDrawn="1"/>
        </p:nvSpPr>
        <p:spPr bwMode="auto">
          <a:xfrm>
            <a:off x="3798661" y="6651399"/>
            <a:ext cx="115888" cy="88900"/>
          </a:xfrm>
          <a:custGeom>
            <a:avLst/>
            <a:gdLst>
              <a:gd name="T0" fmla="*/ 73 w 73"/>
              <a:gd name="T1" fmla="*/ 0 h 56"/>
              <a:gd name="T2" fmla="*/ 0 w 73"/>
              <a:gd name="T3" fmla="*/ 11 h 56"/>
              <a:gd name="T4" fmla="*/ 26 w 73"/>
              <a:gd name="T5" fmla="*/ 56 h 56"/>
              <a:gd name="T6" fmla="*/ 73 w 73"/>
              <a:gd name="T7" fmla="*/ 0 h 56"/>
            </a:gdLst>
            <a:ahLst/>
            <a:cxnLst>
              <a:cxn ang="0">
                <a:pos x="T0" y="T1"/>
              </a:cxn>
              <a:cxn ang="0">
                <a:pos x="T2" y="T3"/>
              </a:cxn>
              <a:cxn ang="0">
                <a:pos x="T4" y="T5"/>
              </a:cxn>
              <a:cxn ang="0">
                <a:pos x="T6" y="T7"/>
              </a:cxn>
            </a:cxnLst>
            <a:rect l="0" t="0" r="r" b="b"/>
            <a:pathLst>
              <a:path w="73" h="56">
                <a:moveTo>
                  <a:pt x="73" y="0"/>
                </a:moveTo>
                <a:lnTo>
                  <a:pt x="0" y="11"/>
                </a:lnTo>
                <a:lnTo>
                  <a:pt x="26" y="56"/>
                </a:lnTo>
                <a:lnTo>
                  <a:pt x="73" y="0"/>
                </a:lnTo>
                <a:close/>
              </a:path>
            </a:pathLst>
          </a:custGeom>
          <a:solidFill>
            <a:srgbClr val="31A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7" name="Freeform 249">
            <a:extLst>
              <a:ext uri="{FF2B5EF4-FFF2-40B4-BE49-F238E27FC236}">
                <a16:creationId xmlns:a16="http://schemas.microsoft.com/office/drawing/2014/main" id="{961D48DA-FC84-48C1-BB64-6F0ECA934979}"/>
              </a:ext>
            </a:extLst>
          </p:cNvPr>
          <p:cNvSpPr>
            <a:spLocks/>
          </p:cNvSpPr>
          <p:nvPr userDrawn="1"/>
        </p:nvSpPr>
        <p:spPr bwMode="auto">
          <a:xfrm>
            <a:off x="3798661" y="6651399"/>
            <a:ext cx="115888" cy="88900"/>
          </a:xfrm>
          <a:custGeom>
            <a:avLst/>
            <a:gdLst>
              <a:gd name="T0" fmla="*/ 73 w 73"/>
              <a:gd name="T1" fmla="*/ 0 h 56"/>
              <a:gd name="T2" fmla="*/ 0 w 73"/>
              <a:gd name="T3" fmla="*/ 11 h 56"/>
              <a:gd name="T4" fmla="*/ 26 w 73"/>
              <a:gd name="T5" fmla="*/ 56 h 56"/>
              <a:gd name="T6" fmla="*/ 73 w 73"/>
              <a:gd name="T7" fmla="*/ 0 h 56"/>
            </a:gdLst>
            <a:ahLst/>
            <a:cxnLst>
              <a:cxn ang="0">
                <a:pos x="T0" y="T1"/>
              </a:cxn>
              <a:cxn ang="0">
                <a:pos x="T2" y="T3"/>
              </a:cxn>
              <a:cxn ang="0">
                <a:pos x="T4" y="T5"/>
              </a:cxn>
              <a:cxn ang="0">
                <a:pos x="T6" y="T7"/>
              </a:cxn>
            </a:cxnLst>
            <a:rect l="0" t="0" r="r" b="b"/>
            <a:pathLst>
              <a:path w="73" h="56">
                <a:moveTo>
                  <a:pt x="73" y="0"/>
                </a:moveTo>
                <a:lnTo>
                  <a:pt x="0" y="11"/>
                </a:lnTo>
                <a:lnTo>
                  <a:pt x="26" y="56"/>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8" name="Freeform 250">
            <a:extLst>
              <a:ext uri="{FF2B5EF4-FFF2-40B4-BE49-F238E27FC236}">
                <a16:creationId xmlns:a16="http://schemas.microsoft.com/office/drawing/2014/main" id="{2200EBA0-7D98-44E9-ACFC-E1A9ACAA260C}"/>
              </a:ext>
            </a:extLst>
          </p:cNvPr>
          <p:cNvSpPr>
            <a:spLocks/>
          </p:cNvSpPr>
          <p:nvPr userDrawn="1"/>
        </p:nvSpPr>
        <p:spPr bwMode="auto">
          <a:xfrm>
            <a:off x="3839936" y="6610124"/>
            <a:ext cx="420688" cy="257175"/>
          </a:xfrm>
          <a:custGeom>
            <a:avLst/>
            <a:gdLst>
              <a:gd name="T0" fmla="*/ 226 w 265"/>
              <a:gd name="T1" fmla="*/ 0 h 162"/>
              <a:gd name="T2" fmla="*/ 47 w 265"/>
              <a:gd name="T3" fmla="*/ 26 h 162"/>
              <a:gd name="T4" fmla="*/ 0 w 265"/>
              <a:gd name="T5" fmla="*/ 82 h 162"/>
              <a:gd name="T6" fmla="*/ 44 w 265"/>
              <a:gd name="T7" fmla="*/ 162 h 162"/>
              <a:gd name="T8" fmla="*/ 195 w 265"/>
              <a:gd name="T9" fmla="*/ 162 h 162"/>
              <a:gd name="T10" fmla="*/ 265 w 265"/>
              <a:gd name="T11" fmla="*/ 21 h 162"/>
              <a:gd name="T12" fmla="*/ 226 w 26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265" h="162">
                <a:moveTo>
                  <a:pt x="226" y="0"/>
                </a:moveTo>
                <a:lnTo>
                  <a:pt x="47" y="26"/>
                </a:lnTo>
                <a:lnTo>
                  <a:pt x="0" y="82"/>
                </a:lnTo>
                <a:lnTo>
                  <a:pt x="44" y="162"/>
                </a:lnTo>
                <a:lnTo>
                  <a:pt x="195" y="162"/>
                </a:lnTo>
                <a:lnTo>
                  <a:pt x="265" y="21"/>
                </a:lnTo>
                <a:lnTo>
                  <a:pt x="226" y="0"/>
                </a:lnTo>
                <a:close/>
              </a:path>
            </a:pathLst>
          </a:custGeom>
          <a:solidFill>
            <a:srgbClr val="30A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9" name="Freeform 251">
            <a:extLst>
              <a:ext uri="{FF2B5EF4-FFF2-40B4-BE49-F238E27FC236}">
                <a16:creationId xmlns:a16="http://schemas.microsoft.com/office/drawing/2014/main" id="{C7F4A03D-F8BE-4F12-9C27-4324A1CD477B}"/>
              </a:ext>
            </a:extLst>
          </p:cNvPr>
          <p:cNvSpPr>
            <a:spLocks/>
          </p:cNvSpPr>
          <p:nvPr userDrawn="1"/>
        </p:nvSpPr>
        <p:spPr bwMode="auto">
          <a:xfrm>
            <a:off x="3839936" y="6610124"/>
            <a:ext cx="420688" cy="257175"/>
          </a:xfrm>
          <a:custGeom>
            <a:avLst/>
            <a:gdLst>
              <a:gd name="T0" fmla="*/ 226 w 265"/>
              <a:gd name="T1" fmla="*/ 0 h 162"/>
              <a:gd name="T2" fmla="*/ 47 w 265"/>
              <a:gd name="T3" fmla="*/ 26 h 162"/>
              <a:gd name="T4" fmla="*/ 0 w 265"/>
              <a:gd name="T5" fmla="*/ 82 h 162"/>
              <a:gd name="T6" fmla="*/ 44 w 265"/>
              <a:gd name="T7" fmla="*/ 162 h 162"/>
              <a:gd name="T8" fmla="*/ 195 w 265"/>
              <a:gd name="T9" fmla="*/ 162 h 162"/>
              <a:gd name="T10" fmla="*/ 265 w 265"/>
              <a:gd name="T11" fmla="*/ 21 h 162"/>
              <a:gd name="T12" fmla="*/ 226 w 265"/>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265" h="162">
                <a:moveTo>
                  <a:pt x="226" y="0"/>
                </a:moveTo>
                <a:lnTo>
                  <a:pt x="47" y="26"/>
                </a:lnTo>
                <a:lnTo>
                  <a:pt x="0" y="82"/>
                </a:lnTo>
                <a:lnTo>
                  <a:pt x="44" y="162"/>
                </a:lnTo>
                <a:lnTo>
                  <a:pt x="195" y="162"/>
                </a:lnTo>
                <a:lnTo>
                  <a:pt x="265" y="21"/>
                </a:lnTo>
                <a:lnTo>
                  <a:pt x="2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0" name="Freeform 252">
            <a:extLst>
              <a:ext uri="{FF2B5EF4-FFF2-40B4-BE49-F238E27FC236}">
                <a16:creationId xmlns:a16="http://schemas.microsoft.com/office/drawing/2014/main" id="{015A2324-1C9C-4786-B80E-EFF7B885655F}"/>
              </a:ext>
            </a:extLst>
          </p:cNvPr>
          <p:cNvSpPr>
            <a:spLocks/>
          </p:cNvSpPr>
          <p:nvPr userDrawn="1"/>
        </p:nvSpPr>
        <p:spPr bwMode="auto">
          <a:xfrm>
            <a:off x="3738336" y="6668861"/>
            <a:ext cx="101600" cy="131762"/>
          </a:xfrm>
          <a:custGeom>
            <a:avLst/>
            <a:gdLst>
              <a:gd name="T0" fmla="*/ 38 w 64"/>
              <a:gd name="T1" fmla="*/ 0 h 83"/>
              <a:gd name="T2" fmla="*/ 0 w 64"/>
              <a:gd name="T3" fmla="*/ 6 h 83"/>
              <a:gd name="T4" fmla="*/ 32 w 64"/>
              <a:gd name="T5" fmla="*/ 83 h 83"/>
              <a:gd name="T6" fmla="*/ 64 w 64"/>
              <a:gd name="T7" fmla="*/ 45 h 83"/>
              <a:gd name="T8" fmla="*/ 38 w 64"/>
              <a:gd name="T9" fmla="*/ 0 h 83"/>
            </a:gdLst>
            <a:ahLst/>
            <a:cxnLst>
              <a:cxn ang="0">
                <a:pos x="T0" y="T1"/>
              </a:cxn>
              <a:cxn ang="0">
                <a:pos x="T2" y="T3"/>
              </a:cxn>
              <a:cxn ang="0">
                <a:pos x="T4" y="T5"/>
              </a:cxn>
              <a:cxn ang="0">
                <a:pos x="T6" y="T7"/>
              </a:cxn>
              <a:cxn ang="0">
                <a:pos x="T8" y="T9"/>
              </a:cxn>
            </a:cxnLst>
            <a:rect l="0" t="0" r="r" b="b"/>
            <a:pathLst>
              <a:path w="64" h="83">
                <a:moveTo>
                  <a:pt x="38" y="0"/>
                </a:moveTo>
                <a:lnTo>
                  <a:pt x="0" y="6"/>
                </a:lnTo>
                <a:lnTo>
                  <a:pt x="32" y="83"/>
                </a:lnTo>
                <a:lnTo>
                  <a:pt x="64" y="45"/>
                </a:lnTo>
                <a:lnTo>
                  <a:pt x="38" y="0"/>
                </a:lnTo>
                <a:close/>
              </a:path>
            </a:pathLst>
          </a:custGeom>
          <a:solidFill>
            <a:srgbClr val="42B6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1" name="Freeform 253">
            <a:extLst>
              <a:ext uri="{FF2B5EF4-FFF2-40B4-BE49-F238E27FC236}">
                <a16:creationId xmlns:a16="http://schemas.microsoft.com/office/drawing/2014/main" id="{2CF7FE16-7A60-4D4E-AC96-F86E7F32C1DB}"/>
              </a:ext>
            </a:extLst>
          </p:cNvPr>
          <p:cNvSpPr>
            <a:spLocks/>
          </p:cNvSpPr>
          <p:nvPr userDrawn="1"/>
        </p:nvSpPr>
        <p:spPr bwMode="auto">
          <a:xfrm>
            <a:off x="3738336" y="6668861"/>
            <a:ext cx="101600" cy="131762"/>
          </a:xfrm>
          <a:custGeom>
            <a:avLst/>
            <a:gdLst>
              <a:gd name="T0" fmla="*/ 38 w 64"/>
              <a:gd name="T1" fmla="*/ 0 h 83"/>
              <a:gd name="T2" fmla="*/ 0 w 64"/>
              <a:gd name="T3" fmla="*/ 6 h 83"/>
              <a:gd name="T4" fmla="*/ 32 w 64"/>
              <a:gd name="T5" fmla="*/ 83 h 83"/>
              <a:gd name="T6" fmla="*/ 64 w 64"/>
              <a:gd name="T7" fmla="*/ 45 h 83"/>
              <a:gd name="T8" fmla="*/ 38 w 64"/>
              <a:gd name="T9" fmla="*/ 0 h 83"/>
            </a:gdLst>
            <a:ahLst/>
            <a:cxnLst>
              <a:cxn ang="0">
                <a:pos x="T0" y="T1"/>
              </a:cxn>
              <a:cxn ang="0">
                <a:pos x="T2" y="T3"/>
              </a:cxn>
              <a:cxn ang="0">
                <a:pos x="T4" y="T5"/>
              </a:cxn>
              <a:cxn ang="0">
                <a:pos x="T6" y="T7"/>
              </a:cxn>
              <a:cxn ang="0">
                <a:pos x="T8" y="T9"/>
              </a:cxn>
            </a:cxnLst>
            <a:rect l="0" t="0" r="r" b="b"/>
            <a:pathLst>
              <a:path w="64" h="83">
                <a:moveTo>
                  <a:pt x="38" y="0"/>
                </a:moveTo>
                <a:lnTo>
                  <a:pt x="0" y="6"/>
                </a:lnTo>
                <a:lnTo>
                  <a:pt x="32" y="83"/>
                </a:lnTo>
                <a:lnTo>
                  <a:pt x="64" y="45"/>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2" name="Freeform 254">
            <a:extLst>
              <a:ext uri="{FF2B5EF4-FFF2-40B4-BE49-F238E27FC236}">
                <a16:creationId xmlns:a16="http://schemas.microsoft.com/office/drawing/2014/main" id="{6A38EE65-0BD8-4925-A0CB-6B52649CC74B}"/>
              </a:ext>
            </a:extLst>
          </p:cNvPr>
          <p:cNvSpPr>
            <a:spLocks/>
          </p:cNvSpPr>
          <p:nvPr userDrawn="1"/>
        </p:nvSpPr>
        <p:spPr bwMode="auto">
          <a:xfrm>
            <a:off x="3789136" y="6740299"/>
            <a:ext cx="120650" cy="127000"/>
          </a:xfrm>
          <a:custGeom>
            <a:avLst/>
            <a:gdLst>
              <a:gd name="T0" fmla="*/ 32 w 76"/>
              <a:gd name="T1" fmla="*/ 0 h 80"/>
              <a:gd name="T2" fmla="*/ 0 w 76"/>
              <a:gd name="T3" fmla="*/ 38 h 80"/>
              <a:gd name="T4" fmla="*/ 18 w 76"/>
              <a:gd name="T5" fmla="*/ 80 h 80"/>
              <a:gd name="T6" fmla="*/ 76 w 76"/>
              <a:gd name="T7" fmla="*/ 80 h 80"/>
              <a:gd name="T8" fmla="*/ 32 w 76"/>
              <a:gd name="T9" fmla="*/ 0 h 80"/>
            </a:gdLst>
            <a:ahLst/>
            <a:cxnLst>
              <a:cxn ang="0">
                <a:pos x="T0" y="T1"/>
              </a:cxn>
              <a:cxn ang="0">
                <a:pos x="T2" y="T3"/>
              </a:cxn>
              <a:cxn ang="0">
                <a:pos x="T4" y="T5"/>
              </a:cxn>
              <a:cxn ang="0">
                <a:pos x="T6" y="T7"/>
              </a:cxn>
              <a:cxn ang="0">
                <a:pos x="T8" y="T9"/>
              </a:cxn>
            </a:cxnLst>
            <a:rect l="0" t="0" r="r" b="b"/>
            <a:pathLst>
              <a:path w="76" h="80">
                <a:moveTo>
                  <a:pt x="32" y="0"/>
                </a:moveTo>
                <a:lnTo>
                  <a:pt x="0" y="38"/>
                </a:lnTo>
                <a:lnTo>
                  <a:pt x="18" y="80"/>
                </a:lnTo>
                <a:lnTo>
                  <a:pt x="76" y="80"/>
                </a:lnTo>
                <a:lnTo>
                  <a:pt x="32" y="0"/>
                </a:lnTo>
                <a:close/>
              </a:path>
            </a:pathLst>
          </a:custGeom>
          <a:solidFill>
            <a:srgbClr val="40B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3" name="Freeform 255">
            <a:extLst>
              <a:ext uri="{FF2B5EF4-FFF2-40B4-BE49-F238E27FC236}">
                <a16:creationId xmlns:a16="http://schemas.microsoft.com/office/drawing/2014/main" id="{04298E6B-E410-4C42-BD83-0819D59F61E2}"/>
              </a:ext>
            </a:extLst>
          </p:cNvPr>
          <p:cNvSpPr>
            <a:spLocks/>
          </p:cNvSpPr>
          <p:nvPr userDrawn="1"/>
        </p:nvSpPr>
        <p:spPr bwMode="auto">
          <a:xfrm>
            <a:off x="3789136" y="6740299"/>
            <a:ext cx="120650" cy="127000"/>
          </a:xfrm>
          <a:custGeom>
            <a:avLst/>
            <a:gdLst>
              <a:gd name="T0" fmla="*/ 32 w 76"/>
              <a:gd name="T1" fmla="*/ 0 h 80"/>
              <a:gd name="T2" fmla="*/ 0 w 76"/>
              <a:gd name="T3" fmla="*/ 38 h 80"/>
              <a:gd name="T4" fmla="*/ 18 w 76"/>
              <a:gd name="T5" fmla="*/ 80 h 80"/>
              <a:gd name="T6" fmla="*/ 76 w 76"/>
              <a:gd name="T7" fmla="*/ 80 h 80"/>
              <a:gd name="T8" fmla="*/ 32 w 76"/>
              <a:gd name="T9" fmla="*/ 0 h 80"/>
            </a:gdLst>
            <a:ahLst/>
            <a:cxnLst>
              <a:cxn ang="0">
                <a:pos x="T0" y="T1"/>
              </a:cxn>
              <a:cxn ang="0">
                <a:pos x="T2" y="T3"/>
              </a:cxn>
              <a:cxn ang="0">
                <a:pos x="T4" y="T5"/>
              </a:cxn>
              <a:cxn ang="0">
                <a:pos x="T6" y="T7"/>
              </a:cxn>
              <a:cxn ang="0">
                <a:pos x="T8" y="T9"/>
              </a:cxn>
            </a:cxnLst>
            <a:rect l="0" t="0" r="r" b="b"/>
            <a:pathLst>
              <a:path w="76" h="80">
                <a:moveTo>
                  <a:pt x="32" y="0"/>
                </a:moveTo>
                <a:lnTo>
                  <a:pt x="0" y="38"/>
                </a:lnTo>
                <a:lnTo>
                  <a:pt x="18" y="80"/>
                </a:lnTo>
                <a:lnTo>
                  <a:pt x="76" y="80"/>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4" name="Freeform 256">
            <a:extLst>
              <a:ext uri="{FF2B5EF4-FFF2-40B4-BE49-F238E27FC236}">
                <a16:creationId xmlns:a16="http://schemas.microsoft.com/office/drawing/2014/main" id="{006922B3-1418-4BA0-89BD-C89AB04D234A}"/>
              </a:ext>
            </a:extLst>
          </p:cNvPr>
          <p:cNvSpPr>
            <a:spLocks/>
          </p:cNvSpPr>
          <p:nvPr userDrawn="1"/>
        </p:nvSpPr>
        <p:spPr bwMode="auto">
          <a:xfrm>
            <a:off x="4260623" y="6597424"/>
            <a:ext cx="63500" cy="77787"/>
          </a:xfrm>
          <a:custGeom>
            <a:avLst/>
            <a:gdLst>
              <a:gd name="T0" fmla="*/ 14 w 40"/>
              <a:gd name="T1" fmla="*/ 0 h 49"/>
              <a:gd name="T2" fmla="*/ 14 w 40"/>
              <a:gd name="T3" fmla="*/ 0 h 49"/>
              <a:gd name="T4" fmla="*/ 0 w 40"/>
              <a:gd name="T5" fmla="*/ 29 h 49"/>
              <a:gd name="T6" fmla="*/ 40 w 40"/>
              <a:gd name="T7" fmla="*/ 49 h 49"/>
              <a:gd name="T8" fmla="*/ 14 w 40"/>
              <a:gd name="T9" fmla="*/ 0 h 49"/>
            </a:gdLst>
            <a:ahLst/>
            <a:cxnLst>
              <a:cxn ang="0">
                <a:pos x="T0" y="T1"/>
              </a:cxn>
              <a:cxn ang="0">
                <a:pos x="T2" y="T3"/>
              </a:cxn>
              <a:cxn ang="0">
                <a:pos x="T4" y="T5"/>
              </a:cxn>
              <a:cxn ang="0">
                <a:pos x="T6" y="T7"/>
              </a:cxn>
              <a:cxn ang="0">
                <a:pos x="T8" y="T9"/>
              </a:cxn>
            </a:cxnLst>
            <a:rect l="0" t="0" r="r" b="b"/>
            <a:pathLst>
              <a:path w="40" h="49">
                <a:moveTo>
                  <a:pt x="14" y="0"/>
                </a:moveTo>
                <a:lnTo>
                  <a:pt x="14" y="0"/>
                </a:lnTo>
                <a:lnTo>
                  <a:pt x="0" y="29"/>
                </a:lnTo>
                <a:lnTo>
                  <a:pt x="40" y="49"/>
                </a:lnTo>
                <a:lnTo>
                  <a:pt x="14" y="0"/>
                </a:lnTo>
                <a:close/>
              </a:path>
            </a:pathLst>
          </a:custGeom>
          <a:solidFill>
            <a:srgbClr val="60C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5" name="Freeform 257">
            <a:extLst>
              <a:ext uri="{FF2B5EF4-FFF2-40B4-BE49-F238E27FC236}">
                <a16:creationId xmlns:a16="http://schemas.microsoft.com/office/drawing/2014/main" id="{1BED92A7-ED2D-4935-B815-BEDB44A9936D}"/>
              </a:ext>
            </a:extLst>
          </p:cNvPr>
          <p:cNvSpPr>
            <a:spLocks/>
          </p:cNvSpPr>
          <p:nvPr userDrawn="1"/>
        </p:nvSpPr>
        <p:spPr bwMode="auto">
          <a:xfrm>
            <a:off x="4260623" y="6597424"/>
            <a:ext cx="63500" cy="77787"/>
          </a:xfrm>
          <a:custGeom>
            <a:avLst/>
            <a:gdLst>
              <a:gd name="T0" fmla="*/ 14 w 40"/>
              <a:gd name="T1" fmla="*/ 0 h 49"/>
              <a:gd name="T2" fmla="*/ 14 w 40"/>
              <a:gd name="T3" fmla="*/ 0 h 49"/>
              <a:gd name="T4" fmla="*/ 0 w 40"/>
              <a:gd name="T5" fmla="*/ 29 h 49"/>
              <a:gd name="T6" fmla="*/ 40 w 40"/>
              <a:gd name="T7" fmla="*/ 49 h 49"/>
              <a:gd name="T8" fmla="*/ 14 w 40"/>
              <a:gd name="T9" fmla="*/ 0 h 49"/>
            </a:gdLst>
            <a:ahLst/>
            <a:cxnLst>
              <a:cxn ang="0">
                <a:pos x="T0" y="T1"/>
              </a:cxn>
              <a:cxn ang="0">
                <a:pos x="T2" y="T3"/>
              </a:cxn>
              <a:cxn ang="0">
                <a:pos x="T4" y="T5"/>
              </a:cxn>
              <a:cxn ang="0">
                <a:pos x="T6" y="T7"/>
              </a:cxn>
              <a:cxn ang="0">
                <a:pos x="T8" y="T9"/>
              </a:cxn>
            </a:cxnLst>
            <a:rect l="0" t="0" r="r" b="b"/>
            <a:pathLst>
              <a:path w="40" h="49">
                <a:moveTo>
                  <a:pt x="14" y="0"/>
                </a:moveTo>
                <a:lnTo>
                  <a:pt x="14" y="0"/>
                </a:lnTo>
                <a:lnTo>
                  <a:pt x="0" y="29"/>
                </a:lnTo>
                <a:lnTo>
                  <a:pt x="40" y="49"/>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6" name="Freeform 258">
            <a:extLst>
              <a:ext uri="{FF2B5EF4-FFF2-40B4-BE49-F238E27FC236}">
                <a16:creationId xmlns:a16="http://schemas.microsoft.com/office/drawing/2014/main" id="{625D6A2C-D7BC-4AF2-A48A-5F61B949158D}"/>
              </a:ext>
            </a:extLst>
          </p:cNvPr>
          <p:cNvSpPr>
            <a:spLocks/>
          </p:cNvSpPr>
          <p:nvPr userDrawn="1"/>
        </p:nvSpPr>
        <p:spPr bwMode="auto">
          <a:xfrm>
            <a:off x="4149498" y="6643461"/>
            <a:ext cx="274638" cy="223837"/>
          </a:xfrm>
          <a:custGeom>
            <a:avLst/>
            <a:gdLst>
              <a:gd name="T0" fmla="*/ 70 w 173"/>
              <a:gd name="T1" fmla="*/ 0 h 141"/>
              <a:gd name="T2" fmla="*/ 0 w 173"/>
              <a:gd name="T3" fmla="*/ 141 h 141"/>
              <a:gd name="T4" fmla="*/ 173 w 173"/>
              <a:gd name="T5" fmla="*/ 141 h 141"/>
              <a:gd name="T6" fmla="*/ 110 w 173"/>
              <a:gd name="T7" fmla="*/ 20 h 141"/>
              <a:gd name="T8" fmla="*/ 70 w 173"/>
              <a:gd name="T9" fmla="*/ 0 h 141"/>
            </a:gdLst>
            <a:ahLst/>
            <a:cxnLst>
              <a:cxn ang="0">
                <a:pos x="T0" y="T1"/>
              </a:cxn>
              <a:cxn ang="0">
                <a:pos x="T2" y="T3"/>
              </a:cxn>
              <a:cxn ang="0">
                <a:pos x="T4" y="T5"/>
              </a:cxn>
              <a:cxn ang="0">
                <a:pos x="T6" y="T7"/>
              </a:cxn>
              <a:cxn ang="0">
                <a:pos x="T8" y="T9"/>
              </a:cxn>
            </a:cxnLst>
            <a:rect l="0" t="0" r="r" b="b"/>
            <a:pathLst>
              <a:path w="173" h="141">
                <a:moveTo>
                  <a:pt x="70" y="0"/>
                </a:moveTo>
                <a:lnTo>
                  <a:pt x="0" y="141"/>
                </a:lnTo>
                <a:lnTo>
                  <a:pt x="173" y="141"/>
                </a:lnTo>
                <a:lnTo>
                  <a:pt x="110" y="20"/>
                </a:lnTo>
                <a:lnTo>
                  <a:pt x="70" y="0"/>
                </a:lnTo>
                <a:close/>
              </a:path>
            </a:pathLst>
          </a:custGeom>
          <a:solidFill>
            <a:srgbClr val="2FA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7" name="Freeform 259">
            <a:extLst>
              <a:ext uri="{FF2B5EF4-FFF2-40B4-BE49-F238E27FC236}">
                <a16:creationId xmlns:a16="http://schemas.microsoft.com/office/drawing/2014/main" id="{3AC03DA0-A0D1-46E0-9420-FF8686B2BAA4}"/>
              </a:ext>
            </a:extLst>
          </p:cNvPr>
          <p:cNvSpPr>
            <a:spLocks/>
          </p:cNvSpPr>
          <p:nvPr userDrawn="1"/>
        </p:nvSpPr>
        <p:spPr bwMode="auto">
          <a:xfrm>
            <a:off x="4149498" y="6643461"/>
            <a:ext cx="274638" cy="223837"/>
          </a:xfrm>
          <a:custGeom>
            <a:avLst/>
            <a:gdLst>
              <a:gd name="T0" fmla="*/ 70 w 173"/>
              <a:gd name="T1" fmla="*/ 0 h 141"/>
              <a:gd name="T2" fmla="*/ 0 w 173"/>
              <a:gd name="T3" fmla="*/ 141 h 141"/>
              <a:gd name="T4" fmla="*/ 173 w 173"/>
              <a:gd name="T5" fmla="*/ 141 h 141"/>
              <a:gd name="T6" fmla="*/ 110 w 173"/>
              <a:gd name="T7" fmla="*/ 20 h 141"/>
              <a:gd name="T8" fmla="*/ 70 w 173"/>
              <a:gd name="T9" fmla="*/ 0 h 141"/>
            </a:gdLst>
            <a:ahLst/>
            <a:cxnLst>
              <a:cxn ang="0">
                <a:pos x="T0" y="T1"/>
              </a:cxn>
              <a:cxn ang="0">
                <a:pos x="T2" y="T3"/>
              </a:cxn>
              <a:cxn ang="0">
                <a:pos x="T4" y="T5"/>
              </a:cxn>
              <a:cxn ang="0">
                <a:pos x="T6" y="T7"/>
              </a:cxn>
              <a:cxn ang="0">
                <a:pos x="T8" y="T9"/>
              </a:cxn>
            </a:cxnLst>
            <a:rect l="0" t="0" r="r" b="b"/>
            <a:pathLst>
              <a:path w="173" h="141">
                <a:moveTo>
                  <a:pt x="70" y="0"/>
                </a:moveTo>
                <a:lnTo>
                  <a:pt x="0" y="141"/>
                </a:lnTo>
                <a:lnTo>
                  <a:pt x="173" y="141"/>
                </a:lnTo>
                <a:lnTo>
                  <a:pt x="110" y="20"/>
                </a:lnTo>
                <a:lnTo>
                  <a:pt x="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8" name="Freeform 260">
            <a:extLst>
              <a:ext uri="{FF2B5EF4-FFF2-40B4-BE49-F238E27FC236}">
                <a16:creationId xmlns:a16="http://schemas.microsoft.com/office/drawing/2014/main" id="{2507079B-BD86-478C-8611-693404535BB0}"/>
              </a:ext>
            </a:extLst>
          </p:cNvPr>
          <p:cNvSpPr>
            <a:spLocks/>
          </p:cNvSpPr>
          <p:nvPr userDrawn="1"/>
        </p:nvSpPr>
        <p:spPr bwMode="auto">
          <a:xfrm>
            <a:off x="4692423" y="6221186"/>
            <a:ext cx="107950" cy="463550"/>
          </a:xfrm>
          <a:custGeom>
            <a:avLst/>
            <a:gdLst>
              <a:gd name="T0" fmla="*/ 68 w 68"/>
              <a:gd name="T1" fmla="*/ 0 h 292"/>
              <a:gd name="T2" fmla="*/ 22 w 68"/>
              <a:gd name="T3" fmla="*/ 33 h 292"/>
              <a:gd name="T4" fmla="*/ 0 w 68"/>
              <a:gd name="T5" fmla="*/ 292 h 292"/>
              <a:gd name="T6" fmla="*/ 21 w 68"/>
              <a:gd name="T7" fmla="*/ 273 h 292"/>
              <a:gd name="T8" fmla="*/ 68 w 68"/>
              <a:gd name="T9" fmla="*/ 0 h 292"/>
            </a:gdLst>
            <a:ahLst/>
            <a:cxnLst>
              <a:cxn ang="0">
                <a:pos x="T0" y="T1"/>
              </a:cxn>
              <a:cxn ang="0">
                <a:pos x="T2" y="T3"/>
              </a:cxn>
              <a:cxn ang="0">
                <a:pos x="T4" y="T5"/>
              </a:cxn>
              <a:cxn ang="0">
                <a:pos x="T6" y="T7"/>
              </a:cxn>
              <a:cxn ang="0">
                <a:pos x="T8" y="T9"/>
              </a:cxn>
            </a:cxnLst>
            <a:rect l="0" t="0" r="r" b="b"/>
            <a:pathLst>
              <a:path w="68" h="292">
                <a:moveTo>
                  <a:pt x="68" y="0"/>
                </a:moveTo>
                <a:lnTo>
                  <a:pt x="22" y="33"/>
                </a:lnTo>
                <a:lnTo>
                  <a:pt x="0" y="292"/>
                </a:lnTo>
                <a:lnTo>
                  <a:pt x="21" y="273"/>
                </a:lnTo>
                <a:lnTo>
                  <a:pt x="68" y="0"/>
                </a:lnTo>
                <a:close/>
              </a:path>
            </a:pathLst>
          </a:custGeom>
          <a:solidFill>
            <a:srgbClr val="BA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9" name="Freeform 261">
            <a:extLst>
              <a:ext uri="{FF2B5EF4-FFF2-40B4-BE49-F238E27FC236}">
                <a16:creationId xmlns:a16="http://schemas.microsoft.com/office/drawing/2014/main" id="{05B16C42-37EF-47F7-9726-8F0535912021}"/>
              </a:ext>
            </a:extLst>
          </p:cNvPr>
          <p:cNvSpPr>
            <a:spLocks/>
          </p:cNvSpPr>
          <p:nvPr userDrawn="1"/>
        </p:nvSpPr>
        <p:spPr bwMode="auto">
          <a:xfrm>
            <a:off x="4692423" y="6221186"/>
            <a:ext cx="107950" cy="463550"/>
          </a:xfrm>
          <a:custGeom>
            <a:avLst/>
            <a:gdLst>
              <a:gd name="T0" fmla="*/ 68 w 68"/>
              <a:gd name="T1" fmla="*/ 0 h 292"/>
              <a:gd name="T2" fmla="*/ 22 w 68"/>
              <a:gd name="T3" fmla="*/ 33 h 292"/>
              <a:gd name="T4" fmla="*/ 0 w 68"/>
              <a:gd name="T5" fmla="*/ 292 h 292"/>
              <a:gd name="T6" fmla="*/ 21 w 68"/>
              <a:gd name="T7" fmla="*/ 273 h 292"/>
              <a:gd name="T8" fmla="*/ 68 w 68"/>
              <a:gd name="T9" fmla="*/ 0 h 292"/>
            </a:gdLst>
            <a:ahLst/>
            <a:cxnLst>
              <a:cxn ang="0">
                <a:pos x="T0" y="T1"/>
              </a:cxn>
              <a:cxn ang="0">
                <a:pos x="T2" y="T3"/>
              </a:cxn>
              <a:cxn ang="0">
                <a:pos x="T4" y="T5"/>
              </a:cxn>
              <a:cxn ang="0">
                <a:pos x="T6" y="T7"/>
              </a:cxn>
              <a:cxn ang="0">
                <a:pos x="T8" y="T9"/>
              </a:cxn>
            </a:cxnLst>
            <a:rect l="0" t="0" r="r" b="b"/>
            <a:pathLst>
              <a:path w="68" h="292">
                <a:moveTo>
                  <a:pt x="68" y="0"/>
                </a:moveTo>
                <a:lnTo>
                  <a:pt x="22" y="33"/>
                </a:lnTo>
                <a:lnTo>
                  <a:pt x="0" y="292"/>
                </a:lnTo>
                <a:lnTo>
                  <a:pt x="21" y="273"/>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0" name="Freeform 262">
            <a:extLst>
              <a:ext uri="{FF2B5EF4-FFF2-40B4-BE49-F238E27FC236}">
                <a16:creationId xmlns:a16="http://schemas.microsoft.com/office/drawing/2014/main" id="{20ED2704-F58C-4FB7-BE48-AA3ACFD0AC80}"/>
              </a:ext>
            </a:extLst>
          </p:cNvPr>
          <p:cNvSpPr>
            <a:spLocks/>
          </p:cNvSpPr>
          <p:nvPr userDrawn="1"/>
        </p:nvSpPr>
        <p:spPr bwMode="auto">
          <a:xfrm>
            <a:off x="4282848" y="6273574"/>
            <a:ext cx="444500" cy="530225"/>
          </a:xfrm>
          <a:custGeom>
            <a:avLst/>
            <a:gdLst>
              <a:gd name="T0" fmla="*/ 280 w 280"/>
              <a:gd name="T1" fmla="*/ 0 h 334"/>
              <a:gd name="T2" fmla="*/ 0 w 280"/>
              <a:gd name="T3" fmla="*/ 204 h 334"/>
              <a:gd name="T4" fmla="*/ 26 w 280"/>
              <a:gd name="T5" fmla="*/ 253 h 334"/>
              <a:gd name="T6" fmla="*/ 179 w 280"/>
              <a:gd name="T7" fmla="*/ 334 h 334"/>
              <a:gd name="T8" fmla="*/ 258 w 280"/>
              <a:gd name="T9" fmla="*/ 259 h 334"/>
              <a:gd name="T10" fmla="*/ 280 w 280"/>
              <a:gd name="T11" fmla="*/ 0 h 334"/>
            </a:gdLst>
            <a:ahLst/>
            <a:cxnLst>
              <a:cxn ang="0">
                <a:pos x="T0" y="T1"/>
              </a:cxn>
              <a:cxn ang="0">
                <a:pos x="T2" y="T3"/>
              </a:cxn>
              <a:cxn ang="0">
                <a:pos x="T4" y="T5"/>
              </a:cxn>
              <a:cxn ang="0">
                <a:pos x="T6" y="T7"/>
              </a:cxn>
              <a:cxn ang="0">
                <a:pos x="T8" y="T9"/>
              </a:cxn>
              <a:cxn ang="0">
                <a:pos x="T10" y="T11"/>
              </a:cxn>
            </a:cxnLst>
            <a:rect l="0" t="0" r="r" b="b"/>
            <a:pathLst>
              <a:path w="280" h="334">
                <a:moveTo>
                  <a:pt x="280" y="0"/>
                </a:moveTo>
                <a:lnTo>
                  <a:pt x="0" y="204"/>
                </a:lnTo>
                <a:lnTo>
                  <a:pt x="26" y="253"/>
                </a:lnTo>
                <a:lnTo>
                  <a:pt x="179" y="334"/>
                </a:lnTo>
                <a:lnTo>
                  <a:pt x="258" y="259"/>
                </a:lnTo>
                <a:lnTo>
                  <a:pt x="280" y="0"/>
                </a:lnTo>
                <a:close/>
              </a:path>
            </a:pathLst>
          </a:custGeom>
          <a:solidFill>
            <a:srgbClr val="5CC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1" name="Freeform 263">
            <a:extLst>
              <a:ext uri="{FF2B5EF4-FFF2-40B4-BE49-F238E27FC236}">
                <a16:creationId xmlns:a16="http://schemas.microsoft.com/office/drawing/2014/main" id="{4BFF89AB-45CA-437C-AB84-444959C0C241}"/>
              </a:ext>
            </a:extLst>
          </p:cNvPr>
          <p:cNvSpPr>
            <a:spLocks/>
          </p:cNvSpPr>
          <p:nvPr userDrawn="1"/>
        </p:nvSpPr>
        <p:spPr bwMode="auto">
          <a:xfrm>
            <a:off x="4282848" y="6273574"/>
            <a:ext cx="444500" cy="530225"/>
          </a:xfrm>
          <a:custGeom>
            <a:avLst/>
            <a:gdLst>
              <a:gd name="T0" fmla="*/ 280 w 280"/>
              <a:gd name="T1" fmla="*/ 0 h 334"/>
              <a:gd name="T2" fmla="*/ 0 w 280"/>
              <a:gd name="T3" fmla="*/ 204 h 334"/>
              <a:gd name="T4" fmla="*/ 26 w 280"/>
              <a:gd name="T5" fmla="*/ 253 h 334"/>
              <a:gd name="T6" fmla="*/ 179 w 280"/>
              <a:gd name="T7" fmla="*/ 334 h 334"/>
              <a:gd name="T8" fmla="*/ 258 w 280"/>
              <a:gd name="T9" fmla="*/ 259 h 334"/>
              <a:gd name="T10" fmla="*/ 280 w 280"/>
              <a:gd name="T11" fmla="*/ 0 h 334"/>
            </a:gdLst>
            <a:ahLst/>
            <a:cxnLst>
              <a:cxn ang="0">
                <a:pos x="T0" y="T1"/>
              </a:cxn>
              <a:cxn ang="0">
                <a:pos x="T2" y="T3"/>
              </a:cxn>
              <a:cxn ang="0">
                <a:pos x="T4" y="T5"/>
              </a:cxn>
              <a:cxn ang="0">
                <a:pos x="T6" y="T7"/>
              </a:cxn>
              <a:cxn ang="0">
                <a:pos x="T8" y="T9"/>
              </a:cxn>
              <a:cxn ang="0">
                <a:pos x="T10" y="T11"/>
              </a:cxn>
            </a:cxnLst>
            <a:rect l="0" t="0" r="r" b="b"/>
            <a:pathLst>
              <a:path w="280" h="334">
                <a:moveTo>
                  <a:pt x="280" y="0"/>
                </a:moveTo>
                <a:lnTo>
                  <a:pt x="0" y="204"/>
                </a:lnTo>
                <a:lnTo>
                  <a:pt x="26" y="253"/>
                </a:lnTo>
                <a:lnTo>
                  <a:pt x="179" y="334"/>
                </a:lnTo>
                <a:lnTo>
                  <a:pt x="258" y="259"/>
                </a:lnTo>
                <a:lnTo>
                  <a:pt x="2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2" name="Freeform 264">
            <a:extLst>
              <a:ext uri="{FF2B5EF4-FFF2-40B4-BE49-F238E27FC236}">
                <a16:creationId xmlns:a16="http://schemas.microsoft.com/office/drawing/2014/main" id="{874CD358-9CA8-4FB6-A133-9CC065D741F7}"/>
              </a:ext>
            </a:extLst>
          </p:cNvPr>
          <p:cNvSpPr>
            <a:spLocks/>
          </p:cNvSpPr>
          <p:nvPr userDrawn="1"/>
        </p:nvSpPr>
        <p:spPr bwMode="auto">
          <a:xfrm>
            <a:off x="4324123" y="6675211"/>
            <a:ext cx="242888" cy="192087"/>
          </a:xfrm>
          <a:custGeom>
            <a:avLst/>
            <a:gdLst>
              <a:gd name="T0" fmla="*/ 0 w 153"/>
              <a:gd name="T1" fmla="*/ 0 h 121"/>
              <a:gd name="T2" fmla="*/ 63 w 153"/>
              <a:gd name="T3" fmla="*/ 121 h 121"/>
              <a:gd name="T4" fmla="*/ 110 w 153"/>
              <a:gd name="T5" fmla="*/ 121 h 121"/>
              <a:gd name="T6" fmla="*/ 153 w 153"/>
              <a:gd name="T7" fmla="*/ 81 h 121"/>
              <a:gd name="T8" fmla="*/ 0 w 153"/>
              <a:gd name="T9" fmla="*/ 0 h 121"/>
            </a:gdLst>
            <a:ahLst/>
            <a:cxnLst>
              <a:cxn ang="0">
                <a:pos x="T0" y="T1"/>
              </a:cxn>
              <a:cxn ang="0">
                <a:pos x="T2" y="T3"/>
              </a:cxn>
              <a:cxn ang="0">
                <a:pos x="T4" y="T5"/>
              </a:cxn>
              <a:cxn ang="0">
                <a:pos x="T6" y="T7"/>
              </a:cxn>
              <a:cxn ang="0">
                <a:pos x="T8" y="T9"/>
              </a:cxn>
            </a:cxnLst>
            <a:rect l="0" t="0" r="r" b="b"/>
            <a:pathLst>
              <a:path w="153" h="121">
                <a:moveTo>
                  <a:pt x="0" y="0"/>
                </a:moveTo>
                <a:lnTo>
                  <a:pt x="63" y="121"/>
                </a:lnTo>
                <a:lnTo>
                  <a:pt x="110" y="121"/>
                </a:lnTo>
                <a:lnTo>
                  <a:pt x="153" y="81"/>
                </a:lnTo>
                <a:lnTo>
                  <a:pt x="0" y="0"/>
                </a:lnTo>
                <a:close/>
              </a:path>
            </a:pathLst>
          </a:custGeom>
          <a:solidFill>
            <a:srgbClr val="2DA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3" name="Freeform 265">
            <a:extLst>
              <a:ext uri="{FF2B5EF4-FFF2-40B4-BE49-F238E27FC236}">
                <a16:creationId xmlns:a16="http://schemas.microsoft.com/office/drawing/2014/main" id="{82230DC1-EF1B-4C82-8E1E-CECBC0786787}"/>
              </a:ext>
            </a:extLst>
          </p:cNvPr>
          <p:cNvSpPr>
            <a:spLocks/>
          </p:cNvSpPr>
          <p:nvPr userDrawn="1"/>
        </p:nvSpPr>
        <p:spPr bwMode="auto">
          <a:xfrm>
            <a:off x="4324123" y="6675211"/>
            <a:ext cx="242888" cy="192087"/>
          </a:xfrm>
          <a:custGeom>
            <a:avLst/>
            <a:gdLst>
              <a:gd name="T0" fmla="*/ 0 w 153"/>
              <a:gd name="T1" fmla="*/ 0 h 121"/>
              <a:gd name="T2" fmla="*/ 63 w 153"/>
              <a:gd name="T3" fmla="*/ 121 h 121"/>
              <a:gd name="T4" fmla="*/ 110 w 153"/>
              <a:gd name="T5" fmla="*/ 121 h 121"/>
              <a:gd name="T6" fmla="*/ 153 w 153"/>
              <a:gd name="T7" fmla="*/ 81 h 121"/>
              <a:gd name="T8" fmla="*/ 0 w 153"/>
              <a:gd name="T9" fmla="*/ 0 h 121"/>
            </a:gdLst>
            <a:ahLst/>
            <a:cxnLst>
              <a:cxn ang="0">
                <a:pos x="T0" y="T1"/>
              </a:cxn>
              <a:cxn ang="0">
                <a:pos x="T2" y="T3"/>
              </a:cxn>
              <a:cxn ang="0">
                <a:pos x="T4" y="T5"/>
              </a:cxn>
              <a:cxn ang="0">
                <a:pos x="T6" y="T7"/>
              </a:cxn>
              <a:cxn ang="0">
                <a:pos x="T8" y="T9"/>
              </a:cxn>
            </a:cxnLst>
            <a:rect l="0" t="0" r="r" b="b"/>
            <a:pathLst>
              <a:path w="153" h="121">
                <a:moveTo>
                  <a:pt x="0" y="0"/>
                </a:moveTo>
                <a:lnTo>
                  <a:pt x="63" y="121"/>
                </a:lnTo>
                <a:lnTo>
                  <a:pt x="110" y="121"/>
                </a:lnTo>
                <a:lnTo>
                  <a:pt x="153" y="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4" name="Freeform 266">
            <a:extLst>
              <a:ext uri="{FF2B5EF4-FFF2-40B4-BE49-F238E27FC236}">
                <a16:creationId xmlns:a16="http://schemas.microsoft.com/office/drawing/2014/main" id="{1309B67A-AED8-44F6-B431-1CE8A91C54D5}"/>
              </a:ext>
            </a:extLst>
          </p:cNvPr>
          <p:cNvSpPr>
            <a:spLocks/>
          </p:cNvSpPr>
          <p:nvPr userDrawn="1"/>
        </p:nvSpPr>
        <p:spPr bwMode="auto">
          <a:xfrm>
            <a:off x="4678136" y="6654574"/>
            <a:ext cx="47625" cy="207962"/>
          </a:xfrm>
          <a:custGeom>
            <a:avLst/>
            <a:gdLst>
              <a:gd name="T0" fmla="*/ 30 w 30"/>
              <a:gd name="T1" fmla="*/ 0 h 131"/>
              <a:gd name="T2" fmla="*/ 9 w 30"/>
              <a:gd name="T3" fmla="*/ 19 h 131"/>
              <a:gd name="T4" fmla="*/ 0 w 30"/>
              <a:gd name="T5" fmla="*/ 131 h 131"/>
              <a:gd name="T6" fmla="*/ 8 w 30"/>
              <a:gd name="T7" fmla="*/ 123 h 131"/>
              <a:gd name="T8" fmla="*/ 30 w 30"/>
              <a:gd name="T9" fmla="*/ 0 h 131"/>
            </a:gdLst>
            <a:ahLst/>
            <a:cxnLst>
              <a:cxn ang="0">
                <a:pos x="T0" y="T1"/>
              </a:cxn>
              <a:cxn ang="0">
                <a:pos x="T2" y="T3"/>
              </a:cxn>
              <a:cxn ang="0">
                <a:pos x="T4" y="T5"/>
              </a:cxn>
              <a:cxn ang="0">
                <a:pos x="T6" y="T7"/>
              </a:cxn>
              <a:cxn ang="0">
                <a:pos x="T8" y="T9"/>
              </a:cxn>
            </a:cxnLst>
            <a:rect l="0" t="0" r="r" b="b"/>
            <a:pathLst>
              <a:path w="30" h="131">
                <a:moveTo>
                  <a:pt x="30" y="0"/>
                </a:moveTo>
                <a:lnTo>
                  <a:pt x="9" y="19"/>
                </a:lnTo>
                <a:lnTo>
                  <a:pt x="0" y="131"/>
                </a:lnTo>
                <a:lnTo>
                  <a:pt x="8" y="123"/>
                </a:lnTo>
                <a:lnTo>
                  <a:pt x="30" y="0"/>
                </a:lnTo>
                <a:close/>
              </a:path>
            </a:pathLst>
          </a:custGeom>
          <a:solidFill>
            <a:srgbClr val="75D1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5" name="Freeform 267">
            <a:extLst>
              <a:ext uri="{FF2B5EF4-FFF2-40B4-BE49-F238E27FC236}">
                <a16:creationId xmlns:a16="http://schemas.microsoft.com/office/drawing/2014/main" id="{1C7A35AC-C022-488C-BC22-9A0AB6894384}"/>
              </a:ext>
            </a:extLst>
          </p:cNvPr>
          <p:cNvSpPr>
            <a:spLocks/>
          </p:cNvSpPr>
          <p:nvPr userDrawn="1"/>
        </p:nvSpPr>
        <p:spPr bwMode="auto">
          <a:xfrm>
            <a:off x="4678136" y="6654574"/>
            <a:ext cx="47625" cy="207962"/>
          </a:xfrm>
          <a:custGeom>
            <a:avLst/>
            <a:gdLst>
              <a:gd name="T0" fmla="*/ 30 w 30"/>
              <a:gd name="T1" fmla="*/ 0 h 131"/>
              <a:gd name="T2" fmla="*/ 9 w 30"/>
              <a:gd name="T3" fmla="*/ 19 h 131"/>
              <a:gd name="T4" fmla="*/ 0 w 30"/>
              <a:gd name="T5" fmla="*/ 131 h 131"/>
              <a:gd name="T6" fmla="*/ 8 w 30"/>
              <a:gd name="T7" fmla="*/ 123 h 131"/>
              <a:gd name="T8" fmla="*/ 30 w 30"/>
              <a:gd name="T9" fmla="*/ 0 h 131"/>
            </a:gdLst>
            <a:ahLst/>
            <a:cxnLst>
              <a:cxn ang="0">
                <a:pos x="T0" y="T1"/>
              </a:cxn>
              <a:cxn ang="0">
                <a:pos x="T2" y="T3"/>
              </a:cxn>
              <a:cxn ang="0">
                <a:pos x="T4" y="T5"/>
              </a:cxn>
              <a:cxn ang="0">
                <a:pos x="T6" y="T7"/>
              </a:cxn>
              <a:cxn ang="0">
                <a:pos x="T8" y="T9"/>
              </a:cxn>
            </a:cxnLst>
            <a:rect l="0" t="0" r="r" b="b"/>
            <a:pathLst>
              <a:path w="30" h="131">
                <a:moveTo>
                  <a:pt x="30" y="0"/>
                </a:moveTo>
                <a:lnTo>
                  <a:pt x="9" y="19"/>
                </a:lnTo>
                <a:lnTo>
                  <a:pt x="0" y="131"/>
                </a:lnTo>
                <a:lnTo>
                  <a:pt x="8" y="123"/>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6" name="Freeform 268">
            <a:extLst>
              <a:ext uri="{FF2B5EF4-FFF2-40B4-BE49-F238E27FC236}">
                <a16:creationId xmlns:a16="http://schemas.microsoft.com/office/drawing/2014/main" id="{294640E0-3A97-4DAF-A413-949A56779E32}"/>
              </a:ext>
            </a:extLst>
          </p:cNvPr>
          <p:cNvSpPr>
            <a:spLocks/>
          </p:cNvSpPr>
          <p:nvPr userDrawn="1"/>
        </p:nvSpPr>
        <p:spPr bwMode="auto">
          <a:xfrm>
            <a:off x="4567011" y="6684736"/>
            <a:ext cx="125413" cy="177800"/>
          </a:xfrm>
          <a:custGeom>
            <a:avLst/>
            <a:gdLst>
              <a:gd name="T0" fmla="*/ 79 w 79"/>
              <a:gd name="T1" fmla="*/ 0 h 112"/>
              <a:gd name="T2" fmla="*/ 0 w 79"/>
              <a:gd name="T3" fmla="*/ 75 h 112"/>
              <a:gd name="T4" fmla="*/ 70 w 79"/>
              <a:gd name="T5" fmla="*/ 112 h 112"/>
              <a:gd name="T6" fmla="*/ 79 w 79"/>
              <a:gd name="T7" fmla="*/ 0 h 112"/>
            </a:gdLst>
            <a:ahLst/>
            <a:cxnLst>
              <a:cxn ang="0">
                <a:pos x="T0" y="T1"/>
              </a:cxn>
              <a:cxn ang="0">
                <a:pos x="T2" y="T3"/>
              </a:cxn>
              <a:cxn ang="0">
                <a:pos x="T4" y="T5"/>
              </a:cxn>
              <a:cxn ang="0">
                <a:pos x="T6" y="T7"/>
              </a:cxn>
            </a:cxnLst>
            <a:rect l="0" t="0" r="r" b="b"/>
            <a:pathLst>
              <a:path w="79" h="112">
                <a:moveTo>
                  <a:pt x="79" y="0"/>
                </a:moveTo>
                <a:lnTo>
                  <a:pt x="0" y="75"/>
                </a:lnTo>
                <a:lnTo>
                  <a:pt x="70" y="112"/>
                </a:lnTo>
                <a:lnTo>
                  <a:pt x="79" y="0"/>
                </a:lnTo>
                <a:close/>
              </a:path>
            </a:pathLst>
          </a:custGeom>
          <a:solidFill>
            <a:srgbClr val="3AB1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7" name="Freeform 269">
            <a:extLst>
              <a:ext uri="{FF2B5EF4-FFF2-40B4-BE49-F238E27FC236}">
                <a16:creationId xmlns:a16="http://schemas.microsoft.com/office/drawing/2014/main" id="{42915BCB-41AC-448A-A8E3-D4FED1290741}"/>
              </a:ext>
            </a:extLst>
          </p:cNvPr>
          <p:cNvSpPr>
            <a:spLocks/>
          </p:cNvSpPr>
          <p:nvPr userDrawn="1"/>
        </p:nvSpPr>
        <p:spPr bwMode="auto">
          <a:xfrm>
            <a:off x="4567011" y="6684736"/>
            <a:ext cx="125413" cy="177800"/>
          </a:xfrm>
          <a:custGeom>
            <a:avLst/>
            <a:gdLst>
              <a:gd name="T0" fmla="*/ 79 w 79"/>
              <a:gd name="T1" fmla="*/ 0 h 112"/>
              <a:gd name="T2" fmla="*/ 0 w 79"/>
              <a:gd name="T3" fmla="*/ 75 h 112"/>
              <a:gd name="T4" fmla="*/ 70 w 79"/>
              <a:gd name="T5" fmla="*/ 112 h 112"/>
              <a:gd name="T6" fmla="*/ 79 w 79"/>
              <a:gd name="T7" fmla="*/ 0 h 112"/>
            </a:gdLst>
            <a:ahLst/>
            <a:cxnLst>
              <a:cxn ang="0">
                <a:pos x="T0" y="T1"/>
              </a:cxn>
              <a:cxn ang="0">
                <a:pos x="T2" y="T3"/>
              </a:cxn>
              <a:cxn ang="0">
                <a:pos x="T4" y="T5"/>
              </a:cxn>
              <a:cxn ang="0">
                <a:pos x="T6" y="T7"/>
              </a:cxn>
            </a:cxnLst>
            <a:rect l="0" t="0" r="r" b="b"/>
            <a:pathLst>
              <a:path w="79" h="112">
                <a:moveTo>
                  <a:pt x="79" y="0"/>
                </a:moveTo>
                <a:lnTo>
                  <a:pt x="0" y="75"/>
                </a:lnTo>
                <a:lnTo>
                  <a:pt x="70" y="112"/>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8" name="Freeform 270">
            <a:extLst>
              <a:ext uri="{FF2B5EF4-FFF2-40B4-BE49-F238E27FC236}">
                <a16:creationId xmlns:a16="http://schemas.microsoft.com/office/drawing/2014/main" id="{8E821CED-F2B2-47AE-99F4-F3838FBF2C30}"/>
              </a:ext>
            </a:extLst>
          </p:cNvPr>
          <p:cNvSpPr>
            <a:spLocks/>
          </p:cNvSpPr>
          <p:nvPr userDrawn="1"/>
        </p:nvSpPr>
        <p:spPr bwMode="auto">
          <a:xfrm>
            <a:off x="4678136" y="6849836"/>
            <a:ext cx="12700" cy="17462"/>
          </a:xfrm>
          <a:custGeom>
            <a:avLst/>
            <a:gdLst>
              <a:gd name="T0" fmla="*/ 8 w 8"/>
              <a:gd name="T1" fmla="*/ 0 h 11"/>
              <a:gd name="T2" fmla="*/ 0 w 8"/>
              <a:gd name="T3" fmla="*/ 8 h 11"/>
              <a:gd name="T4" fmla="*/ 6 w 8"/>
              <a:gd name="T5" fmla="*/ 11 h 11"/>
              <a:gd name="T6" fmla="*/ 6 w 8"/>
              <a:gd name="T7" fmla="*/ 11 h 11"/>
              <a:gd name="T8" fmla="*/ 8 w 8"/>
              <a:gd name="T9" fmla="*/ 0 h 11"/>
            </a:gdLst>
            <a:ahLst/>
            <a:cxnLst>
              <a:cxn ang="0">
                <a:pos x="T0" y="T1"/>
              </a:cxn>
              <a:cxn ang="0">
                <a:pos x="T2" y="T3"/>
              </a:cxn>
              <a:cxn ang="0">
                <a:pos x="T4" y="T5"/>
              </a:cxn>
              <a:cxn ang="0">
                <a:pos x="T6" y="T7"/>
              </a:cxn>
              <a:cxn ang="0">
                <a:pos x="T8" y="T9"/>
              </a:cxn>
            </a:cxnLst>
            <a:rect l="0" t="0" r="r" b="b"/>
            <a:pathLst>
              <a:path w="8" h="11">
                <a:moveTo>
                  <a:pt x="8" y="0"/>
                </a:moveTo>
                <a:lnTo>
                  <a:pt x="0" y="8"/>
                </a:lnTo>
                <a:lnTo>
                  <a:pt x="6" y="11"/>
                </a:lnTo>
                <a:lnTo>
                  <a:pt x="6" y="11"/>
                </a:lnTo>
                <a:lnTo>
                  <a:pt x="8" y="0"/>
                </a:lnTo>
                <a:close/>
              </a:path>
            </a:pathLst>
          </a:custGeom>
          <a:solidFill>
            <a:srgbClr val="49BA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9" name="Freeform 271">
            <a:extLst>
              <a:ext uri="{FF2B5EF4-FFF2-40B4-BE49-F238E27FC236}">
                <a16:creationId xmlns:a16="http://schemas.microsoft.com/office/drawing/2014/main" id="{70F0E9FE-2BC2-4D04-8E8D-2178DB907DC2}"/>
              </a:ext>
            </a:extLst>
          </p:cNvPr>
          <p:cNvSpPr>
            <a:spLocks/>
          </p:cNvSpPr>
          <p:nvPr userDrawn="1"/>
        </p:nvSpPr>
        <p:spPr bwMode="auto">
          <a:xfrm>
            <a:off x="4678136" y="6849836"/>
            <a:ext cx="12700" cy="17462"/>
          </a:xfrm>
          <a:custGeom>
            <a:avLst/>
            <a:gdLst>
              <a:gd name="T0" fmla="*/ 8 w 8"/>
              <a:gd name="T1" fmla="*/ 0 h 11"/>
              <a:gd name="T2" fmla="*/ 0 w 8"/>
              <a:gd name="T3" fmla="*/ 8 h 11"/>
              <a:gd name="T4" fmla="*/ 6 w 8"/>
              <a:gd name="T5" fmla="*/ 11 h 11"/>
              <a:gd name="T6" fmla="*/ 6 w 8"/>
              <a:gd name="T7" fmla="*/ 11 h 11"/>
              <a:gd name="T8" fmla="*/ 8 w 8"/>
              <a:gd name="T9" fmla="*/ 0 h 11"/>
            </a:gdLst>
            <a:ahLst/>
            <a:cxnLst>
              <a:cxn ang="0">
                <a:pos x="T0" y="T1"/>
              </a:cxn>
              <a:cxn ang="0">
                <a:pos x="T2" y="T3"/>
              </a:cxn>
              <a:cxn ang="0">
                <a:pos x="T4" y="T5"/>
              </a:cxn>
              <a:cxn ang="0">
                <a:pos x="T6" y="T7"/>
              </a:cxn>
              <a:cxn ang="0">
                <a:pos x="T8" y="T9"/>
              </a:cxn>
            </a:cxnLst>
            <a:rect l="0" t="0" r="r" b="b"/>
            <a:pathLst>
              <a:path w="8" h="11">
                <a:moveTo>
                  <a:pt x="8" y="0"/>
                </a:moveTo>
                <a:lnTo>
                  <a:pt x="0" y="8"/>
                </a:lnTo>
                <a:lnTo>
                  <a:pt x="6" y="11"/>
                </a:lnTo>
                <a:lnTo>
                  <a:pt x="6" y="11"/>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0" name="Freeform 272">
            <a:extLst>
              <a:ext uri="{FF2B5EF4-FFF2-40B4-BE49-F238E27FC236}">
                <a16:creationId xmlns:a16="http://schemas.microsoft.com/office/drawing/2014/main" id="{473383FC-3867-45E4-A42B-4FD556EC5F24}"/>
              </a:ext>
            </a:extLst>
          </p:cNvPr>
          <p:cNvSpPr>
            <a:spLocks/>
          </p:cNvSpPr>
          <p:nvPr userDrawn="1"/>
        </p:nvSpPr>
        <p:spPr bwMode="auto">
          <a:xfrm>
            <a:off x="4678136" y="6862536"/>
            <a:ext cx="9525" cy="4762"/>
          </a:xfrm>
          <a:custGeom>
            <a:avLst/>
            <a:gdLst>
              <a:gd name="T0" fmla="*/ 0 w 6"/>
              <a:gd name="T1" fmla="*/ 0 h 3"/>
              <a:gd name="T2" fmla="*/ 0 w 6"/>
              <a:gd name="T3" fmla="*/ 3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lnTo>
                  <a:pt x="0" y="3"/>
                </a:lnTo>
                <a:lnTo>
                  <a:pt x="6" y="3"/>
                </a:lnTo>
                <a:lnTo>
                  <a:pt x="0" y="0"/>
                </a:lnTo>
                <a:close/>
              </a:path>
            </a:pathLst>
          </a:custGeom>
          <a:solidFill>
            <a:srgbClr val="54BF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1" name="Freeform 273">
            <a:extLst>
              <a:ext uri="{FF2B5EF4-FFF2-40B4-BE49-F238E27FC236}">
                <a16:creationId xmlns:a16="http://schemas.microsoft.com/office/drawing/2014/main" id="{5DF3C4DD-9E66-47B6-B556-1DCC24F43537}"/>
              </a:ext>
            </a:extLst>
          </p:cNvPr>
          <p:cNvSpPr>
            <a:spLocks/>
          </p:cNvSpPr>
          <p:nvPr userDrawn="1"/>
        </p:nvSpPr>
        <p:spPr bwMode="auto">
          <a:xfrm>
            <a:off x="4678136" y="6862536"/>
            <a:ext cx="9525" cy="4762"/>
          </a:xfrm>
          <a:custGeom>
            <a:avLst/>
            <a:gdLst>
              <a:gd name="T0" fmla="*/ 0 w 6"/>
              <a:gd name="T1" fmla="*/ 0 h 3"/>
              <a:gd name="T2" fmla="*/ 0 w 6"/>
              <a:gd name="T3" fmla="*/ 3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lnTo>
                  <a:pt x="0" y="3"/>
                </a:lnTo>
                <a:lnTo>
                  <a:pt x="6"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2" name="Freeform 274">
            <a:extLst>
              <a:ext uri="{FF2B5EF4-FFF2-40B4-BE49-F238E27FC236}">
                <a16:creationId xmlns:a16="http://schemas.microsoft.com/office/drawing/2014/main" id="{DE14D08F-4DAF-47FB-B8C8-98003A8C8DF9}"/>
              </a:ext>
            </a:extLst>
          </p:cNvPr>
          <p:cNvSpPr>
            <a:spLocks/>
          </p:cNvSpPr>
          <p:nvPr userDrawn="1"/>
        </p:nvSpPr>
        <p:spPr bwMode="auto">
          <a:xfrm>
            <a:off x="4673373" y="6862536"/>
            <a:ext cx="4763" cy="4762"/>
          </a:xfrm>
          <a:custGeom>
            <a:avLst/>
            <a:gdLst>
              <a:gd name="T0" fmla="*/ 3 w 3"/>
              <a:gd name="T1" fmla="*/ 0 h 3"/>
              <a:gd name="T2" fmla="*/ 3 w 3"/>
              <a:gd name="T3" fmla="*/ 0 h 3"/>
              <a:gd name="T4" fmla="*/ 0 w 3"/>
              <a:gd name="T5" fmla="*/ 3 h 3"/>
              <a:gd name="T6" fmla="*/ 3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3"/>
                </a:lnTo>
                <a:lnTo>
                  <a:pt x="3" y="3"/>
                </a:lnTo>
                <a:lnTo>
                  <a:pt x="3" y="0"/>
                </a:lnTo>
                <a:close/>
              </a:path>
            </a:pathLst>
          </a:custGeom>
          <a:solidFill>
            <a:srgbClr val="4DBC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3" name="Freeform 275">
            <a:extLst>
              <a:ext uri="{FF2B5EF4-FFF2-40B4-BE49-F238E27FC236}">
                <a16:creationId xmlns:a16="http://schemas.microsoft.com/office/drawing/2014/main" id="{8708A090-882A-4D3D-8F7A-00C14652E0F5}"/>
              </a:ext>
            </a:extLst>
          </p:cNvPr>
          <p:cNvSpPr>
            <a:spLocks/>
          </p:cNvSpPr>
          <p:nvPr userDrawn="1"/>
        </p:nvSpPr>
        <p:spPr bwMode="auto">
          <a:xfrm>
            <a:off x="4673373" y="6862536"/>
            <a:ext cx="4763" cy="4762"/>
          </a:xfrm>
          <a:custGeom>
            <a:avLst/>
            <a:gdLst>
              <a:gd name="T0" fmla="*/ 3 w 3"/>
              <a:gd name="T1" fmla="*/ 0 h 3"/>
              <a:gd name="T2" fmla="*/ 3 w 3"/>
              <a:gd name="T3" fmla="*/ 0 h 3"/>
              <a:gd name="T4" fmla="*/ 0 w 3"/>
              <a:gd name="T5" fmla="*/ 3 h 3"/>
              <a:gd name="T6" fmla="*/ 3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3"/>
                </a:lnTo>
                <a:lnTo>
                  <a:pt x="3"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4" name="Freeform 276">
            <a:extLst>
              <a:ext uri="{FF2B5EF4-FFF2-40B4-BE49-F238E27FC236}">
                <a16:creationId xmlns:a16="http://schemas.microsoft.com/office/drawing/2014/main" id="{852E9560-B469-4A6C-9067-AB151F9CC709}"/>
              </a:ext>
            </a:extLst>
          </p:cNvPr>
          <p:cNvSpPr>
            <a:spLocks/>
          </p:cNvSpPr>
          <p:nvPr userDrawn="1"/>
        </p:nvSpPr>
        <p:spPr bwMode="auto">
          <a:xfrm>
            <a:off x="4668611" y="6862536"/>
            <a:ext cx="9525" cy="4762"/>
          </a:xfrm>
          <a:custGeom>
            <a:avLst/>
            <a:gdLst>
              <a:gd name="T0" fmla="*/ 6 w 6"/>
              <a:gd name="T1" fmla="*/ 0 h 3"/>
              <a:gd name="T2" fmla="*/ 6 w 6"/>
              <a:gd name="T3" fmla="*/ 0 h 3"/>
              <a:gd name="T4" fmla="*/ 0 w 6"/>
              <a:gd name="T5" fmla="*/ 3 h 3"/>
              <a:gd name="T6" fmla="*/ 3 w 6"/>
              <a:gd name="T7" fmla="*/ 3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6" y="0"/>
                </a:lnTo>
                <a:lnTo>
                  <a:pt x="0" y="3"/>
                </a:lnTo>
                <a:lnTo>
                  <a:pt x="3" y="3"/>
                </a:lnTo>
                <a:lnTo>
                  <a:pt x="6" y="0"/>
                </a:lnTo>
                <a:close/>
              </a:path>
            </a:pathLst>
          </a:custGeom>
          <a:solidFill>
            <a:srgbClr val="4DB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5" name="Freeform 277">
            <a:extLst>
              <a:ext uri="{FF2B5EF4-FFF2-40B4-BE49-F238E27FC236}">
                <a16:creationId xmlns:a16="http://schemas.microsoft.com/office/drawing/2014/main" id="{40829140-07DF-4EB6-BFEA-71E31403BA81}"/>
              </a:ext>
            </a:extLst>
          </p:cNvPr>
          <p:cNvSpPr>
            <a:spLocks/>
          </p:cNvSpPr>
          <p:nvPr userDrawn="1"/>
        </p:nvSpPr>
        <p:spPr bwMode="auto">
          <a:xfrm>
            <a:off x="4668611" y="6862536"/>
            <a:ext cx="9525" cy="4762"/>
          </a:xfrm>
          <a:custGeom>
            <a:avLst/>
            <a:gdLst>
              <a:gd name="T0" fmla="*/ 6 w 6"/>
              <a:gd name="T1" fmla="*/ 0 h 3"/>
              <a:gd name="T2" fmla="*/ 6 w 6"/>
              <a:gd name="T3" fmla="*/ 0 h 3"/>
              <a:gd name="T4" fmla="*/ 0 w 6"/>
              <a:gd name="T5" fmla="*/ 3 h 3"/>
              <a:gd name="T6" fmla="*/ 3 w 6"/>
              <a:gd name="T7" fmla="*/ 3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lnTo>
                  <a:pt x="6" y="0"/>
                </a:lnTo>
                <a:lnTo>
                  <a:pt x="0" y="3"/>
                </a:lnTo>
                <a:lnTo>
                  <a:pt x="3" y="3"/>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6" name="Freeform 278">
            <a:extLst>
              <a:ext uri="{FF2B5EF4-FFF2-40B4-BE49-F238E27FC236}">
                <a16:creationId xmlns:a16="http://schemas.microsoft.com/office/drawing/2014/main" id="{91723911-6774-4EAC-AA34-2D8B25A2B465}"/>
              </a:ext>
            </a:extLst>
          </p:cNvPr>
          <p:cNvSpPr>
            <a:spLocks/>
          </p:cNvSpPr>
          <p:nvPr userDrawn="1"/>
        </p:nvSpPr>
        <p:spPr bwMode="auto">
          <a:xfrm>
            <a:off x="4498748" y="6803799"/>
            <a:ext cx="179388" cy="63500"/>
          </a:xfrm>
          <a:custGeom>
            <a:avLst/>
            <a:gdLst>
              <a:gd name="T0" fmla="*/ 43 w 113"/>
              <a:gd name="T1" fmla="*/ 0 h 40"/>
              <a:gd name="T2" fmla="*/ 0 w 113"/>
              <a:gd name="T3" fmla="*/ 40 h 40"/>
              <a:gd name="T4" fmla="*/ 98 w 113"/>
              <a:gd name="T5" fmla="*/ 40 h 40"/>
              <a:gd name="T6" fmla="*/ 113 w 113"/>
              <a:gd name="T7" fmla="*/ 37 h 40"/>
              <a:gd name="T8" fmla="*/ 43 w 113"/>
              <a:gd name="T9" fmla="*/ 0 h 40"/>
            </a:gdLst>
            <a:ahLst/>
            <a:cxnLst>
              <a:cxn ang="0">
                <a:pos x="T0" y="T1"/>
              </a:cxn>
              <a:cxn ang="0">
                <a:pos x="T2" y="T3"/>
              </a:cxn>
              <a:cxn ang="0">
                <a:pos x="T4" y="T5"/>
              </a:cxn>
              <a:cxn ang="0">
                <a:pos x="T6" y="T7"/>
              </a:cxn>
              <a:cxn ang="0">
                <a:pos x="T8" y="T9"/>
              </a:cxn>
            </a:cxnLst>
            <a:rect l="0" t="0" r="r" b="b"/>
            <a:pathLst>
              <a:path w="113" h="40">
                <a:moveTo>
                  <a:pt x="43" y="0"/>
                </a:moveTo>
                <a:lnTo>
                  <a:pt x="0" y="40"/>
                </a:lnTo>
                <a:lnTo>
                  <a:pt x="98" y="40"/>
                </a:lnTo>
                <a:lnTo>
                  <a:pt x="113" y="37"/>
                </a:lnTo>
                <a:lnTo>
                  <a:pt x="43" y="0"/>
                </a:lnTo>
                <a:close/>
              </a:path>
            </a:pathLst>
          </a:custGeom>
          <a:solidFill>
            <a:srgbClr val="1C96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7" name="Freeform 279">
            <a:extLst>
              <a:ext uri="{FF2B5EF4-FFF2-40B4-BE49-F238E27FC236}">
                <a16:creationId xmlns:a16="http://schemas.microsoft.com/office/drawing/2014/main" id="{49ACE278-392A-403D-A769-8721A92A86D7}"/>
              </a:ext>
            </a:extLst>
          </p:cNvPr>
          <p:cNvSpPr>
            <a:spLocks/>
          </p:cNvSpPr>
          <p:nvPr userDrawn="1"/>
        </p:nvSpPr>
        <p:spPr bwMode="auto">
          <a:xfrm>
            <a:off x="4498748" y="6803799"/>
            <a:ext cx="179388" cy="63500"/>
          </a:xfrm>
          <a:custGeom>
            <a:avLst/>
            <a:gdLst>
              <a:gd name="T0" fmla="*/ 43 w 113"/>
              <a:gd name="T1" fmla="*/ 0 h 40"/>
              <a:gd name="T2" fmla="*/ 0 w 113"/>
              <a:gd name="T3" fmla="*/ 40 h 40"/>
              <a:gd name="T4" fmla="*/ 98 w 113"/>
              <a:gd name="T5" fmla="*/ 40 h 40"/>
              <a:gd name="T6" fmla="*/ 113 w 113"/>
              <a:gd name="T7" fmla="*/ 37 h 40"/>
              <a:gd name="T8" fmla="*/ 43 w 113"/>
              <a:gd name="T9" fmla="*/ 0 h 40"/>
            </a:gdLst>
            <a:ahLst/>
            <a:cxnLst>
              <a:cxn ang="0">
                <a:pos x="T0" y="T1"/>
              </a:cxn>
              <a:cxn ang="0">
                <a:pos x="T2" y="T3"/>
              </a:cxn>
              <a:cxn ang="0">
                <a:pos x="T4" y="T5"/>
              </a:cxn>
              <a:cxn ang="0">
                <a:pos x="T6" y="T7"/>
              </a:cxn>
              <a:cxn ang="0">
                <a:pos x="T8" y="T9"/>
              </a:cxn>
            </a:cxnLst>
            <a:rect l="0" t="0" r="r" b="b"/>
            <a:pathLst>
              <a:path w="113" h="40">
                <a:moveTo>
                  <a:pt x="43" y="0"/>
                </a:moveTo>
                <a:lnTo>
                  <a:pt x="0" y="40"/>
                </a:lnTo>
                <a:lnTo>
                  <a:pt x="98" y="40"/>
                </a:lnTo>
                <a:lnTo>
                  <a:pt x="113" y="37"/>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8" name="Freeform 280">
            <a:extLst>
              <a:ext uri="{FF2B5EF4-FFF2-40B4-BE49-F238E27FC236}">
                <a16:creationId xmlns:a16="http://schemas.microsoft.com/office/drawing/2014/main" id="{204C4415-8C6D-4FE5-A6C4-32C283FCC37F}"/>
              </a:ext>
            </a:extLst>
          </p:cNvPr>
          <p:cNvSpPr>
            <a:spLocks/>
          </p:cNvSpPr>
          <p:nvPr userDrawn="1"/>
        </p:nvSpPr>
        <p:spPr bwMode="auto">
          <a:xfrm>
            <a:off x="4654323" y="6862536"/>
            <a:ext cx="23813" cy="4762"/>
          </a:xfrm>
          <a:custGeom>
            <a:avLst/>
            <a:gdLst>
              <a:gd name="T0" fmla="*/ 15 w 15"/>
              <a:gd name="T1" fmla="*/ 0 h 3"/>
              <a:gd name="T2" fmla="*/ 0 w 15"/>
              <a:gd name="T3" fmla="*/ 3 h 3"/>
              <a:gd name="T4" fmla="*/ 9 w 15"/>
              <a:gd name="T5" fmla="*/ 3 h 3"/>
              <a:gd name="T6" fmla="*/ 15 w 15"/>
              <a:gd name="T7" fmla="*/ 0 h 3"/>
            </a:gdLst>
            <a:ahLst/>
            <a:cxnLst>
              <a:cxn ang="0">
                <a:pos x="T0" y="T1"/>
              </a:cxn>
              <a:cxn ang="0">
                <a:pos x="T2" y="T3"/>
              </a:cxn>
              <a:cxn ang="0">
                <a:pos x="T4" y="T5"/>
              </a:cxn>
              <a:cxn ang="0">
                <a:pos x="T6" y="T7"/>
              </a:cxn>
            </a:cxnLst>
            <a:rect l="0" t="0" r="r" b="b"/>
            <a:pathLst>
              <a:path w="15" h="3">
                <a:moveTo>
                  <a:pt x="15" y="0"/>
                </a:moveTo>
                <a:lnTo>
                  <a:pt x="0" y="3"/>
                </a:lnTo>
                <a:lnTo>
                  <a:pt x="9" y="3"/>
                </a:lnTo>
                <a:lnTo>
                  <a:pt x="15" y="0"/>
                </a:lnTo>
                <a:close/>
              </a:path>
            </a:pathLst>
          </a:custGeom>
          <a:solidFill>
            <a:srgbClr val="279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9" name="Freeform 281">
            <a:extLst>
              <a:ext uri="{FF2B5EF4-FFF2-40B4-BE49-F238E27FC236}">
                <a16:creationId xmlns:a16="http://schemas.microsoft.com/office/drawing/2014/main" id="{1B1C197E-557B-4D8F-B0F5-D7C1FD821A93}"/>
              </a:ext>
            </a:extLst>
          </p:cNvPr>
          <p:cNvSpPr>
            <a:spLocks/>
          </p:cNvSpPr>
          <p:nvPr userDrawn="1"/>
        </p:nvSpPr>
        <p:spPr bwMode="auto">
          <a:xfrm>
            <a:off x="4654323" y="6862536"/>
            <a:ext cx="23813" cy="4762"/>
          </a:xfrm>
          <a:custGeom>
            <a:avLst/>
            <a:gdLst>
              <a:gd name="T0" fmla="*/ 15 w 15"/>
              <a:gd name="T1" fmla="*/ 0 h 3"/>
              <a:gd name="T2" fmla="*/ 0 w 15"/>
              <a:gd name="T3" fmla="*/ 3 h 3"/>
              <a:gd name="T4" fmla="*/ 9 w 15"/>
              <a:gd name="T5" fmla="*/ 3 h 3"/>
              <a:gd name="T6" fmla="*/ 15 w 15"/>
              <a:gd name="T7" fmla="*/ 0 h 3"/>
            </a:gdLst>
            <a:ahLst/>
            <a:cxnLst>
              <a:cxn ang="0">
                <a:pos x="T0" y="T1"/>
              </a:cxn>
              <a:cxn ang="0">
                <a:pos x="T2" y="T3"/>
              </a:cxn>
              <a:cxn ang="0">
                <a:pos x="T4" y="T5"/>
              </a:cxn>
              <a:cxn ang="0">
                <a:pos x="T6" y="T7"/>
              </a:cxn>
            </a:cxnLst>
            <a:rect l="0" t="0" r="r" b="b"/>
            <a:pathLst>
              <a:path w="15" h="3">
                <a:moveTo>
                  <a:pt x="15" y="0"/>
                </a:moveTo>
                <a:lnTo>
                  <a:pt x="0" y="3"/>
                </a:lnTo>
                <a:lnTo>
                  <a:pt x="9" y="3"/>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0" name="Freeform 282">
            <a:extLst>
              <a:ext uri="{FF2B5EF4-FFF2-40B4-BE49-F238E27FC236}">
                <a16:creationId xmlns:a16="http://schemas.microsoft.com/office/drawing/2014/main" id="{57EE3D08-4161-4286-B3D2-782FFBD97DE8}"/>
              </a:ext>
            </a:extLst>
          </p:cNvPr>
          <p:cNvSpPr>
            <a:spLocks/>
          </p:cNvSpPr>
          <p:nvPr userDrawn="1"/>
        </p:nvSpPr>
        <p:spPr bwMode="auto">
          <a:xfrm>
            <a:off x="4725761" y="6221186"/>
            <a:ext cx="212725" cy="433387"/>
          </a:xfrm>
          <a:custGeom>
            <a:avLst/>
            <a:gdLst>
              <a:gd name="T0" fmla="*/ 47 w 134"/>
              <a:gd name="T1" fmla="*/ 0 h 273"/>
              <a:gd name="T2" fmla="*/ 47 w 134"/>
              <a:gd name="T3" fmla="*/ 0 h 273"/>
              <a:gd name="T4" fmla="*/ 0 w 134"/>
              <a:gd name="T5" fmla="*/ 273 h 273"/>
              <a:gd name="T6" fmla="*/ 134 w 134"/>
              <a:gd name="T7" fmla="*/ 147 h 273"/>
              <a:gd name="T8" fmla="*/ 47 w 134"/>
              <a:gd name="T9" fmla="*/ 0 h 273"/>
            </a:gdLst>
            <a:ahLst/>
            <a:cxnLst>
              <a:cxn ang="0">
                <a:pos x="T0" y="T1"/>
              </a:cxn>
              <a:cxn ang="0">
                <a:pos x="T2" y="T3"/>
              </a:cxn>
              <a:cxn ang="0">
                <a:pos x="T4" y="T5"/>
              </a:cxn>
              <a:cxn ang="0">
                <a:pos x="T6" y="T7"/>
              </a:cxn>
              <a:cxn ang="0">
                <a:pos x="T8" y="T9"/>
              </a:cxn>
            </a:cxnLst>
            <a:rect l="0" t="0" r="r" b="b"/>
            <a:pathLst>
              <a:path w="134" h="273">
                <a:moveTo>
                  <a:pt x="47" y="0"/>
                </a:moveTo>
                <a:lnTo>
                  <a:pt x="47" y="0"/>
                </a:lnTo>
                <a:lnTo>
                  <a:pt x="0" y="273"/>
                </a:lnTo>
                <a:lnTo>
                  <a:pt x="134" y="147"/>
                </a:lnTo>
                <a:lnTo>
                  <a:pt x="47" y="0"/>
                </a:lnTo>
                <a:close/>
              </a:path>
            </a:pathLst>
          </a:custGeom>
          <a:solidFill>
            <a:srgbClr val="C5ED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1" name="Freeform 283">
            <a:extLst>
              <a:ext uri="{FF2B5EF4-FFF2-40B4-BE49-F238E27FC236}">
                <a16:creationId xmlns:a16="http://schemas.microsoft.com/office/drawing/2014/main" id="{18039436-19DF-4052-81DA-2896FD45EF1C}"/>
              </a:ext>
            </a:extLst>
          </p:cNvPr>
          <p:cNvSpPr>
            <a:spLocks/>
          </p:cNvSpPr>
          <p:nvPr userDrawn="1"/>
        </p:nvSpPr>
        <p:spPr bwMode="auto">
          <a:xfrm>
            <a:off x="4725761" y="6221186"/>
            <a:ext cx="212725" cy="433387"/>
          </a:xfrm>
          <a:custGeom>
            <a:avLst/>
            <a:gdLst>
              <a:gd name="T0" fmla="*/ 47 w 134"/>
              <a:gd name="T1" fmla="*/ 0 h 273"/>
              <a:gd name="T2" fmla="*/ 47 w 134"/>
              <a:gd name="T3" fmla="*/ 0 h 273"/>
              <a:gd name="T4" fmla="*/ 0 w 134"/>
              <a:gd name="T5" fmla="*/ 273 h 273"/>
              <a:gd name="T6" fmla="*/ 134 w 134"/>
              <a:gd name="T7" fmla="*/ 147 h 273"/>
              <a:gd name="T8" fmla="*/ 47 w 134"/>
              <a:gd name="T9" fmla="*/ 0 h 273"/>
            </a:gdLst>
            <a:ahLst/>
            <a:cxnLst>
              <a:cxn ang="0">
                <a:pos x="T0" y="T1"/>
              </a:cxn>
              <a:cxn ang="0">
                <a:pos x="T2" y="T3"/>
              </a:cxn>
              <a:cxn ang="0">
                <a:pos x="T4" y="T5"/>
              </a:cxn>
              <a:cxn ang="0">
                <a:pos x="T6" y="T7"/>
              </a:cxn>
              <a:cxn ang="0">
                <a:pos x="T8" y="T9"/>
              </a:cxn>
            </a:cxnLst>
            <a:rect l="0" t="0" r="r" b="b"/>
            <a:pathLst>
              <a:path w="134" h="273">
                <a:moveTo>
                  <a:pt x="47" y="0"/>
                </a:moveTo>
                <a:lnTo>
                  <a:pt x="47" y="0"/>
                </a:lnTo>
                <a:lnTo>
                  <a:pt x="0" y="273"/>
                </a:lnTo>
                <a:lnTo>
                  <a:pt x="134" y="147"/>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2" name="Freeform 284">
            <a:extLst>
              <a:ext uri="{FF2B5EF4-FFF2-40B4-BE49-F238E27FC236}">
                <a16:creationId xmlns:a16="http://schemas.microsoft.com/office/drawing/2014/main" id="{31EBD2E5-A430-4C77-983E-3108B4A46D79}"/>
              </a:ext>
            </a:extLst>
          </p:cNvPr>
          <p:cNvSpPr>
            <a:spLocks/>
          </p:cNvSpPr>
          <p:nvPr userDrawn="1"/>
        </p:nvSpPr>
        <p:spPr bwMode="auto">
          <a:xfrm>
            <a:off x="4690836" y="6454549"/>
            <a:ext cx="317500" cy="395287"/>
          </a:xfrm>
          <a:custGeom>
            <a:avLst/>
            <a:gdLst>
              <a:gd name="T0" fmla="*/ 156 w 200"/>
              <a:gd name="T1" fmla="*/ 0 h 249"/>
              <a:gd name="T2" fmla="*/ 22 w 200"/>
              <a:gd name="T3" fmla="*/ 126 h 249"/>
              <a:gd name="T4" fmla="*/ 0 w 200"/>
              <a:gd name="T5" fmla="*/ 249 h 249"/>
              <a:gd name="T6" fmla="*/ 200 w 200"/>
              <a:gd name="T7" fmla="*/ 76 h 249"/>
              <a:gd name="T8" fmla="*/ 156 w 200"/>
              <a:gd name="T9" fmla="*/ 0 h 249"/>
            </a:gdLst>
            <a:ahLst/>
            <a:cxnLst>
              <a:cxn ang="0">
                <a:pos x="T0" y="T1"/>
              </a:cxn>
              <a:cxn ang="0">
                <a:pos x="T2" y="T3"/>
              </a:cxn>
              <a:cxn ang="0">
                <a:pos x="T4" y="T5"/>
              </a:cxn>
              <a:cxn ang="0">
                <a:pos x="T6" y="T7"/>
              </a:cxn>
              <a:cxn ang="0">
                <a:pos x="T8" y="T9"/>
              </a:cxn>
            </a:cxnLst>
            <a:rect l="0" t="0" r="r" b="b"/>
            <a:pathLst>
              <a:path w="200" h="249">
                <a:moveTo>
                  <a:pt x="156" y="0"/>
                </a:moveTo>
                <a:lnTo>
                  <a:pt x="22" y="126"/>
                </a:lnTo>
                <a:lnTo>
                  <a:pt x="0" y="249"/>
                </a:lnTo>
                <a:lnTo>
                  <a:pt x="200" y="76"/>
                </a:lnTo>
                <a:lnTo>
                  <a:pt x="156" y="0"/>
                </a:lnTo>
                <a:close/>
              </a:path>
            </a:pathLst>
          </a:custGeom>
          <a:solidFill>
            <a:srgbClr val="7CD4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3" name="Freeform 285">
            <a:extLst>
              <a:ext uri="{FF2B5EF4-FFF2-40B4-BE49-F238E27FC236}">
                <a16:creationId xmlns:a16="http://schemas.microsoft.com/office/drawing/2014/main" id="{31CD5B00-B777-41D1-8C1C-A099CBD8B424}"/>
              </a:ext>
            </a:extLst>
          </p:cNvPr>
          <p:cNvSpPr>
            <a:spLocks/>
          </p:cNvSpPr>
          <p:nvPr userDrawn="1"/>
        </p:nvSpPr>
        <p:spPr bwMode="auto">
          <a:xfrm>
            <a:off x="4690836" y="6454549"/>
            <a:ext cx="317500" cy="395287"/>
          </a:xfrm>
          <a:custGeom>
            <a:avLst/>
            <a:gdLst>
              <a:gd name="T0" fmla="*/ 156 w 200"/>
              <a:gd name="T1" fmla="*/ 0 h 249"/>
              <a:gd name="T2" fmla="*/ 22 w 200"/>
              <a:gd name="T3" fmla="*/ 126 h 249"/>
              <a:gd name="T4" fmla="*/ 0 w 200"/>
              <a:gd name="T5" fmla="*/ 249 h 249"/>
              <a:gd name="T6" fmla="*/ 200 w 200"/>
              <a:gd name="T7" fmla="*/ 76 h 249"/>
              <a:gd name="T8" fmla="*/ 156 w 200"/>
              <a:gd name="T9" fmla="*/ 0 h 249"/>
            </a:gdLst>
            <a:ahLst/>
            <a:cxnLst>
              <a:cxn ang="0">
                <a:pos x="T0" y="T1"/>
              </a:cxn>
              <a:cxn ang="0">
                <a:pos x="T2" y="T3"/>
              </a:cxn>
              <a:cxn ang="0">
                <a:pos x="T4" y="T5"/>
              </a:cxn>
              <a:cxn ang="0">
                <a:pos x="T6" y="T7"/>
              </a:cxn>
              <a:cxn ang="0">
                <a:pos x="T8" y="T9"/>
              </a:cxn>
            </a:cxnLst>
            <a:rect l="0" t="0" r="r" b="b"/>
            <a:pathLst>
              <a:path w="200" h="249">
                <a:moveTo>
                  <a:pt x="156" y="0"/>
                </a:moveTo>
                <a:lnTo>
                  <a:pt x="22" y="126"/>
                </a:lnTo>
                <a:lnTo>
                  <a:pt x="0" y="249"/>
                </a:lnTo>
                <a:lnTo>
                  <a:pt x="200" y="76"/>
                </a:lnTo>
                <a:lnTo>
                  <a:pt x="1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4" name="Freeform 286">
            <a:extLst>
              <a:ext uri="{FF2B5EF4-FFF2-40B4-BE49-F238E27FC236}">
                <a16:creationId xmlns:a16="http://schemas.microsoft.com/office/drawing/2014/main" id="{68002A07-6EC7-4D64-AE9B-F89FE9D9634A}"/>
              </a:ext>
            </a:extLst>
          </p:cNvPr>
          <p:cNvSpPr>
            <a:spLocks/>
          </p:cNvSpPr>
          <p:nvPr userDrawn="1"/>
        </p:nvSpPr>
        <p:spPr bwMode="auto">
          <a:xfrm>
            <a:off x="4687661" y="6575199"/>
            <a:ext cx="493713" cy="292100"/>
          </a:xfrm>
          <a:custGeom>
            <a:avLst/>
            <a:gdLst>
              <a:gd name="T0" fmla="*/ 202 w 311"/>
              <a:gd name="T1" fmla="*/ 0 h 184"/>
              <a:gd name="T2" fmla="*/ 2 w 311"/>
              <a:gd name="T3" fmla="*/ 173 h 184"/>
              <a:gd name="T4" fmla="*/ 0 w 311"/>
              <a:gd name="T5" fmla="*/ 184 h 184"/>
              <a:gd name="T6" fmla="*/ 311 w 311"/>
              <a:gd name="T7" fmla="*/ 184 h 184"/>
              <a:gd name="T8" fmla="*/ 202 w 311"/>
              <a:gd name="T9" fmla="*/ 0 h 184"/>
            </a:gdLst>
            <a:ahLst/>
            <a:cxnLst>
              <a:cxn ang="0">
                <a:pos x="T0" y="T1"/>
              </a:cxn>
              <a:cxn ang="0">
                <a:pos x="T2" y="T3"/>
              </a:cxn>
              <a:cxn ang="0">
                <a:pos x="T4" y="T5"/>
              </a:cxn>
              <a:cxn ang="0">
                <a:pos x="T6" y="T7"/>
              </a:cxn>
              <a:cxn ang="0">
                <a:pos x="T8" y="T9"/>
              </a:cxn>
            </a:cxnLst>
            <a:rect l="0" t="0" r="r" b="b"/>
            <a:pathLst>
              <a:path w="311" h="184">
                <a:moveTo>
                  <a:pt x="202" y="0"/>
                </a:moveTo>
                <a:lnTo>
                  <a:pt x="2" y="173"/>
                </a:lnTo>
                <a:lnTo>
                  <a:pt x="0" y="184"/>
                </a:lnTo>
                <a:lnTo>
                  <a:pt x="311" y="184"/>
                </a:lnTo>
                <a:lnTo>
                  <a:pt x="202" y="0"/>
                </a:lnTo>
                <a:close/>
              </a:path>
            </a:pathLst>
          </a:custGeom>
          <a:solidFill>
            <a:srgbClr val="4EBC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5" name="Freeform 287">
            <a:extLst>
              <a:ext uri="{FF2B5EF4-FFF2-40B4-BE49-F238E27FC236}">
                <a16:creationId xmlns:a16="http://schemas.microsoft.com/office/drawing/2014/main" id="{866F64AB-5E9D-41D1-B822-508A099C46B8}"/>
              </a:ext>
            </a:extLst>
          </p:cNvPr>
          <p:cNvSpPr>
            <a:spLocks/>
          </p:cNvSpPr>
          <p:nvPr userDrawn="1"/>
        </p:nvSpPr>
        <p:spPr bwMode="auto">
          <a:xfrm>
            <a:off x="4687661" y="6575199"/>
            <a:ext cx="493713" cy="292100"/>
          </a:xfrm>
          <a:custGeom>
            <a:avLst/>
            <a:gdLst>
              <a:gd name="T0" fmla="*/ 202 w 311"/>
              <a:gd name="T1" fmla="*/ 0 h 184"/>
              <a:gd name="T2" fmla="*/ 2 w 311"/>
              <a:gd name="T3" fmla="*/ 173 h 184"/>
              <a:gd name="T4" fmla="*/ 0 w 311"/>
              <a:gd name="T5" fmla="*/ 184 h 184"/>
              <a:gd name="T6" fmla="*/ 311 w 311"/>
              <a:gd name="T7" fmla="*/ 184 h 184"/>
              <a:gd name="T8" fmla="*/ 202 w 311"/>
              <a:gd name="T9" fmla="*/ 0 h 184"/>
            </a:gdLst>
            <a:ahLst/>
            <a:cxnLst>
              <a:cxn ang="0">
                <a:pos x="T0" y="T1"/>
              </a:cxn>
              <a:cxn ang="0">
                <a:pos x="T2" y="T3"/>
              </a:cxn>
              <a:cxn ang="0">
                <a:pos x="T4" y="T5"/>
              </a:cxn>
              <a:cxn ang="0">
                <a:pos x="T6" y="T7"/>
              </a:cxn>
              <a:cxn ang="0">
                <a:pos x="T8" y="T9"/>
              </a:cxn>
            </a:cxnLst>
            <a:rect l="0" t="0" r="r" b="b"/>
            <a:pathLst>
              <a:path w="311" h="184">
                <a:moveTo>
                  <a:pt x="202" y="0"/>
                </a:moveTo>
                <a:lnTo>
                  <a:pt x="2" y="173"/>
                </a:lnTo>
                <a:lnTo>
                  <a:pt x="0" y="184"/>
                </a:lnTo>
                <a:lnTo>
                  <a:pt x="311" y="184"/>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6" name="Freeform 288">
            <a:extLst>
              <a:ext uri="{FF2B5EF4-FFF2-40B4-BE49-F238E27FC236}">
                <a16:creationId xmlns:a16="http://schemas.microsoft.com/office/drawing/2014/main" id="{BB23BA9A-176B-43C0-9432-9A28BAFF87E1}"/>
              </a:ext>
            </a:extLst>
          </p:cNvPr>
          <p:cNvSpPr>
            <a:spLocks/>
          </p:cNvSpPr>
          <p:nvPr userDrawn="1"/>
        </p:nvSpPr>
        <p:spPr bwMode="auto">
          <a:xfrm>
            <a:off x="6016398" y="6070374"/>
            <a:ext cx="798513" cy="796925"/>
          </a:xfrm>
          <a:custGeom>
            <a:avLst/>
            <a:gdLst>
              <a:gd name="T0" fmla="*/ 503 w 503"/>
              <a:gd name="T1" fmla="*/ 0 h 502"/>
              <a:gd name="T2" fmla="*/ 8 w 503"/>
              <a:gd name="T3" fmla="*/ 437 h 502"/>
              <a:gd name="T4" fmla="*/ 0 w 503"/>
              <a:gd name="T5" fmla="*/ 502 h 502"/>
              <a:gd name="T6" fmla="*/ 471 w 503"/>
              <a:gd name="T7" fmla="*/ 502 h 502"/>
              <a:gd name="T8" fmla="*/ 503 w 503"/>
              <a:gd name="T9" fmla="*/ 0 h 502"/>
            </a:gdLst>
            <a:ahLst/>
            <a:cxnLst>
              <a:cxn ang="0">
                <a:pos x="T0" y="T1"/>
              </a:cxn>
              <a:cxn ang="0">
                <a:pos x="T2" y="T3"/>
              </a:cxn>
              <a:cxn ang="0">
                <a:pos x="T4" y="T5"/>
              </a:cxn>
              <a:cxn ang="0">
                <a:pos x="T6" y="T7"/>
              </a:cxn>
              <a:cxn ang="0">
                <a:pos x="T8" y="T9"/>
              </a:cxn>
            </a:cxnLst>
            <a:rect l="0" t="0" r="r" b="b"/>
            <a:pathLst>
              <a:path w="503" h="502">
                <a:moveTo>
                  <a:pt x="503" y="0"/>
                </a:moveTo>
                <a:lnTo>
                  <a:pt x="8" y="437"/>
                </a:lnTo>
                <a:lnTo>
                  <a:pt x="0" y="502"/>
                </a:lnTo>
                <a:lnTo>
                  <a:pt x="471" y="502"/>
                </a:lnTo>
                <a:lnTo>
                  <a:pt x="503" y="0"/>
                </a:lnTo>
                <a:close/>
              </a:path>
            </a:pathLst>
          </a:custGeom>
          <a:solidFill>
            <a:srgbClr val="7CD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7" name="Freeform 289">
            <a:extLst>
              <a:ext uri="{FF2B5EF4-FFF2-40B4-BE49-F238E27FC236}">
                <a16:creationId xmlns:a16="http://schemas.microsoft.com/office/drawing/2014/main" id="{7F2B4FBD-4A95-4614-8748-F96371CB295B}"/>
              </a:ext>
            </a:extLst>
          </p:cNvPr>
          <p:cNvSpPr>
            <a:spLocks/>
          </p:cNvSpPr>
          <p:nvPr userDrawn="1"/>
        </p:nvSpPr>
        <p:spPr bwMode="auto">
          <a:xfrm>
            <a:off x="6016398" y="6070374"/>
            <a:ext cx="798513" cy="796925"/>
          </a:xfrm>
          <a:custGeom>
            <a:avLst/>
            <a:gdLst>
              <a:gd name="T0" fmla="*/ 503 w 503"/>
              <a:gd name="T1" fmla="*/ 0 h 502"/>
              <a:gd name="T2" fmla="*/ 8 w 503"/>
              <a:gd name="T3" fmla="*/ 437 h 502"/>
              <a:gd name="T4" fmla="*/ 0 w 503"/>
              <a:gd name="T5" fmla="*/ 502 h 502"/>
              <a:gd name="T6" fmla="*/ 471 w 503"/>
              <a:gd name="T7" fmla="*/ 502 h 502"/>
              <a:gd name="T8" fmla="*/ 503 w 503"/>
              <a:gd name="T9" fmla="*/ 0 h 502"/>
            </a:gdLst>
            <a:ahLst/>
            <a:cxnLst>
              <a:cxn ang="0">
                <a:pos x="T0" y="T1"/>
              </a:cxn>
              <a:cxn ang="0">
                <a:pos x="T2" y="T3"/>
              </a:cxn>
              <a:cxn ang="0">
                <a:pos x="T4" y="T5"/>
              </a:cxn>
              <a:cxn ang="0">
                <a:pos x="T6" y="T7"/>
              </a:cxn>
              <a:cxn ang="0">
                <a:pos x="T8" y="T9"/>
              </a:cxn>
            </a:cxnLst>
            <a:rect l="0" t="0" r="r" b="b"/>
            <a:pathLst>
              <a:path w="503" h="502">
                <a:moveTo>
                  <a:pt x="503" y="0"/>
                </a:moveTo>
                <a:lnTo>
                  <a:pt x="8" y="437"/>
                </a:lnTo>
                <a:lnTo>
                  <a:pt x="0" y="502"/>
                </a:lnTo>
                <a:lnTo>
                  <a:pt x="471" y="502"/>
                </a:lnTo>
                <a:lnTo>
                  <a:pt x="5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8" name="Freeform 290">
            <a:extLst>
              <a:ext uri="{FF2B5EF4-FFF2-40B4-BE49-F238E27FC236}">
                <a16:creationId xmlns:a16="http://schemas.microsoft.com/office/drawing/2014/main" id="{3F8433AC-8E36-483A-935E-C7E291461F3F}"/>
              </a:ext>
            </a:extLst>
          </p:cNvPr>
          <p:cNvSpPr>
            <a:spLocks/>
          </p:cNvSpPr>
          <p:nvPr userDrawn="1"/>
        </p:nvSpPr>
        <p:spPr bwMode="auto">
          <a:xfrm>
            <a:off x="5911623" y="6764111"/>
            <a:ext cx="117475" cy="103187"/>
          </a:xfrm>
          <a:custGeom>
            <a:avLst/>
            <a:gdLst>
              <a:gd name="T0" fmla="*/ 74 w 74"/>
              <a:gd name="T1" fmla="*/ 0 h 65"/>
              <a:gd name="T2" fmla="*/ 0 w 74"/>
              <a:gd name="T3" fmla="*/ 65 h 65"/>
              <a:gd name="T4" fmla="*/ 66 w 74"/>
              <a:gd name="T5" fmla="*/ 65 h 65"/>
              <a:gd name="T6" fmla="*/ 74 w 74"/>
              <a:gd name="T7" fmla="*/ 0 h 65"/>
            </a:gdLst>
            <a:ahLst/>
            <a:cxnLst>
              <a:cxn ang="0">
                <a:pos x="T0" y="T1"/>
              </a:cxn>
              <a:cxn ang="0">
                <a:pos x="T2" y="T3"/>
              </a:cxn>
              <a:cxn ang="0">
                <a:pos x="T4" y="T5"/>
              </a:cxn>
              <a:cxn ang="0">
                <a:pos x="T6" y="T7"/>
              </a:cxn>
            </a:cxnLst>
            <a:rect l="0" t="0" r="r" b="b"/>
            <a:pathLst>
              <a:path w="74" h="65">
                <a:moveTo>
                  <a:pt x="74" y="0"/>
                </a:moveTo>
                <a:lnTo>
                  <a:pt x="0" y="65"/>
                </a:lnTo>
                <a:lnTo>
                  <a:pt x="66" y="65"/>
                </a:lnTo>
                <a:lnTo>
                  <a:pt x="74" y="0"/>
                </a:lnTo>
                <a:close/>
              </a:path>
            </a:pathLst>
          </a:custGeom>
          <a:solidFill>
            <a:srgbClr val="71D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9" name="Freeform 291">
            <a:extLst>
              <a:ext uri="{FF2B5EF4-FFF2-40B4-BE49-F238E27FC236}">
                <a16:creationId xmlns:a16="http://schemas.microsoft.com/office/drawing/2014/main" id="{19E9C214-2336-4609-977D-B165D4C65811}"/>
              </a:ext>
            </a:extLst>
          </p:cNvPr>
          <p:cNvSpPr>
            <a:spLocks/>
          </p:cNvSpPr>
          <p:nvPr userDrawn="1"/>
        </p:nvSpPr>
        <p:spPr bwMode="auto">
          <a:xfrm>
            <a:off x="5911623" y="6764111"/>
            <a:ext cx="117475" cy="103187"/>
          </a:xfrm>
          <a:custGeom>
            <a:avLst/>
            <a:gdLst>
              <a:gd name="T0" fmla="*/ 74 w 74"/>
              <a:gd name="T1" fmla="*/ 0 h 65"/>
              <a:gd name="T2" fmla="*/ 0 w 74"/>
              <a:gd name="T3" fmla="*/ 65 h 65"/>
              <a:gd name="T4" fmla="*/ 66 w 74"/>
              <a:gd name="T5" fmla="*/ 65 h 65"/>
              <a:gd name="T6" fmla="*/ 74 w 74"/>
              <a:gd name="T7" fmla="*/ 0 h 65"/>
            </a:gdLst>
            <a:ahLst/>
            <a:cxnLst>
              <a:cxn ang="0">
                <a:pos x="T0" y="T1"/>
              </a:cxn>
              <a:cxn ang="0">
                <a:pos x="T2" y="T3"/>
              </a:cxn>
              <a:cxn ang="0">
                <a:pos x="T4" y="T5"/>
              </a:cxn>
              <a:cxn ang="0">
                <a:pos x="T6" y="T7"/>
              </a:cxn>
            </a:cxnLst>
            <a:rect l="0" t="0" r="r" b="b"/>
            <a:pathLst>
              <a:path w="74" h="65">
                <a:moveTo>
                  <a:pt x="74" y="0"/>
                </a:moveTo>
                <a:lnTo>
                  <a:pt x="0" y="65"/>
                </a:lnTo>
                <a:lnTo>
                  <a:pt x="66" y="65"/>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0" name="Freeform 292">
            <a:extLst>
              <a:ext uri="{FF2B5EF4-FFF2-40B4-BE49-F238E27FC236}">
                <a16:creationId xmlns:a16="http://schemas.microsoft.com/office/drawing/2014/main" id="{01D69C02-7608-4B74-9A16-B1DEC786A184}"/>
              </a:ext>
            </a:extLst>
          </p:cNvPr>
          <p:cNvSpPr>
            <a:spLocks/>
          </p:cNvSpPr>
          <p:nvPr userDrawn="1"/>
        </p:nvSpPr>
        <p:spPr bwMode="auto">
          <a:xfrm>
            <a:off x="6029098" y="6070374"/>
            <a:ext cx="785813" cy="693737"/>
          </a:xfrm>
          <a:custGeom>
            <a:avLst/>
            <a:gdLst>
              <a:gd name="T0" fmla="*/ 495 w 495"/>
              <a:gd name="T1" fmla="*/ 0 h 437"/>
              <a:gd name="T2" fmla="*/ 34 w 495"/>
              <a:gd name="T3" fmla="*/ 167 h 437"/>
              <a:gd name="T4" fmla="*/ 0 w 495"/>
              <a:gd name="T5" fmla="*/ 437 h 437"/>
              <a:gd name="T6" fmla="*/ 495 w 495"/>
              <a:gd name="T7" fmla="*/ 0 h 437"/>
            </a:gdLst>
            <a:ahLst/>
            <a:cxnLst>
              <a:cxn ang="0">
                <a:pos x="T0" y="T1"/>
              </a:cxn>
              <a:cxn ang="0">
                <a:pos x="T2" y="T3"/>
              </a:cxn>
              <a:cxn ang="0">
                <a:pos x="T4" y="T5"/>
              </a:cxn>
              <a:cxn ang="0">
                <a:pos x="T6" y="T7"/>
              </a:cxn>
            </a:cxnLst>
            <a:rect l="0" t="0" r="r" b="b"/>
            <a:pathLst>
              <a:path w="495" h="437">
                <a:moveTo>
                  <a:pt x="495" y="0"/>
                </a:moveTo>
                <a:lnTo>
                  <a:pt x="34" y="167"/>
                </a:lnTo>
                <a:lnTo>
                  <a:pt x="0" y="437"/>
                </a:lnTo>
                <a:lnTo>
                  <a:pt x="495" y="0"/>
                </a:lnTo>
                <a:close/>
              </a:path>
            </a:pathLst>
          </a:custGeom>
          <a:solidFill>
            <a:srgbClr val="61C9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1" name="Freeform 293">
            <a:extLst>
              <a:ext uri="{FF2B5EF4-FFF2-40B4-BE49-F238E27FC236}">
                <a16:creationId xmlns:a16="http://schemas.microsoft.com/office/drawing/2014/main" id="{0159F3A3-B210-4849-80F1-BD4775084651}"/>
              </a:ext>
            </a:extLst>
          </p:cNvPr>
          <p:cNvSpPr>
            <a:spLocks/>
          </p:cNvSpPr>
          <p:nvPr userDrawn="1"/>
        </p:nvSpPr>
        <p:spPr bwMode="auto">
          <a:xfrm>
            <a:off x="6029098" y="6070374"/>
            <a:ext cx="785813" cy="693737"/>
          </a:xfrm>
          <a:custGeom>
            <a:avLst/>
            <a:gdLst>
              <a:gd name="T0" fmla="*/ 495 w 495"/>
              <a:gd name="T1" fmla="*/ 0 h 437"/>
              <a:gd name="T2" fmla="*/ 34 w 495"/>
              <a:gd name="T3" fmla="*/ 167 h 437"/>
              <a:gd name="T4" fmla="*/ 0 w 495"/>
              <a:gd name="T5" fmla="*/ 437 h 437"/>
              <a:gd name="T6" fmla="*/ 495 w 495"/>
              <a:gd name="T7" fmla="*/ 0 h 437"/>
            </a:gdLst>
            <a:ahLst/>
            <a:cxnLst>
              <a:cxn ang="0">
                <a:pos x="T0" y="T1"/>
              </a:cxn>
              <a:cxn ang="0">
                <a:pos x="T2" y="T3"/>
              </a:cxn>
              <a:cxn ang="0">
                <a:pos x="T4" y="T5"/>
              </a:cxn>
              <a:cxn ang="0">
                <a:pos x="T6" y="T7"/>
              </a:cxn>
            </a:cxnLst>
            <a:rect l="0" t="0" r="r" b="b"/>
            <a:pathLst>
              <a:path w="495" h="437">
                <a:moveTo>
                  <a:pt x="495" y="0"/>
                </a:moveTo>
                <a:lnTo>
                  <a:pt x="34" y="167"/>
                </a:lnTo>
                <a:lnTo>
                  <a:pt x="0" y="437"/>
                </a:lnTo>
                <a:lnTo>
                  <a:pt x="4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2" name="Freeform 294">
            <a:extLst>
              <a:ext uri="{FF2B5EF4-FFF2-40B4-BE49-F238E27FC236}">
                <a16:creationId xmlns:a16="http://schemas.microsoft.com/office/drawing/2014/main" id="{17A85260-A947-4632-9CE3-1E1BD6CBC755}"/>
              </a:ext>
            </a:extLst>
          </p:cNvPr>
          <p:cNvSpPr>
            <a:spLocks/>
          </p:cNvSpPr>
          <p:nvPr userDrawn="1"/>
        </p:nvSpPr>
        <p:spPr bwMode="auto">
          <a:xfrm>
            <a:off x="5470298" y="6511699"/>
            <a:ext cx="123825" cy="211137"/>
          </a:xfrm>
          <a:custGeom>
            <a:avLst/>
            <a:gdLst>
              <a:gd name="T0" fmla="*/ 78 w 78"/>
              <a:gd name="T1" fmla="*/ 0 h 133"/>
              <a:gd name="T2" fmla="*/ 6 w 78"/>
              <a:gd name="T3" fmla="*/ 26 h 133"/>
              <a:gd name="T4" fmla="*/ 0 w 78"/>
              <a:gd name="T5" fmla="*/ 109 h 133"/>
              <a:gd name="T6" fmla="*/ 12 w 78"/>
              <a:gd name="T7" fmla="*/ 133 h 133"/>
              <a:gd name="T8" fmla="*/ 78 w 78"/>
              <a:gd name="T9" fmla="*/ 0 h 133"/>
            </a:gdLst>
            <a:ahLst/>
            <a:cxnLst>
              <a:cxn ang="0">
                <a:pos x="T0" y="T1"/>
              </a:cxn>
              <a:cxn ang="0">
                <a:pos x="T2" y="T3"/>
              </a:cxn>
              <a:cxn ang="0">
                <a:pos x="T4" y="T5"/>
              </a:cxn>
              <a:cxn ang="0">
                <a:pos x="T6" y="T7"/>
              </a:cxn>
              <a:cxn ang="0">
                <a:pos x="T8" y="T9"/>
              </a:cxn>
            </a:cxnLst>
            <a:rect l="0" t="0" r="r" b="b"/>
            <a:pathLst>
              <a:path w="78" h="133">
                <a:moveTo>
                  <a:pt x="78" y="0"/>
                </a:moveTo>
                <a:lnTo>
                  <a:pt x="6" y="26"/>
                </a:lnTo>
                <a:lnTo>
                  <a:pt x="0" y="109"/>
                </a:lnTo>
                <a:lnTo>
                  <a:pt x="12" y="133"/>
                </a:lnTo>
                <a:lnTo>
                  <a:pt x="78" y="0"/>
                </a:lnTo>
                <a:close/>
              </a:path>
            </a:pathLst>
          </a:custGeom>
          <a:solidFill>
            <a:srgbClr val="74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3" name="Freeform 295">
            <a:extLst>
              <a:ext uri="{FF2B5EF4-FFF2-40B4-BE49-F238E27FC236}">
                <a16:creationId xmlns:a16="http://schemas.microsoft.com/office/drawing/2014/main" id="{E19D08D8-6723-4434-B864-65DB1133C73D}"/>
              </a:ext>
            </a:extLst>
          </p:cNvPr>
          <p:cNvSpPr>
            <a:spLocks/>
          </p:cNvSpPr>
          <p:nvPr userDrawn="1"/>
        </p:nvSpPr>
        <p:spPr bwMode="auto">
          <a:xfrm>
            <a:off x="5470298" y="6511699"/>
            <a:ext cx="123825" cy="211137"/>
          </a:xfrm>
          <a:custGeom>
            <a:avLst/>
            <a:gdLst>
              <a:gd name="T0" fmla="*/ 78 w 78"/>
              <a:gd name="T1" fmla="*/ 0 h 133"/>
              <a:gd name="T2" fmla="*/ 6 w 78"/>
              <a:gd name="T3" fmla="*/ 26 h 133"/>
              <a:gd name="T4" fmla="*/ 0 w 78"/>
              <a:gd name="T5" fmla="*/ 109 h 133"/>
              <a:gd name="T6" fmla="*/ 12 w 78"/>
              <a:gd name="T7" fmla="*/ 133 h 133"/>
              <a:gd name="T8" fmla="*/ 78 w 78"/>
              <a:gd name="T9" fmla="*/ 0 h 133"/>
            </a:gdLst>
            <a:ahLst/>
            <a:cxnLst>
              <a:cxn ang="0">
                <a:pos x="T0" y="T1"/>
              </a:cxn>
              <a:cxn ang="0">
                <a:pos x="T2" y="T3"/>
              </a:cxn>
              <a:cxn ang="0">
                <a:pos x="T4" y="T5"/>
              </a:cxn>
              <a:cxn ang="0">
                <a:pos x="T6" y="T7"/>
              </a:cxn>
              <a:cxn ang="0">
                <a:pos x="T8" y="T9"/>
              </a:cxn>
            </a:cxnLst>
            <a:rect l="0" t="0" r="r" b="b"/>
            <a:pathLst>
              <a:path w="78" h="133">
                <a:moveTo>
                  <a:pt x="78" y="0"/>
                </a:moveTo>
                <a:lnTo>
                  <a:pt x="6" y="26"/>
                </a:lnTo>
                <a:lnTo>
                  <a:pt x="0" y="109"/>
                </a:lnTo>
                <a:lnTo>
                  <a:pt x="12"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4" name="Freeform 296">
            <a:extLst>
              <a:ext uri="{FF2B5EF4-FFF2-40B4-BE49-F238E27FC236}">
                <a16:creationId xmlns:a16="http://schemas.microsoft.com/office/drawing/2014/main" id="{36CF8BD5-5DBA-4B50-813D-05620628E995}"/>
              </a:ext>
            </a:extLst>
          </p:cNvPr>
          <p:cNvSpPr>
            <a:spLocks/>
          </p:cNvSpPr>
          <p:nvPr userDrawn="1"/>
        </p:nvSpPr>
        <p:spPr bwMode="auto">
          <a:xfrm>
            <a:off x="5465536" y="6684736"/>
            <a:ext cx="23813" cy="88900"/>
          </a:xfrm>
          <a:custGeom>
            <a:avLst/>
            <a:gdLst>
              <a:gd name="T0" fmla="*/ 3 w 15"/>
              <a:gd name="T1" fmla="*/ 0 h 56"/>
              <a:gd name="T2" fmla="*/ 0 w 15"/>
              <a:gd name="T3" fmla="*/ 56 h 56"/>
              <a:gd name="T4" fmla="*/ 15 w 15"/>
              <a:gd name="T5" fmla="*/ 24 h 56"/>
              <a:gd name="T6" fmla="*/ 3 w 15"/>
              <a:gd name="T7" fmla="*/ 0 h 56"/>
            </a:gdLst>
            <a:ahLst/>
            <a:cxnLst>
              <a:cxn ang="0">
                <a:pos x="T0" y="T1"/>
              </a:cxn>
              <a:cxn ang="0">
                <a:pos x="T2" y="T3"/>
              </a:cxn>
              <a:cxn ang="0">
                <a:pos x="T4" y="T5"/>
              </a:cxn>
              <a:cxn ang="0">
                <a:pos x="T6" y="T7"/>
              </a:cxn>
            </a:cxnLst>
            <a:rect l="0" t="0" r="r" b="b"/>
            <a:pathLst>
              <a:path w="15" h="56">
                <a:moveTo>
                  <a:pt x="3" y="0"/>
                </a:moveTo>
                <a:lnTo>
                  <a:pt x="0" y="56"/>
                </a:lnTo>
                <a:lnTo>
                  <a:pt x="15" y="24"/>
                </a:lnTo>
                <a:lnTo>
                  <a:pt x="3" y="0"/>
                </a:lnTo>
                <a:close/>
              </a:path>
            </a:pathLst>
          </a:custGeom>
          <a:solidFill>
            <a:srgbClr val="49B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5" name="Freeform 297">
            <a:extLst>
              <a:ext uri="{FF2B5EF4-FFF2-40B4-BE49-F238E27FC236}">
                <a16:creationId xmlns:a16="http://schemas.microsoft.com/office/drawing/2014/main" id="{2394241E-4DC8-43AA-A3EE-CBB9BC831654}"/>
              </a:ext>
            </a:extLst>
          </p:cNvPr>
          <p:cNvSpPr>
            <a:spLocks/>
          </p:cNvSpPr>
          <p:nvPr userDrawn="1"/>
        </p:nvSpPr>
        <p:spPr bwMode="auto">
          <a:xfrm>
            <a:off x="5465536" y="6684736"/>
            <a:ext cx="23813" cy="88900"/>
          </a:xfrm>
          <a:custGeom>
            <a:avLst/>
            <a:gdLst>
              <a:gd name="T0" fmla="*/ 3 w 15"/>
              <a:gd name="T1" fmla="*/ 0 h 56"/>
              <a:gd name="T2" fmla="*/ 0 w 15"/>
              <a:gd name="T3" fmla="*/ 56 h 56"/>
              <a:gd name="T4" fmla="*/ 15 w 15"/>
              <a:gd name="T5" fmla="*/ 24 h 56"/>
              <a:gd name="T6" fmla="*/ 3 w 15"/>
              <a:gd name="T7" fmla="*/ 0 h 56"/>
            </a:gdLst>
            <a:ahLst/>
            <a:cxnLst>
              <a:cxn ang="0">
                <a:pos x="T0" y="T1"/>
              </a:cxn>
              <a:cxn ang="0">
                <a:pos x="T2" y="T3"/>
              </a:cxn>
              <a:cxn ang="0">
                <a:pos x="T4" y="T5"/>
              </a:cxn>
              <a:cxn ang="0">
                <a:pos x="T6" y="T7"/>
              </a:cxn>
            </a:cxnLst>
            <a:rect l="0" t="0" r="r" b="b"/>
            <a:pathLst>
              <a:path w="15" h="56">
                <a:moveTo>
                  <a:pt x="3" y="0"/>
                </a:moveTo>
                <a:lnTo>
                  <a:pt x="0" y="56"/>
                </a:lnTo>
                <a:lnTo>
                  <a:pt x="15" y="2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6" name="Freeform 298">
            <a:extLst>
              <a:ext uri="{FF2B5EF4-FFF2-40B4-BE49-F238E27FC236}">
                <a16:creationId xmlns:a16="http://schemas.microsoft.com/office/drawing/2014/main" id="{E8B1567D-F375-4E36-9AF4-200B28734A47}"/>
              </a:ext>
            </a:extLst>
          </p:cNvPr>
          <p:cNvSpPr>
            <a:spLocks/>
          </p:cNvSpPr>
          <p:nvPr userDrawn="1"/>
        </p:nvSpPr>
        <p:spPr bwMode="auto">
          <a:xfrm>
            <a:off x="5489348" y="6335486"/>
            <a:ext cx="593725" cy="531812"/>
          </a:xfrm>
          <a:custGeom>
            <a:avLst/>
            <a:gdLst>
              <a:gd name="T0" fmla="*/ 374 w 374"/>
              <a:gd name="T1" fmla="*/ 0 h 335"/>
              <a:gd name="T2" fmla="*/ 66 w 374"/>
              <a:gd name="T3" fmla="*/ 111 h 335"/>
              <a:gd name="T4" fmla="*/ 0 w 374"/>
              <a:gd name="T5" fmla="*/ 244 h 335"/>
              <a:gd name="T6" fmla="*/ 45 w 374"/>
              <a:gd name="T7" fmla="*/ 335 h 335"/>
              <a:gd name="T8" fmla="*/ 266 w 374"/>
              <a:gd name="T9" fmla="*/ 335 h 335"/>
              <a:gd name="T10" fmla="*/ 340 w 374"/>
              <a:gd name="T11" fmla="*/ 270 h 335"/>
              <a:gd name="T12" fmla="*/ 374 w 374"/>
              <a:gd name="T13" fmla="*/ 0 h 335"/>
            </a:gdLst>
            <a:ahLst/>
            <a:cxnLst>
              <a:cxn ang="0">
                <a:pos x="T0" y="T1"/>
              </a:cxn>
              <a:cxn ang="0">
                <a:pos x="T2" y="T3"/>
              </a:cxn>
              <a:cxn ang="0">
                <a:pos x="T4" y="T5"/>
              </a:cxn>
              <a:cxn ang="0">
                <a:pos x="T6" y="T7"/>
              </a:cxn>
              <a:cxn ang="0">
                <a:pos x="T8" y="T9"/>
              </a:cxn>
              <a:cxn ang="0">
                <a:pos x="T10" y="T11"/>
              </a:cxn>
              <a:cxn ang="0">
                <a:pos x="T12" y="T13"/>
              </a:cxn>
            </a:cxnLst>
            <a:rect l="0" t="0" r="r" b="b"/>
            <a:pathLst>
              <a:path w="374" h="335">
                <a:moveTo>
                  <a:pt x="374" y="0"/>
                </a:moveTo>
                <a:lnTo>
                  <a:pt x="66" y="111"/>
                </a:lnTo>
                <a:lnTo>
                  <a:pt x="0" y="244"/>
                </a:lnTo>
                <a:lnTo>
                  <a:pt x="45" y="335"/>
                </a:lnTo>
                <a:lnTo>
                  <a:pt x="266" y="335"/>
                </a:lnTo>
                <a:lnTo>
                  <a:pt x="340" y="270"/>
                </a:lnTo>
                <a:lnTo>
                  <a:pt x="374" y="0"/>
                </a:lnTo>
                <a:close/>
              </a:path>
            </a:pathLst>
          </a:custGeom>
          <a:solidFill>
            <a:srgbClr val="58C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7" name="Freeform 299">
            <a:extLst>
              <a:ext uri="{FF2B5EF4-FFF2-40B4-BE49-F238E27FC236}">
                <a16:creationId xmlns:a16="http://schemas.microsoft.com/office/drawing/2014/main" id="{B32163F7-BDC3-4631-9739-57827ADC69CB}"/>
              </a:ext>
            </a:extLst>
          </p:cNvPr>
          <p:cNvSpPr>
            <a:spLocks/>
          </p:cNvSpPr>
          <p:nvPr userDrawn="1"/>
        </p:nvSpPr>
        <p:spPr bwMode="auto">
          <a:xfrm>
            <a:off x="5489348" y="6335486"/>
            <a:ext cx="593725" cy="531812"/>
          </a:xfrm>
          <a:custGeom>
            <a:avLst/>
            <a:gdLst>
              <a:gd name="T0" fmla="*/ 374 w 374"/>
              <a:gd name="T1" fmla="*/ 0 h 335"/>
              <a:gd name="T2" fmla="*/ 66 w 374"/>
              <a:gd name="T3" fmla="*/ 111 h 335"/>
              <a:gd name="T4" fmla="*/ 0 w 374"/>
              <a:gd name="T5" fmla="*/ 244 h 335"/>
              <a:gd name="T6" fmla="*/ 45 w 374"/>
              <a:gd name="T7" fmla="*/ 335 h 335"/>
              <a:gd name="T8" fmla="*/ 266 w 374"/>
              <a:gd name="T9" fmla="*/ 335 h 335"/>
              <a:gd name="T10" fmla="*/ 340 w 374"/>
              <a:gd name="T11" fmla="*/ 270 h 335"/>
              <a:gd name="T12" fmla="*/ 374 w 374"/>
              <a:gd name="T13" fmla="*/ 0 h 335"/>
            </a:gdLst>
            <a:ahLst/>
            <a:cxnLst>
              <a:cxn ang="0">
                <a:pos x="T0" y="T1"/>
              </a:cxn>
              <a:cxn ang="0">
                <a:pos x="T2" y="T3"/>
              </a:cxn>
              <a:cxn ang="0">
                <a:pos x="T4" y="T5"/>
              </a:cxn>
              <a:cxn ang="0">
                <a:pos x="T6" y="T7"/>
              </a:cxn>
              <a:cxn ang="0">
                <a:pos x="T8" y="T9"/>
              </a:cxn>
              <a:cxn ang="0">
                <a:pos x="T10" y="T11"/>
              </a:cxn>
              <a:cxn ang="0">
                <a:pos x="T12" y="T13"/>
              </a:cxn>
            </a:cxnLst>
            <a:rect l="0" t="0" r="r" b="b"/>
            <a:pathLst>
              <a:path w="374" h="335">
                <a:moveTo>
                  <a:pt x="374" y="0"/>
                </a:moveTo>
                <a:lnTo>
                  <a:pt x="66" y="111"/>
                </a:lnTo>
                <a:lnTo>
                  <a:pt x="0" y="244"/>
                </a:lnTo>
                <a:lnTo>
                  <a:pt x="45" y="335"/>
                </a:lnTo>
                <a:lnTo>
                  <a:pt x="266" y="335"/>
                </a:lnTo>
                <a:lnTo>
                  <a:pt x="340" y="270"/>
                </a:lnTo>
                <a:lnTo>
                  <a:pt x="3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8" name="Freeform 300">
            <a:extLst>
              <a:ext uri="{FF2B5EF4-FFF2-40B4-BE49-F238E27FC236}">
                <a16:creationId xmlns:a16="http://schemas.microsoft.com/office/drawing/2014/main" id="{6295E5AD-58AE-4B94-914F-FA4E2F5278AB}"/>
              </a:ext>
            </a:extLst>
          </p:cNvPr>
          <p:cNvSpPr>
            <a:spLocks/>
          </p:cNvSpPr>
          <p:nvPr userDrawn="1"/>
        </p:nvSpPr>
        <p:spPr bwMode="auto">
          <a:xfrm>
            <a:off x="5459186" y="6722836"/>
            <a:ext cx="101600" cy="144462"/>
          </a:xfrm>
          <a:custGeom>
            <a:avLst/>
            <a:gdLst>
              <a:gd name="T0" fmla="*/ 19 w 64"/>
              <a:gd name="T1" fmla="*/ 0 h 91"/>
              <a:gd name="T2" fmla="*/ 4 w 64"/>
              <a:gd name="T3" fmla="*/ 32 h 91"/>
              <a:gd name="T4" fmla="*/ 0 w 64"/>
              <a:gd name="T5" fmla="*/ 91 h 91"/>
              <a:gd name="T6" fmla="*/ 64 w 64"/>
              <a:gd name="T7" fmla="*/ 91 h 91"/>
              <a:gd name="T8" fmla="*/ 19 w 64"/>
              <a:gd name="T9" fmla="*/ 0 h 91"/>
            </a:gdLst>
            <a:ahLst/>
            <a:cxnLst>
              <a:cxn ang="0">
                <a:pos x="T0" y="T1"/>
              </a:cxn>
              <a:cxn ang="0">
                <a:pos x="T2" y="T3"/>
              </a:cxn>
              <a:cxn ang="0">
                <a:pos x="T4" y="T5"/>
              </a:cxn>
              <a:cxn ang="0">
                <a:pos x="T6" y="T7"/>
              </a:cxn>
              <a:cxn ang="0">
                <a:pos x="T8" y="T9"/>
              </a:cxn>
            </a:cxnLst>
            <a:rect l="0" t="0" r="r" b="b"/>
            <a:pathLst>
              <a:path w="64" h="91">
                <a:moveTo>
                  <a:pt x="19" y="0"/>
                </a:moveTo>
                <a:lnTo>
                  <a:pt x="4" y="32"/>
                </a:lnTo>
                <a:lnTo>
                  <a:pt x="0" y="91"/>
                </a:lnTo>
                <a:lnTo>
                  <a:pt x="64" y="91"/>
                </a:lnTo>
                <a:lnTo>
                  <a:pt x="19" y="0"/>
                </a:lnTo>
                <a:close/>
              </a:path>
            </a:pathLst>
          </a:custGeom>
          <a:solidFill>
            <a:srgbClr val="37B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9" name="Freeform 301">
            <a:extLst>
              <a:ext uri="{FF2B5EF4-FFF2-40B4-BE49-F238E27FC236}">
                <a16:creationId xmlns:a16="http://schemas.microsoft.com/office/drawing/2014/main" id="{281F5B76-E138-49D4-9A64-86C51F20164C}"/>
              </a:ext>
            </a:extLst>
          </p:cNvPr>
          <p:cNvSpPr>
            <a:spLocks/>
          </p:cNvSpPr>
          <p:nvPr userDrawn="1"/>
        </p:nvSpPr>
        <p:spPr bwMode="auto">
          <a:xfrm>
            <a:off x="5459186" y="6722836"/>
            <a:ext cx="101600" cy="144462"/>
          </a:xfrm>
          <a:custGeom>
            <a:avLst/>
            <a:gdLst>
              <a:gd name="T0" fmla="*/ 19 w 64"/>
              <a:gd name="T1" fmla="*/ 0 h 91"/>
              <a:gd name="T2" fmla="*/ 4 w 64"/>
              <a:gd name="T3" fmla="*/ 32 h 91"/>
              <a:gd name="T4" fmla="*/ 0 w 64"/>
              <a:gd name="T5" fmla="*/ 91 h 91"/>
              <a:gd name="T6" fmla="*/ 64 w 64"/>
              <a:gd name="T7" fmla="*/ 91 h 91"/>
              <a:gd name="T8" fmla="*/ 19 w 64"/>
              <a:gd name="T9" fmla="*/ 0 h 91"/>
            </a:gdLst>
            <a:ahLst/>
            <a:cxnLst>
              <a:cxn ang="0">
                <a:pos x="T0" y="T1"/>
              </a:cxn>
              <a:cxn ang="0">
                <a:pos x="T2" y="T3"/>
              </a:cxn>
              <a:cxn ang="0">
                <a:pos x="T4" y="T5"/>
              </a:cxn>
              <a:cxn ang="0">
                <a:pos x="T6" y="T7"/>
              </a:cxn>
              <a:cxn ang="0">
                <a:pos x="T8" y="T9"/>
              </a:cxn>
            </a:cxnLst>
            <a:rect l="0" t="0" r="r" b="b"/>
            <a:pathLst>
              <a:path w="64" h="91">
                <a:moveTo>
                  <a:pt x="19" y="0"/>
                </a:moveTo>
                <a:lnTo>
                  <a:pt x="4" y="32"/>
                </a:lnTo>
                <a:lnTo>
                  <a:pt x="0" y="91"/>
                </a:lnTo>
                <a:lnTo>
                  <a:pt x="64" y="9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0" name="Freeform 302">
            <a:extLst>
              <a:ext uri="{FF2B5EF4-FFF2-40B4-BE49-F238E27FC236}">
                <a16:creationId xmlns:a16="http://schemas.microsoft.com/office/drawing/2014/main" id="{8A54CA22-9665-48BD-9295-943A01FB72D9}"/>
              </a:ext>
            </a:extLst>
          </p:cNvPr>
          <p:cNvSpPr>
            <a:spLocks/>
          </p:cNvSpPr>
          <p:nvPr userDrawn="1"/>
        </p:nvSpPr>
        <p:spPr bwMode="auto">
          <a:xfrm>
            <a:off x="4800373" y="6221186"/>
            <a:ext cx="254000" cy="233362"/>
          </a:xfrm>
          <a:custGeom>
            <a:avLst/>
            <a:gdLst>
              <a:gd name="T0" fmla="*/ 0 w 160"/>
              <a:gd name="T1" fmla="*/ 0 h 147"/>
              <a:gd name="T2" fmla="*/ 87 w 160"/>
              <a:gd name="T3" fmla="*/ 147 h 147"/>
              <a:gd name="T4" fmla="*/ 160 w 160"/>
              <a:gd name="T5" fmla="*/ 78 h 147"/>
              <a:gd name="T6" fmla="*/ 0 w 160"/>
              <a:gd name="T7" fmla="*/ 0 h 147"/>
            </a:gdLst>
            <a:ahLst/>
            <a:cxnLst>
              <a:cxn ang="0">
                <a:pos x="T0" y="T1"/>
              </a:cxn>
              <a:cxn ang="0">
                <a:pos x="T2" y="T3"/>
              </a:cxn>
              <a:cxn ang="0">
                <a:pos x="T4" y="T5"/>
              </a:cxn>
              <a:cxn ang="0">
                <a:pos x="T6" y="T7"/>
              </a:cxn>
            </a:cxnLst>
            <a:rect l="0" t="0" r="r" b="b"/>
            <a:pathLst>
              <a:path w="160" h="147">
                <a:moveTo>
                  <a:pt x="0" y="0"/>
                </a:moveTo>
                <a:lnTo>
                  <a:pt x="87" y="147"/>
                </a:lnTo>
                <a:lnTo>
                  <a:pt x="160" y="78"/>
                </a:lnTo>
                <a:lnTo>
                  <a:pt x="0" y="0"/>
                </a:lnTo>
                <a:close/>
              </a:path>
            </a:pathLst>
          </a:custGeom>
          <a:solidFill>
            <a:srgbClr val="B4E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1" name="Freeform 303">
            <a:extLst>
              <a:ext uri="{FF2B5EF4-FFF2-40B4-BE49-F238E27FC236}">
                <a16:creationId xmlns:a16="http://schemas.microsoft.com/office/drawing/2014/main" id="{DF18528E-2E13-4084-B783-09ADB1C22C57}"/>
              </a:ext>
            </a:extLst>
          </p:cNvPr>
          <p:cNvSpPr>
            <a:spLocks/>
          </p:cNvSpPr>
          <p:nvPr userDrawn="1"/>
        </p:nvSpPr>
        <p:spPr bwMode="auto">
          <a:xfrm>
            <a:off x="4800373" y="6221186"/>
            <a:ext cx="254000" cy="233362"/>
          </a:xfrm>
          <a:custGeom>
            <a:avLst/>
            <a:gdLst>
              <a:gd name="T0" fmla="*/ 0 w 160"/>
              <a:gd name="T1" fmla="*/ 0 h 147"/>
              <a:gd name="T2" fmla="*/ 87 w 160"/>
              <a:gd name="T3" fmla="*/ 147 h 147"/>
              <a:gd name="T4" fmla="*/ 160 w 160"/>
              <a:gd name="T5" fmla="*/ 78 h 147"/>
              <a:gd name="T6" fmla="*/ 0 w 160"/>
              <a:gd name="T7" fmla="*/ 0 h 147"/>
            </a:gdLst>
            <a:ahLst/>
            <a:cxnLst>
              <a:cxn ang="0">
                <a:pos x="T0" y="T1"/>
              </a:cxn>
              <a:cxn ang="0">
                <a:pos x="T2" y="T3"/>
              </a:cxn>
              <a:cxn ang="0">
                <a:pos x="T4" y="T5"/>
              </a:cxn>
              <a:cxn ang="0">
                <a:pos x="T6" y="T7"/>
              </a:cxn>
            </a:cxnLst>
            <a:rect l="0" t="0" r="r" b="b"/>
            <a:pathLst>
              <a:path w="160" h="147">
                <a:moveTo>
                  <a:pt x="0" y="0"/>
                </a:moveTo>
                <a:lnTo>
                  <a:pt x="87" y="147"/>
                </a:lnTo>
                <a:lnTo>
                  <a:pt x="160" y="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2" name="Freeform 304">
            <a:extLst>
              <a:ext uri="{FF2B5EF4-FFF2-40B4-BE49-F238E27FC236}">
                <a16:creationId xmlns:a16="http://schemas.microsoft.com/office/drawing/2014/main" id="{FA878AC2-2583-447C-BCFF-83F09FEB58E3}"/>
              </a:ext>
            </a:extLst>
          </p:cNvPr>
          <p:cNvSpPr>
            <a:spLocks noEditPoints="1"/>
          </p:cNvSpPr>
          <p:nvPr userDrawn="1"/>
        </p:nvSpPr>
        <p:spPr bwMode="auto">
          <a:xfrm>
            <a:off x="4938486" y="6345011"/>
            <a:ext cx="541338" cy="339725"/>
          </a:xfrm>
          <a:custGeom>
            <a:avLst/>
            <a:gdLst>
              <a:gd name="T0" fmla="*/ 280 w 341"/>
              <a:gd name="T1" fmla="*/ 101 h 214"/>
              <a:gd name="T2" fmla="*/ 335 w 341"/>
              <a:gd name="T3" fmla="*/ 214 h 214"/>
              <a:gd name="T4" fmla="*/ 341 w 341"/>
              <a:gd name="T5" fmla="*/ 131 h 214"/>
              <a:gd name="T6" fmla="*/ 280 w 341"/>
              <a:gd name="T7" fmla="*/ 101 h 214"/>
              <a:gd name="T8" fmla="*/ 73 w 341"/>
              <a:gd name="T9" fmla="*/ 0 h 214"/>
              <a:gd name="T10" fmla="*/ 0 w 341"/>
              <a:gd name="T11" fmla="*/ 69 h 214"/>
              <a:gd name="T12" fmla="*/ 44 w 341"/>
              <a:gd name="T13" fmla="*/ 145 h 214"/>
              <a:gd name="T14" fmla="*/ 161 w 341"/>
              <a:gd name="T15" fmla="*/ 43 h 214"/>
              <a:gd name="T16" fmla="*/ 73 w 341"/>
              <a:gd name="T1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214">
                <a:moveTo>
                  <a:pt x="280" y="101"/>
                </a:moveTo>
                <a:lnTo>
                  <a:pt x="335" y="214"/>
                </a:lnTo>
                <a:lnTo>
                  <a:pt x="341" y="131"/>
                </a:lnTo>
                <a:lnTo>
                  <a:pt x="280" y="101"/>
                </a:lnTo>
                <a:close/>
                <a:moveTo>
                  <a:pt x="73" y="0"/>
                </a:moveTo>
                <a:lnTo>
                  <a:pt x="0" y="69"/>
                </a:lnTo>
                <a:lnTo>
                  <a:pt x="44" y="145"/>
                </a:lnTo>
                <a:lnTo>
                  <a:pt x="161" y="43"/>
                </a:lnTo>
                <a:lnTo>
                  <a:pt x="73" y="0"/>
                </a:lnTo>
                <a:close/>
              </a:path>
            </a:pathLst>
          </a:custGeom>
          <a:solidFill>
            <a:srgbClr val="71C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3" name="Freeform 305">
            <a:extLst>
              <a:ext uri="{FF2B5EF4-FFF2-40B4-BE49-F238E27FC236}">
                <a16:creationId xmlns:a16="http://schemas.microsoft.com/office/drawing/2014/main" id="{8C69F177-44F5-45F6-9E78-CF59C84A10A6}"/>
              </a:ext>
            </a:extLst>
          </p:cNvPr>
          <p:cNvSpPr>
            <a:spLocks noEditPoints="1"/>
          </p:cNvSpPr>
          <p:nvPr userDrawn="1"/>
        </p:nvSpPr>
        <p:spPr bwMode="auto">
          <a:xfrm>
            <a:off x="4938486" y="6345011"/>
            <a:ext cx="541338" cy="339725"/>
          </a:xfrm>
          <a:custGeom>
            <a:avLst/>
            <a:gdLst>
              <a:gd name="T0" fmla="*/ 280 w 341"/>
              <a:gd name="T1" fmla="*/ 101 h 214"/>
              <a:gd name="T2" fmla="*/ 335 w 341"/>
              <a:gd name="T3" fmla="*/ 214 h 214"/>
              <a:gd name="T4" fmla="*/ 341 w 341"/>
              <a:gd name="T5" fmla="*/ 131 h 214"/>
              <a:gd name="T6" fmla="*/ 280 w 341"/>
              <a:gd name="T7" fmla="*/ 101 h 214"/>
              <a:gd name="T8" fmla="*/ 73 w 341"/>
              <a:gd name="T9" fmla="*/ 0 h 214"/>
              <a:gd name="T10" fmla="*/ 0 w 341"/>
              <a:gd name="T11" fmla="*/ 69 h 214"/>
              <a:gd name="T12" fmla="*/ 44 w 341"/>
              <a:gd name="T13" fmla="*/ 145 h 214"/>
              <a:gd name="T14" fmla="*/ 161 w 341"/>
              <a:gd name="T15" fmla="*/ 43 h 214"/>
              <a:gd name="T16" fmla="*/ 73 w 341"/>
              <a:gd name="T1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214">
                <a:moveTo>
                  <a:pt x="280" y="101"/>
                </a:moveTo>
                <a:lnTo>
                  <a:pt x="335" y="214"/>
                </a:lnTo>
                <a:lnTo>
                  <a:pt x="341" y="131"/>
                </a:lnTo>
                <a:lnTo>
                  <a:pt x="280" y="101"/>
                </a:lnTo>
                <a:moveTo>
                  <a:pt x="73" y="0"/>
                </a:moveTo>
                <a:lnTo>
                  <a:pt x="0" y="69"/>
                </a:lnTo>
                <a:lnTo>
                  <a:pt x="44" y="145"/>
                </a:lnTo>
                <a:lnTo>
                  <a:pt x="161" y="43"/>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4" name="Freeform 306">
            <a:extLst>
              <a:ext uri="{FF2B5EF4-FFF2-40B4-BE49-F238E27FC236}">
                <a16:creationId xmlns:a16="http://schemas.microsoft.com/office/drawing/2014/main" id="{204060B6-74E2-44DB-9C45-82FEAFB4FAB6}"/>
              </a:ext>
            </a:extLst>
          </p:cNvPr>
          <p:cNvSpPr>
            <a:spLocks/>
          </p:cNvSpPr>
          <p:nvPr userDrawn="1"/>
        </p:nvSpPr>
        <p:spPr bwMode="auto">
          <a:xfrm>
            <a:off x="5008336" y="6413274"/>
            <a:ext cx="461963" cy="454025"/>
          </a:xfrm>
          <a:custGeom>
            <a:avLst/>
            <a:gdLst>
              <a:gd name="T0" fmla="*/ 117 w 291"/>
              <a:gd name="T1" fmla="*/ 0 h 286"/>
              <a:gd name="T2" fmla="*/ 0 w 291"/>
              <a:gd name="T3" fmla="*/ 102 h 286"/>
              <a:gd name="T4" fmla="*/ 109 w 291"/>
              <a:gd name="T5" fmla="*/ 286 h 286"/>
              <a:gd name="T6" fmla="*/ 258 w 291"/>
              <a:gd name="T7" fmla="*/ 286 h 286"/>
              <a:gd name="T8" fmla="*/ 288 w 291"/>
              <a:gd name="T9" fmla="*/ 227 h 286"/>
              <a:gd name="T10" fmla="*/ 291 w 291"/>
              <a:gd name="T11" fmla="*/ 171 h 286"/>
              <a:gd name="T12" fmla="*/ 236 w 291"/>
              <a:gd name="T13" fmla="*/ 58 h 286"/>
              <a:gd name="T14" fmla="*/ 117 w 291"/>
              <a:gd name="T15" fmla="*/ 0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86">
                <a:moveTo>
                  <a:pt x="117" y="0"/>
                </a:moveTo>
                <a:lnTo>
                  <a:pt x="0" y="102"/>
                </a:lnTo>
                <a:lnTo>
                  <a:pt x="109" y="286"/>
                </a:lnTo>
                <a:lnTo>
                  <a:pt x="258" y="286"/>
                </a:lnTo>
                <a:lnTo>
                  <a:pt x="288" y="227"/>
                </a:lnTo>
                <a:lnTo>
                  <a:pt x="291" y="171"/>
                </a:lnTo>
                <a:lnTo>
                  <a:pt x="236" y="58"/>
                </a:lnTo>
                <a:lnTo>
                  <a:pt x="117" y="0"/>
                </a:lnTo>
                <a:close/>
              </a:path>
            </a:pathLst>
          </a:custGeom>
          <a:solidFill>
            <a:srgbClr val="47B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5" name="Freeform 307">
            <a:extLst>
              <a:ext uri="{FF2B5EF4-FFF2-40B4-BE49-F238E27FC236}">
                <a16:creationId xmlns:a16="http://schemas.microsoft.com/office/drawing/2014/main" id="{7CE692EF-B8B2-49EA-86A4-E85C730DCDA5}"/>
              </a:ext>
            </a:extLst>
          </p:cNvPr>
          <p:cNvSpPr>
            <a:spLocks/>
          </p:cNvSpPr>
          <p:nvPr userDrawn="1"/>
        </p:nvSpPr>
        <p:spPr bwMode="auto">
          <a:xfrm>
            <a:off x="5008336" y="6413274"/>
            <a:ext cx="461963" cy="454025"/>
          </a:xfrm>
          <a:custGeom>
            <a:avLst/>
            <a:gdLst>
              <a:gd name="T0" fmla="*/ 117 w 291"/>
              <a:gd name="T1" fmla="*/ 0 h 286"/>
              <a:gd name="T2" fmla="*/ 0 w 291"/>
              <a:gd name="T3" fmla="*/ 102 h 286"/>
              <a:gd name="T4" fmla="*/ 109 w 291"/>
              <a:gd name="T5" fmla="*/ 286 h 286"/>
              <a:gd name="T6" fmla="*/ 258 w 291"/>
              <a:gd name="T7" fmla="*/ 286 h 286"/>
              <a:gd name="T8" fmla="*/ 288 w 291"/>
              <a:gd name="T9" fmla="*/ 227 h 286"/>
              <a:gd name="T10" fmla="*/ 291 w 291"/>
              <a:gd name="T11" fmla="*/ 171 h 286"/>
              <a:gd name="T12" fmla="*/ 236 w 291"/>
              <a:gd name="T13" fmla="*/ 58 h 286"/>
              <a:gd name="T14" fmla="*/ 117 w 291"/>
              <a:gd name="T15" fmla="*/ 0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86">
                <a:moveTo>
                  <a:pt x="117" y="0"/>
                </a:moveTo>
                <a:lnTo>
                  <a:pt x="0" y="102"/>
                </a:lnTo>
                <a:lnTo>
                  <a:pt x="109" y="286"/>
                </a:lnTo>
                <a:lnTo>
                  <a:pt x="258" y="286"/>
                </a:lnTo>
                <a:lnTo>
                  <a:pt x="288" y="227"/>
                </a:lnTo>
                <a:lnTo>
                  <a:pt x="291" y="171"/>
                </a:lnTo>
                <a:lnTo>
                  <a:pt x="236" y="58"/>
                </a:lnTo>
                <a:lnTo>
                  <a:pt x="1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6" name="Freeform 308">
            <a:extLst>
              <a:ext uri="{FF2B5EF4-FFF2-40B4-BE49-F238E27FC236}">
                <a16:creationId xmlns:a16="http://schemas.microsoft.com/office/drawing/2014/main" id="{D1B95AB6-4B67-41C1-8FEC-D778B983524B}"/>
              </a:ext>
            </a:extLst>
          </p:cNvPr>
          <p:cNvSpPr>
            <a:spLocks/>
          </p:cNvSpPr>
          <p:nvPr userDrawn="1"/>
        </p:nvSpPr>
        <p:spPr bwMode="auto">
          <a:xfrm>
            <a:off x="5417911" y="6773636"/>
            <a:ext cx="47625" cy="93662"/>
          </a:xfrm>
          <a:custGeom>
            <a:avLst/>
            <a:gdLst>
              <a:gd name="T0" fmla="*/ 30 w 30"/>
              <a:gd name="T1" fmla="*/ 0 h 59"/>
              <a:gd name="T2" fmla="*/ 0 w 30"/>
              <a:gd name="T3" fmla="*/ 59 h 59"/>
              <a:gd name="T4" fmla="*/ 26 w 30"/>
              <a:gd name="T5" fmla="*/ 59 h 59"/>
              <a:gd name="T6" fmla="*/ 30 w 30"/>
              <a:gd name="T7" fmla="*/ 0 h 59"/>
            </a:gdLst>
            <a:ahLst/>
            <a:cxnLst>
              <a:cxn ang="0">
                <a:pos x="T0" y="T1"/>
              </a:cxn>
              <a:cxn ang="0">
                <a:pos x="T2" y="T3"/>
              </a:cxn>
              <a:cxn ang="0">
                <a:pos x="T4" y="T5"/>
              </a:cxn>
              <a:cxn ang="0">
                <a:pos x="T6" y="T7"/>
              </a:cxn>
            </a:cxnLst>
            <a:rect l="0" t="0" r="r" b="b"/>
            <a:pathLst>
              <a:path w="30" h="59">
                <a:moveTo>
                  <a:pt x="30" y="0"/>
                </a:moveTo>
                <a:lnTo>
                  <a:pt x="0" y="59"/>
                </a:lnTo>
                <a:lnTo>
                  <a:pt x="26" y="59"/>
                </a:lnTo>
                <a:lnTo>
                  <a:pt x="30" y="0"/>
                </a:lnTo>
                <a:close/>
              </a:path>
            </a:pathLst>
          </a:custGeom>
          <a:solidFill>
            <a:srgbClr val="36A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7" name="Freeform 309">
            <a:extLst>
              <a:ext uri="{FF2B5EF4-FFF2-40B4-BE49-F238E27FC236}">
                <a16:creationId xmlns:a16="http://schemas.microsoft.com/office/drawing/2014/main" id="{3BF3D863-E772-47EE-A1F1-FD26C574A444}"/>
              </a:ext>
            </a:extLst>
          </p:cNvPr>
          <p:cNvSpPr>
            <a:spLocks/>
          </p:cNvSpPr>
          <p:nvPr userDrawn="1"/>
        </p:nvSpPr>
        <p:spPr bwMode="auto">
          <a:xfrm>
            <a:off x="5417911" y="6773636"/>
            <a:ext cx="47625" cy="93662"/>
          </a:xfrm>
          <a:custGeom>
            <a:avLst/>
            <a:gdLst>
              <a:gd name="T0" fmla="*/ 30 w 30"/>
              <a:gd name="T1" fmla="*/ 0 h 59"/>
              <a:gd name="T2" fmla="*/ 0 w 30"/>
              <a:gd name="T3" fmla="*/ 59 h 59"/>
              <a:gd name="T4" fmla="*/ 26 w 30"/>
              <a:gd name="T5" fmla="*/ 59 h 59"/>
              <a:gd name="T6" fmla="*/ 30 w 30"/>
              <a:gd name="T7" fmla="*/ 0 h 59"/>
            </a:gdLst>
            <a:ahLst/>
            <a:cxnLst>
              <a:cxn ang="0">
                <a:pos x="T0" y="T1"/>
              </a:cxn>
              <a:cxn ang="0">
                <a:pos x="T2" y="T3"/>
              </a:cxn>
              <a:cxn ang="0">
                <a:pos x="T4" y="T5"/>
              </a:cxn>
              <a:cxn ang="0">
                <a:pos x="T6" y="T7"/>
              </a:cxn>
            </a:cxnLst>
            <a:rect l="0" t="0" r="r" b="b"/>
            <a:pathLst>
              <a:path w="30" h="59">
                <a:moveTo>
                  <a:pt x="30" y="0"/>
                </a:moveTo>
                <a:lnTo>
                  <a:pt x="0" y="59"/>
                </a:lnTo>
                <a:lnTo>
                  <a:pt x="26" y="59"/>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8" name="Freeform 310">
            <a:extLst>
              <a:ext uri="{FF2B5EF4-FFF2-40B4-BE49-F238E27FC236}">
                <a16:creationId xmlns:a16="http://schemas.microsoft.com/office/drawing/2014/main" id="{5CF9D9F0-9575-4BF0-BC3B-89EC0210952E}"/>
              </a:ext>
            </a:extLst>
          </p:cNvPr>
          <p:cNvSpPr>
            <a:spLocks/>
          </p:cNvSpPr>
          <p:nvPr userDrawn="1"/>
        </p:nvSpPr>
        <p:spPr bwMode="auto">
          <a:xfrm>
            <a:off x="6764111" y="6070374"/>
            <a:ext cx="790575" cy="796925"/>
          </a:xfrm>
          <a:custGeom>
            <a:avLst/>
            <a:gdLst>
              <a:gd name="T0" fmla="*/ 32 w 498"/>
              <a:gd name="T1" fmla="*/ 0 h 502"/>
              <a:gd name="T2" fmla="*/ 32 w 498"/>
              <a:gd name="T3" fmla="*/ 0 h 502"/>
              <a:gd name="T4" fmla="*/ 0 w 498"/>
              <a:gd name="T5" fmla="*/ 502 h 502"/>
              <a:gd name="T6" fmla="*/ 217 w 498"/>
              <a:gd name="T7" fmla="*/ 502 h 502"/>
              <a:gd name="T8" fmla="*/ 498 w 498"/>
              <a:gd name="T9" fmla="*/ 327 h 502"/>
              <a:gd name="T10" fmla="*/ 32 w 498"/>
              <a:gd name="T11" fmla="*/ 0 h 502"/>
            </a:gdLst>
            <a:ahLst/>
            <a:cxnLst>
              <a:cxn ang="0">
                <a:pos x="T0" y="T1"/>
              </a:cxn>
              <a:cxn ang="0">
                <a:pos x="T2" y="T3"/>
              </a:cxn>
              <a:cxn ang="0">
                <a:pos x="T4" y="T5"/>
              </a:cxn>
              <a:cxn ang="0">
                <a:pos x="T6" y="T7"/>
              </a:cxn>
              <a:cxn ang="0">
                <a:pos x="T8" y="T9"/>
              </a:cxn>
              <a:cxn ang="0">
                <a:pos x="T10" y="T11"/>
              </a:cxn>
            </a:cxnLst>
            <a:rect l="0" t="0" r="r" b="b"/>
            <a:pathLst>
              <a:path w="498" h="502">
                <a:moveTo>
                  <a:pt x="32" y="0"/>
                </a:moveTo>
                <a:lnTo>
                  <a:pt x="32" y="0"/>
                </a:lnTo>
                <a:lnTo>
                  <a:pt x="0" y="502"/>
                </a:lnTo>
                <a:lnTo>
                  <a:pt x="217" y="502"/>
                </a:lnTo>
                <a:lnTo>
                  <a:pt x="498" y="327"/>
                </a:lnTo>
                <a:lnTo>
                  <a:pt x="32" y="0"/>
                </a:lnTo>
                <a:close/>
              </a:path>
            </a:pathLst>
          </a:custGeom>
          <a:solidFill>
            <a:srgbClr val="6ED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9" name="Freeform 311">
            <a:extLst>
              <a:ext uri="{FF2B5EF4-FFF2-40B4-BE49-F238E27FC236}">
                <a16:creationId xmlns:a16="http://schemas.microsoft.com/office/drawing/2014/main" id="{C390F962-BA5E-470D-908F-35C936726EC8}"/>
              </a:ext>
            </a:extLst>
          </p:cNvPr>
          <p:cNvSpPr>
            <a:spLocks/>
          </p:cNvSpPr>
          <p:nvPr userDrawn="1"/>
        </p:nvSpPr>
        <p:spPr bwMode="auto">
          <a:xfrm>
            <a:off x="6764111" y="6070374"/>
            <a:ext cx="790575" cy="796925"/>
          </a:xfrm>
          <a:custGeom>
            <a:avLst/>
            <a:gdLst>
              <a:gd name="T0" fmla="*/ 32 w 498"/>
              <a:gd name="T1" fmla="*/ 0 h 502"/>
              <a:gd name="T2" fmla="*/ 32 w 498"/>
              <a:gd name="T3" fmla="*/ 0 h 502"/>
              <a:gd name="T4" fmla="*/ 0 w 498"/>
              <a:gd name="T5" fmla="*/ 502 h 502"/>
              <a:gd name="T6" fmla="*/ 217 w 498"/>
              <a:gd name="T7" fmla="*/ 502 h 502"/>
              <a:gd name="T8" fmla="*/ 498 w 498"/>
              <a:gd name="T9" fmla="*/ 327 h 502"/>
              <a:gd name="T10" fmla="*/ 32 w 498"/>
              <a:gd name="T11" fmla="*/ 0 h 502"/>
            </a:gdLst>
            <a:ahLst/>
            <a:cxnLst>
              <a:cxn ang="0">
                <a:pos x="T0" y="T1"/>
              </a:cxn>
              <a:cxn ang="0">
                <a:pos x="T2" y="T3"/>
              </a:cxn>
              <a:cxn ang="0">
                <a:pos x="T4" y="T5"/>
              </a:cxn>
              <a:cxn ang="0">
                <a:pos x="T6" y="T7"/>
              </a:cxn>
              <a:cxn ang="0">
                <a:pos x="T8" y="T9"/>
              </a:cxn>
              <a:cxn ang="0">
                <a:pos x="T10" y="T11"/>
              </a:cxn>
            </a:cxnLst>
            <a:rect l="0" t="0" r="r" b="b"/>
            <a:pathLst>
              <a:path w="498" h="502">
                <a:moveTo>
                  <a:pt x="32" y="0"/>
                </a:moveTo>
                <a:lnTo>
                  <a:pt x="32" y="0"/>
                </a:lnTo>
                <a:lnTo>
                  <a:pt x="0" y="502"/>
                </a:lnTo>
                <a:lnTo>
                  <a:pt x="217" y="502"/>
                </a:lnTo>
                <a:lnTo>
                  <a:pt x="498" y="327"/>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0" name="Freeform 312">
            <a:extLst>
              <a:ext uri="{FF2B5EF4-FFF2-40B4-BE49-F238E27FC236}">
                <a16:creationId xmlns:a16="http://schemas.microsoft.com/office/drawing/2014/main" id="{7BF1D6A7-6FA1-47A1-967F-A2E030E65B43}"/>
              </a:ext>
            </a:extLst>
          </p:cNvPr>
          <p:cNvSpPr>
            <a:spLocks/>
          </p:cNvSpPr>
          <p:nvPr userDrawn="1"/>
        </p:nvSpPr>
        <p:spPr bwMode="auto">
          <a:xfrm>
            <a:off x="7108598" y="6589486"/>
            <a:ext cx="496888" cy="277812"/>
          </a:xfrm>
          <a:custGeom>
            <a:avLst/>
            <a:gdLst>
              <a:gd name="T0" fmla="*/ 281 w 313"/>
              <a:gd name="T1" fmla="*/ 0 h 175"/>
              <a:gd name="T2" fmla="*/ 0 w 313"/>
              <a:gd name="T3" fmla="*/ 175 h 175"/>
              <a:gd name="T4" fmla="*/ 203 w 313"/>
              <a:gd name="T5" fmla="*/ 175 h 175"/>
              <a:gd name="T6" fmla="*/ 313 w 313"/>
              <a:gd name="T7" fmla="*/ 22 h 175"/>
              <a:gd name="T8" fmla="*/ 281 w 313"/>
              <a:gd name="T9" fmla="*/ 0 h 175"/>
            </a:gdLst>
            <a:ahLst/>
            <a:cxnLst>
              <a:cxn ang="0">
                <a:pos x="T0" y="T1"/>
              </a:cxn>
              <a:cxn ang="0">
                <a:pos x="T2" y="T3"/>
              </a:cxn>
              <a:cxn ang="0">
                <a:pos x="T4" y="T5"/>
              </a:cxn>
              <a:cxn ang="0">
                <a:pos x="T6" y="T7"/>
              </a:cxn>
              <a:cxn ang="0">
                <a:pos x="T8" y="T9"/>
              </a:cxn>
            </a:cxnLst>
            <a:rect l="0" t="0" r="r" b="b"/>
            <a:pathLst>
              <a:path w="313" h="175">
                <a:moveTo>
                  <a:pt x="281" y="0"/>
                </a:moveTo>
                <a:lnTo>
                  <a:pt x="0" y="175"/>
                </a:lnTo>
                <a:lnTo>
                  <a:pt x="203" y="175"/>
                </a:lnTo>
                <a:lnTo>
                  <a:pt x="313" y="22"/>
                </a:lnTo>
                <a:lnTo>
                  <a:pt x="281" y="0"/>
                </a:lnTo>
                <a:close/>
              </a:path>
            </a:pathLst>
          </a:custGeom>
          <a:solidFill>
            <a:srgbClr val="49BA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1" name="Freeform 313">
            <a:extLst>
              <a:ext uri="{FF2B5EF4-FFF2-40B4-BE49-F238E27FC236}">
                <a16:creationId xmlns:a16="http://schemas.microsoft.com/office/drawing/2014/main" id="{E2A825C0-D136-4F39-BB76-DCBF1743FBCF}"/>
              </a:ext>
            </a:extLst>
          </p:cNvPr>
          <p:cNvSpPr>
            <a:spLocks/>
          </p:cNvSpPr>
          <p:nvPr userDrawn="1"/>
        </p:nvSpPr>
        <p:spPr bwMode="auto">
          <a:xfrm>
            <a:off x="7108598" y="6589486"/>
            <a:ext cx="496888" cy="277812"/>
          </a:xfrm>
          <a:custGeom>
            <a:avLst/>
            <a:gdLst>
              <a:gd name="T0" fmla="*/ 281 w 313"/>
              <a:gd name="T1" fmla="*/ 0 h 175"/>
              <a:gd name="T2" fmla="*/ 0 w 313"/>
              <a:gd name="T3" fmla="*/ 175 h 175"/>
              <a:gd name="T4" fmla="*/ 203 w 313"/>
              <a:gd name="T5" fmla="*/ 175 h 175"/>
              <a:gd name="T6" fmla="*/ 313 w 313"/>
              <a:gd name="T7" fmla="*/ 22 h 175"/>
              <a:gd name="T8" fmla="*/ 281 w 313"/>
              <a:gd name="T9" fmla="*/ 0 h 175"/>
            </a:gdLst>
            <a:ahLst/>
            <a:cxnLst>
              <a:cxn ang="0">
                <a:pos x="T0" y="T1"/>
              </a:cxn>
              <a:cxn ang="0">
                <a:pos x="T2" y="T3"/>
              </a:cxn>
              <a:cxn ang="0">
                <a:pos x="T4" y="T5"/>
              </a:cxn>
              <a:cxn ang="0">
                <a:pos x="T6" y="T7"/>
              </a:cxn>
              <a:cxn ang="0">
                <a:pos x="T8" y="T9"/>
              </a:cxn>
            </a:cxnLst>
            <a:rect l="0" t="0" r="r" b="b"/>
            <a:pathLst>
              <a:path w="313" h="175">
                <a:moveTo>
                  <a:pt x="281" y="0"/>
                </a:moveTo>
                <a:lnTo>
                  <a:pt x="0" y="175"/>
                </a:lnTo>
                <a:lnTo>
                  <a:pt x="203" y="175"/>
                </a:lnTo>
                <a:lnTo>
                  <a:pt x="313" y="22"/>
                </a:lnTo>
                <a:lnTo>
                  <a:pt x="2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2" name="Freeform 314">
            <a:extLst>
              <a:ext uri="{FF2B5EF4-FFF2-40B4-BE49-F238E27FC236}">
                <a16:creationId xmlns:a16="http://schemas.microsoft.com/office/drawing/2014/main" id="{1B57BA59-6775-40E4-8FE9-CBE807B28069}"/>
              </a:ext>
            </a:extLst>
          </p:cNvPr>
          <p:cNvSpPr>
            <a:spLocks/>
          </p:cNvSpPr>
          <p:nvPr userDrawn="1"/>
        </p:nvSpPr>
        <p:spPr bwMode="auto">
          <a:xfrm>
            <a:off x="7570561" y="6651399"/>
            <a:ext cx="365125" cy="215900"/>
          </a:xfrm>
          <a:custGeom>
            <a:avLst/>
            <a:gdLst>
              <a:gd name="T0" fmla="*/ 45 w 230"/>
              <a:gd name="T1" fmla="*/ 0 h 136"/>
              <a:gd name="T2" fmla="*/ 0 w 230"/>
              <a:gd name="T3" fmla="*/ 136 h 136"/>
              <a:gd name="T4" fmla="*/ 221 w 230"/>
              <a:gd name="T5" fmla="*/ 136 h 136"/>
              <a:gd name="T6" fmla="*/ 230 w 230"/>
              <a:gd name="T7" fmla="*/ 130 h 136"/>
              <a:gd name="T8" fmla="*/ 45 w 230"/>
              <a:gd name="T9" fmla="*/ 0 h 136"/>
            </a:gdLst>
            <a:ahLst/>
            <a:cxnLst>
              <a:cxn ang="0">
                <a:pos x="T0" y="T1"/>
              </a:cxn>
              <a:cxn ang="0">
                <a:pos x="T2" y="T3"/>
              </a:cxn>
              <a:cxn ang="0">
                <a:pos x="T4" y="T5"/>
              </a:cxn>
              <a:cxn ang="0">
                <a:pos x="T6" y="T7"/>
              </a:cxn>
              <a:cxn ang="0">
                <a:pos x="T8" y="T9"/>
              </a:cxn>
            </a:cxnLst>
            <a:rect l="0" t="0" r="r" b="b"/>
            <a:pathLst>
              <a:path w="230" h="136">
                <a:moveTo>
                  <a:pt x="45" y="0"/>
                </a:moveTo>
                <a:lnTo>
                  <a:pt x="0" y="136"/>
                </a:lnTo>
                <a:lnTo>
                  <a:pt x="221" y="136"/>
                </a:lnTo>
                <a:lnTo>
                  <a:pt x="230" y="130"/>
                </a:lnTo>
                <a:lnTo>
                  <a:pt x="45" y="0"/>
                </a:lnTo>
                <a:close/>
              </a:path>
            </a:pathLst>
          </a:custGeom>
          <a:solidFill>
            <a:srgbClr val="98DE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3" name="Freeform 315">
            <a:extLst>
              <a:ext uri="{FF2B5EF4-FFF2-40B4-BE49-F238E27FC236}">
                <a16:creationId xmlns:a16="http://schemas.microsoft.com/office/drawing/2014/main" id="{BC68AF5B-1E13-4C9B-81C3-78FE12AA6841}"/>
              </a:ext>
            </a:extLst>
          </p:cNvPr>
          <p:cNvSpPr>
            <a:spLocks/>
          </p:cNvSpPr>
          <p:nvPr userDrawn="1"/>
        </p:nvSpPr>
        <p:spPr bwMode="auto">
          <a:xfrm>
            <a:off x="7570561" y="6651399"/>
            <a:ext cx="365125" cy="215900"/>
          </a:xfrm>
          <a:custGeom>
            <a:avLst/>
            <a:gdLst>
              <a:gd name="T0" fmla="*/ 45 w 230"/>
              <a:gd name="T1" fmla="*/ 0 h 136"/>
              <a:gd name="T2" fmla="*/ 0 w 230"/>
              <a:gd name="T3" fmla="*/ 136 h 136"/>
              <a:gd name="T4" fmla="*/ 221 w 230"/>
              <a:gd name="T5" fmla="*/ 136 h 136"/>
              <a:gd name="T6" fmla="*/ 230 w 230"/>
              <a:gd name="T7" fmla="*/ 130 h 136"/>
              <a:gd name="T8" fmla="*/ 45 w 230"/>
              <a:gd name="T9" fmla="*/ 0 h 136"/>
            </a:gdLst>
            <a:ahLst/>
            <a:cxnLst>
              <a:cxn ang="0">
                <a:pos x="T0" y="T1"/>
              </a:cxn>
              <a:cxn ang="0">
                <a:pos x="T2" y="T3"/>
              </a:cxn>
              <a:cxn ang="0">
                <a:pos x="T4" y="T5"/>
              </a:cxn>
              <a:cxn ang="0">
                <a:pos x="T6" y="T7"/>
              </a:cxn>
              <a:cxn ang="0">
                <a:pos x="T8" y="T9"/>
              </a:cxn>
            </a:cxnLst>
            <a:rect l="0" t="0" r="r" b="b"/>
            <a:pathLst>
              <a:path w="230" h="136">
                <a:moveTo>
                  <a:pt x="45" y="0"/>
                </a:moveTo>
                <a:lnTo>
                  <a:pt x="0" y="136"/>
                </a:lnTo>
                <a:lnTo>
                  <a:pt x="221" y="136"/>
                </a:lnTo>
                <a:lnTo>
                  <a:pt x="230" y="130"/>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4" name="Freeform 316">
            <a:extLst>
              <a:ext uri="{FF2B5EF4-FFF2-40B4-BE49-F238E27FC236}">
                <a16:creationId xmlns:a16="http://schemas.microsoft.com/office/drawing/2014/main" id="{23BAB781-F5CC-4841-82D8-A786DDC90749}"/>
              </a:ext>
            </a:extLst>
          </p:cNvPr>
          <p:cNvSpPr>
            <a:spLocks/>
          </p:cNvSpPr>
          <p:nvPr userDrawn="1"/>
        </p:nvSpPr>
        <p:spPr bwMode="auto">
          <a:xfrm>
            <a:off x="7430861" y="6624411"/>
            <a:ext cx="211138" cy="242887"/>
          </a:xfrm>
          <a:custGeom>
            <a:avLst/>
            <a:gdLst>
              <a:gd name="T0" fmla="*/ 110 w 133"/>
              <a:gd name="T1" fmla="*/ 0 h 153"/>
              <a:gd name="T2" fmla="*/ 0 w 133"/>
              <a:gd name="T3" fmla="*/ 153 h 153"/>
              <a:gd name="T4" fmla="*/ 88 w 133"/>
              <a:gd name="T5" fmla="*/ 153 h 153"/>
              <a:gd name="T6" fmla="*/ 133 w 133"/>
              <a:gd name="T7" fmla="*/ 17 h 153"/>
              <a:gd name="T8" fmla="*/ 110 w 133"/>
              <a:gd name="T9" fmla="*/ 0 h 153"/>
            </a:gdLst>
            <a:ahLst/>
            <a:cxnLst>
              <a:cxn ang="0">
                <a:pos x="T0" y="T1"/>
              </a:cxn>
              <a:cxn ang="0">
                <a:pos x="T2" y="T3"/>
              </a:cxn>
              <a:cxn ang="0">
                <a:pos x="T4" y="T5"/>
              </a:cxn>
              <a:cxn ang="0">
                <a:pos x="T6" y="T7"/>
              </a:cxn>
              <a:cxn ang="0">
                <a:pos x="T8" y="T9"/>
              </a:cxn>
            </a:cxnLst>
            <a:rect l="0" t="0" r="r" b="b"/>
            <a:pathLst>
              <a:path w="133" h="153">
                <a:moveTo>
                  <a:pt x="110" y="0"/>
                </a:moveTo>
                <a:lnTo>
                  <a:pt x="0" y="153"/>
                </a:lnTo>
                <a:lnTo>
                  <a:pt x="88" y="153"/>
                </a:lnTo>
                <a:lnTo>
                  <a:pt x="133" y="17"/>
                </a:lnTo>
                <a:lnTo>
                  <a:pt x="110" y="0"/>
                </a:lnTo>
                <a:close/>
              </a:path>
            </a:pathLst>
          </a:custGeom>
          <a:solidFill>
            <a:srgbClr val="7CD4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5" name="Freeform 317">
            <a:extLst>
              <a:ext uri="{FF2B5EF4-FFF2-40B4-BE49-F238E27FC236}">
                <a16:creationId xmlns:a16="http://schemas.microsoft.com/office/drawing/2014/main" id="{127DEB4D-1372-44A5-98DB-7C4FBE076667}"/>
              </a:ext>
            </a:extLst>
          </p:cNvPr>
          <p:cNvSpPr>
            <a:spLocks/>
          </p:cNvSpPr>
          <p:nvPr userDrawn="1"/>
        </p:nvSpPr>
        <p:spPr bwMode="auto">
          <a:xfrm>
            <a:off x="7430861" y="6624411"/>
            <a:ext cx="211138" cy="242887"/>
          </a:xfrm>
          <a:custGeom>
            <a:avLst/>
            <a:gdLst>
              <a:gd name="T0" fmla="*/ 110 w 133"/>
              <a:gd name="T1" fmla="*/ 0 h 153"/>
              <a:gd name="T2" fmla="*/ 0 w 133"/>
              <a:gd name="T3" fmla="*/ 153 h 153"/>
              <a:gd name="T4" fmla="*/ 88 w 133"/>
              <a:gd name="T5" fmla="*/ 153 h 153"/>
              <a:gd name="T6" fmla="*/ 133 w 133"/>
              <a:gd name="T7" fmla="*/ 17 h 153"/>
              <a:gd name="T8" fmla="*/ 110 w 133"/>
              <a:gd name="T9" fmla="*/ 0 h 153"/>
            </a:gdLst>
            <a:ahLst/>
            <a:cxnLst>
              <a:cxn ang="0">
                <a:pos x="T0" y="T1"/>
              </a:cxn>
              <a:cxn ang="0">
                <a:pos x="T2" y="T3"/>
              </a:cxn>
              <a:cxn ang="0">
                <a:pos x="T4" y="T5"/>
              </a:cxn>
              <a:cxn ang="0">
                <a:pos x="T6" y="T7"/>
              </a:cxn>
              <a:cxn ang="0">
                <a:pos x="T8" y="T9"/>
              </a:cxn>
            </a:cxnLst>
            <a:rect l="0" t="0" r="r" b="b"/>
            <a:pathLst>
              <a:path w="133" h="153">
                <a:moveTo>
                  <a:pt x="110" y="0"/>
                </a:moveTo>
                <a:lnTo>
                  <a:pt x="0" y="153"/>
                </a:lnTo>
                <a:lnTo>
                  <a:pt x="88" y="153"/>
                </a:lnTo>
                <a:lnTo>
                  <a:pt x="133" y="17"/>
                </a:lnTo>
                <a:lnTo>
                  <a:pt x="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6" name="Freeform 318">
            <a:extLst>
              <a:ext uri="{FF2B5EF4-FFF2-40B4-BE49-F238E27FC236}">
                <a16:creationId xmlns:a16="http://schemas.microsoft.com/office/drawing/2014/main" id="{8EA23938-0334-4120-9078-507AE158194C}"/>
              </a:ext>
            </a:extLst>
          </p:cNvPr>
          <p:cNvSpPr>
            <a:spLocks/>
          </p:cNvSpPr>
          <p:nvPr userDrawn="1"/>
        </p:nvSpPr>
        <p:spPr bwMode="auto">
          <a:xfrm>
            <a:off x="7921398" y="6857774"/>
            <a:ext cx="14288" cy="9525"/>
          </a:xfrm>
          <a:custGeom>
            <a:avLst/>
            <a:gdLst>
              <a:gd name="T0" fmla="*/ 9 w 9"/>
              <a:gd name="T1" fmla="*/ 0 h 6"/>
              <a:gd name="T2" fmla="*/ 9 w 9"/>
              <a:gd name="T3" fmla="*/ 0 h 6"/>
              <a:gd name="T4" fmla="*/ 0 w 9"/>
              <a:gd name="T5" fmla="*/ 6 h 6"/>
              <a:gd name="T6" fmla="*/ 4 w 9"/>
              <a:gd name="T7" fmla="*/ 6 h 6"/>
              <a:gd name="T8" fmla="*/ 9 w 9"/>
              <a:gd name="T9" fmla="*/ 0 h 6"/>
            </a:gdLst>
            <a:ahLst/>
            <a:cxnLst>
              <a:cxn ang="0">
                <a:pos x="T0" y="T1"/>
              </a:cxn>
              <a:cxn ang="0">
                <a:pos x="T2" y="T3"/>
              </a:cxn>
              <a:cxn ang="0">
                <a:pos x="T4" y="T5"/>
              </a:cxn>
              <a:cxn ang="0">
                <a:pos x="T6" y="T7"/>
              </a:cxn>
              <a:cxn ang="0">
                <a:pos x="T8" y="T9"/>
              </a:cxn>
            </a:cxnLst>
            <a:rect l="0" t="0" r="r" b="b"/>
            <a:pathLst>
              <a:path w="9" h="6">
                <a:moveTo>
                  <a:pt x="9" y="0"/>
                </a:moveTo>
                <a:lnTo>
                  <a:pt x="9" y="0"/>
                </a:lnTo>
                <a:lnTo>
                  <a:pt x="0" y="6"/>
                </a:lnTo>
                <a:lnTo>
                  <a:pt x="4" y="6"/>
                </a:lnTo>
                <a:lnTo>
                  <a:pt x="9" y="0"/>
                </a:lnTo>
                <a:close/>
              </a:path>
            </a:pathLst>
          </a:custGeom>
          <a:solidFill>
            <a:srgbClr val="97DD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7" name="Freeform 319">
            <a:extLst>
              <a:ext uri="{FF2B5EF4-FFF2-40B4-BE49-F238E27FC236}">
                <a16:creationId xmlns:a16="http://schemas.microsoft.com/office/drawing/2014/main" id="{1E1D61EA-AB3A-4389-A2ED-E8D721FCE1FD}"/>
              </a:ext>
            </a:extLst>
          </p:cNvPr>
          <p:cNvSpPr>
            <a:spLocks/>
          </p:cNvSpPr>
          <p:nvPr userDrawn="1"/>
        </p:nvSpPr>
        <p:spPr bwMode="auto">
          <a:xfrm>
            <a:off x="7921398" y="6857774"/>
            <a:ext cx="14288" cy="9525"/>
          </a:xfrm>
          <a:custGeom>
            <a:avLst/>
            <a:gdLst>
              <a:gd name="T0" fmla="*/ 9 w 9"/>
              <a:gd name="T1" fmla="*/ 0 h 6"/>
              <a:gd name="T2" fmla="*/ 9 w 9"/>
              <a:gd name="T3" fmla="*/ 0 h 6"/>
              <a:gd name="T4" fmla="*/ 0 w 9"/>
              <a:gd name="T5" fmla="*/ 6 h 6"/>
              <a:gd name="T6" fmla="*/ 4 w 9"/>
              <a:gd name="T7" fmla="*/ 6 h 6"/>
              <a:gd name="T8" fmla="*/ 9 w 9"/>
              <a:gd name="T9" fmla="*/ 0 h 6"/>
            </a:gdLst>
            <a:ahLst/>
            <a:cxnLst>
              <a:cxn ang="0">
                <a:pos x="T0" y="T1"/>
              </a:cxn>
              <a:cxn ang="0">
                <a:pos x="T2" y="T3"/>
              </a:cxn>
              <a:cxn ang="0">
                <a:pos x="T4" y="T5"/>
              </a:cxn>
              <a:cxn ang="0">
                <a:pos x="T6" y="T7"/>
              </a:cxn>
              <a:cxn ang="0">
                <a:pos x="T8" y="T9"/>
              </a:cxn>
            </a:cxnLst>
            <a:rect l="0" t="0" r="r" b="b"/>
            <a:pathLst>
              <a:path w="9" h="6">
                <a:moveTo>
                  <a:pt x="9" y="0"/>
                </a:moveTo>
                <a:lnTo>
                  <a:pt x="9" y="0"/>
                </a:lnTo>
                <a:lnTo>
                  <a:pt x="0" y="6"/>
                </a:lnTo>
                <a:lnTo>
                  <a:pt x="4" y="6"/>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8" name="Freeform 320">
            <a:extLst>
              <a:ext uri="{FF2B5EF4-FFF2-40B4-BE49-F238E27FC236}">
                <a16:creationId xmlns:a16="http://schemas.microsoft.com/office/drawing/2014/main" id="{B1A48289-796E-4C04-A295-2462849CFD90}"/>
              </a:ext>
            </a:extLst>
          </p:cNvPr>
          <p:cNvSpPr>
            <a:spLocks/>
          </p:cNvSpPr>
          <p:nvPr userDrawn="1"/>
        </p:nvSpPr>
        <p:spPr bwMode="auto">
          <a:xfrm>
            <a:off x="1906361" y="6787924"/>
            <a:ext cx="231775" cy="79375"/>
          </a:xfrm>
          <a:custGeom>
            <a:avLst/>
            <a:gdLst>
              <a:gd name="T0" fmla="*/ 146 w 146"/>
              <a:gd name="T1" fmla="*/ 0 h 50"/>
              <a:gd name="T2" fmla="*/ 0 w 146"/>
              <a:gd name="T3" fmla="*/ 39 h 50"/>
              <a:gd name="T4" fmla="*/ 4 w 146"/>
              <a:gd name="T5" fmla="*/ 50 h 50"/>
              <a:gd name="T6" fmla="*/ 145 w 146"/>
              <a:gd name="T7" fmla="*/ 50 h 50"/>
              <a:gd name="T8" fmla="*/ 146 w 146"/>
              <a:gd name="T9" fmla="*/ 0 h 50"/>
            </a:gdLst>
            <a:ahLst/>
            <a:cxnLst>
              <a:cxn ang="0">
                <a:pos x="T0" y="T1"/>
              </a:cxn>
              <a:cxn ang="0">
                <a:pos x="T2" y="T3"/>
              </a:cxn>
              <a:cxn ang="0">
                <a:pos x="T4" y="T5"/>
              </a:cxn>
              <a:cxn ang="0">
                <a:pos x="T6" y="T7"/>
              </a:cxn>
              <a:cxn ang="0">
                <a:pos x="T8" y="T9"/>
              </a:cxn>
            </a:cxnLst>
            <a:rect l="0" t="0" r="r" b="b"/>
            <a:pathLst>
              <a:path w="146" h="50">
                <a:moveTo>
                  <a:pt x="146" y="0"/>
                </a:moveTo>
                <a:lnTo>
                  <a:pt x="0" y="39"/>
                </a:lnTo>
                <a:lnTo>
                  <a:pt x="4" y="50"/>
                </a:lnTo>
                <a:lnTo>
                  <a:pt x="145" y="50"/>
                </a:lnTo>
                <a:lnTo>
                  <a:pt x="146" y="0"/>
                </a:lnTo>
                <a:close/>
              </a:path>
            </a:pathLst>
          </a:custGeom>
          <a:solidFill>
            <a:srgbClr val="2DAA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9" name="Freeform 321">
            <a:extLst>
              <a:ext uri="{FF2B5EF4-FFF2-40B4-BE49-F238E27FC236}">
                <a16:creationId xmlns:a16="http://schemas.microsoft.com/office/drawing/2014/main" id="{8EEB7061-AA9D-436F-A801-FC0AC04770C1}"/>
              </a:ext>
            </a:extLst>
          </p:cNvPr>
          <p:cNvSpPr>
            <a:spLocks/>
          </p:cNvSpPr>
          <p:nvPr userDrawn="1"/>
        </p:nvSpPr>
        <p:spPr bwMode="auto">
          <a:xfrm>
            <a:off x="1906361" y="6787924"/>
            <a:ext cx="231775" cy="79375"/>
          </a:xfrm>
          <a:custGeom>
            <a:avLst/>
            <a:gdLst>
              <a:gd name="T0" fmla="*/ 146 w 146"/>
              <a:gd name="T1" fmla="*/ 0 h 50"/>
              <a:gd name="T2" fmla="*/ 0 w 146"/>
              <a:gd name="T3" fmla="*/ 39 h 50"/>
              <a:gd name="T4" fmla="*/ 4 w 146"/>
              <a:gd name="T5" fmla="*/ 50 h 50"/>
              <a:gd name="T6" fmla="*/ 145 w 146"/>
              <a:gd name="T7" fmla="*/ 50 h 50"/>
              <a:gd name="T8" fmla="*/ 146 w 146"/>
              <a:gd name="T9" fmla="*/ 0 h 50"/>
            </a:gdLst>
            <a:ahLst/>
            <a:cxnLst>
              <a:cxn ang="0">
                <a:pos x="T0" y="T1"/>
              </a:cxn>
              <a:cxn ang="0">
                <a:pos x="T2" y="T3"/>
              </a:cxn>
              <a:cxn ang="0">
                <a:pos x="T4" y="T5"/>
              </a:cxn>
              <a:cxn ang="0">
                <a:pos x="T6" y="T7"/>
              </a:cxn>
              <a:cxn ang="0">
                <a:pos x="T8" y="T9"/>
              </a:cxn>
            </a:cxnLst>
            <a:rect l="0" t="0" r="r" b="b"/>
            <a:pathLst>
              <a:path w="146" h="50">
                <a:moveTo>
                  <a:pt x="146" y="0"/>
                </a:moveTo>
                <a:lnTo>
                  <a:pt x="0" y="39"/>
                </a:lnTo>
                <a:lnTo>
                  <a:pt x="4" y="50"/>
                </a:lnTo>
                <a:lnTo>
                  <a:pt x="145" y="50"/>
                </a:lnTo>
                <a:lnTo>
                  <a:pt x="1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0" name="Freeform 322">
            <a:extLst>
              <a:ext uri="{FF2B5EF4-FFF2-40B4-BE49-F238E27FC236}">
                <a16:creationId xmlns:a16="http://schemas.microsoft.com/office/drawing/2014/main" id="{04EA8821-46DC-492A-BD00-2E513282EACB}"/>
              </a:ext>
            </a:extLst>
          </p:cNvPr>
          <p:cNvSpPr>
            <a:spLocks/>
          </p:cNvSpPr>
          <p:nvPr userDrawn="1"/>
        </p:nvSpPr>
        <p:spPr bwMode="auto">
          <a:xfrm>
            <a:off x="1874611" y="6849836"/>
            <a:ext cx="38100" cy="17462"/>
          </a:xfrm>
          <a:custGeom>
            <a:avLst/>
            <a:gdLst>
              <a:gd name="T0" fmla="*/ 20 w 24"/>
              <a:gd name="T1" fmla="*/ 0 h 11"/>
              <a:gd name="T2" fmla="*/ 1 w 24"/>
              <a:gd name="T3" fmla="*/ 5 h 11"/>
              <a:gd name="T4" fmla="*/ 0 w 24"/>
              <a:gd name="T5" fmla="*/ 11 h 11"/>
              <a:gd name="T6" fmla="*/ 24 w 24"/>
              <a:gd name="T7" fmla="*/ 11 h 11"/>
              <a:gd name="T8" fmla="*/ 20 w 24"/>
              <a:gd name="T9" fmla="*/ 0 h 11"/>
            </a:gdLst>
            <a:ahLst/>
            <a:cxnLst>
              <a:cxn ang="0">
                <a:pos x="T0" y="T1"/>
              </a:cxn>
              <a:cxn ang="0">
                <a:pos x="T2" y="T3"/>
              </a:cxn>
              <a:cxn ang="0">
                <a:pos x="T4" y="T5"/>
              </a:cxn>
              <a:cxn ang="0">
                <a:pos x="T6" y="T7"/>
              </a:cxn>
              <a:cxn ang="0">
                <a:pos x="T8" y="T9"/>
              </a:cxn>
            </a:cxnLst>
            <a:rect l="0" t="0" r="r" b="b"/>
            <a:pathLst>
              <a:path w="24" h="11">
                <a:moveTo>
                  <a:pt x="20" y="0"/>
                </a:moveTo>
                <a:lnTo>
                  <a:pt x="1" y="5"/>
                </a:lnTo>
                <a:lnTo>
                  <a:pt x="0" y="11"/>
                </a:lnTo>
                <a:lnTo>
                  <a:pt x="24" y="11"/>
                </a:lnTo>
                <a:lnTo>
                  <a:pt x="20" y="0"/>
                </a:lnTo>
                <a:close/>
              </a:path>
            </a:pathLst>
          </a:custGeom>
          <a:solidFill>
            <a:srgbClr val="38B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1" name="Freeform 323">
            <a:extLst>
              <a:ext uri="{FF2B5EF4-FFF2-40B4-BE49-F238E27FC236}">
                <a16:creationId xmlns:a16="http://schemas.microsoft.com/office/drawing/2014/main" id="{C792CA1A-8009-4B20-99D8-E561A84F66D0}"/>
              </a:ext>
            </a:extLst>
          </p:cNvPr>
          <p:cNvSpPr>
            <a:spLocks/>
          </p:cNvSpPr>
          <p:nvPr userDrawn="1"/>
        </p:nvSpPr>
        <p:spPr bwMode="auto">
          <a:xfrm>
            <a:off x="1874611" y="6849836"/>
            <a:ext cx="38100" cy="17462"/>
          </a:xfrm>
          <a:custGeom>
            <a:avLst/>
            <a:gdLst>
              <a:gd name="T0" fmla="*/ 20 w 24"/>
              <a:gd name="T1" fmla="*/ 0 h 11"/>
              <a:gd name="T2" fmla="*/ 1 w 24"/>
              <a:gd name="T3" fmla="*/ 5 h 11"/>
              <a:gd name="T4" fmla="*/ 0 w 24"/>
              <a:gd name="T5" fmla="*/ 11 h 11"/>
              <a:gd name="T6" fmla="*/ 24 w 24"/>
              <a:gd name="T7" fmla="*/ 11 h 11"/>
              <a:gd name="T8" fmla="*/ 20 w 24"/>
              <a:gd name="T9" fmla="*/ 0 h 11"/>
            </a:gdLst>
            <a:ahLst/>
            <a:cxnLst>
              <a:cxn ang="0">
                <a:pos x="T0" y="T1"/>
              </a:cxn>
              <a:cxn ang="0">
                <a:pos x="T2" y="T3"/>
              </a:cxn>
              <a:cxn ang="0">
                <a:pos x="T4" y="T5"/>
              </a:cxn>
              <a:cxn ang="0">
                <a:pos x="T6" y="T7"/>
              </a:cxn>
              <a:cxn ang="0">
                <a:pos x="T8" y="T9"/>
              </a:cxn>
            </a:cxnLst>
            <a:rect l="0" t="0" r="r" b="b"/>
            <a:pathLst>
              <a:path w="24" h="11">
                <a:moveTo>
                  <a:pt x="20" y="0"/>
                </a:moveTo>
                <a:lnTo>
                  <a:pt x="1" y="5"/>
                </a:lnTo>
                <a:lnTo>
                  <a:pt x="0" y="11"/>
                </a:lnTo>
                <a:lnTo>
                  <a:pt x="24" y="1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2" name="Freeform 324">
            <a:extLst>
              <a:ext uri="{FF2B5EF4-FFF2-40B4-BE49-F238E27FC236}">
                <a16:creationId xmlns:a16="http://schemas.microsoft.com/office/drawing/2014/main" id="{D28FE3C5-D869-41B5-B46A-CA0315EAF323}"/>
              </a:ext>
            </a:extLst>
          </p:cNvPr>
          <p:cNvSpPr>
            <a:spLocks/>
          </p:cNvSpPr>
          <p:nvPr userDrawn="1"/>
        </p:nvSpPr>
        <p:spPr bwMode="auto">
          <a:xfrm>
            <a:off x="1834923" y="6857774"/>
            <a:ext cx="41275" cy="9525"/>
          </a:xfrm>
          <a:custGeom>
            <a:avLst/>
            <a:gdLst>
              <a:gd name="T0" fmla="*/ 26 w 26"/>
              <a:gd name="T1" fmla="*/ 0 h 6"/>
              <a:gd name="T2" fmla="*/ 0 w 26"/>
              <a:gd name="T3" fmla="*/ 6 h 6"/>
              <a:gd name="T4" fmla="*/ 25 w 26"/>
              <a:gd name="T5" fmla="*/ 6 h 6"/>
              <a:gd name="T6" fmla="*/ 26 w 26"/>
              <a:gd name="T7" fmla="*/ 0 h 6"/>
            </a:gdLst>
            <a:ahLst/>
            <a:cxnLst>
              <a:cxn ang="0">
                <a:pos x="T0" y="T1"/>
              </a:cxn>
              <a:cxn ang="0">
                <a:pos x="T2" y="T3"/>
              </a:cxn>
              <a:cxn ang="0">
                <a:pos x="T4" y="T5"/>
              </a:cxn>
              <a:cxn ang="0">
                <a:pos x="T6" y="T7"/>
              </a:cxn>
            </a:cxnLst>
            <a:rect l="0" t="0" r="r" b="b"/>
            <a:pathLst>
              <a:path w="26" h="6">
                <a:moveTo>
                  <a:pt x="26" y="0"/>
                </a:moveTo>
                <a:lnTo>
                  <a:pt x="0" y="6"/>
                </a:lnTo>
                <a:lnTo>
                  <a:pt x="25" y="6"/>
                </a:lnTo>
                <a:lnTo>
                  <a:pt x="26" y="0"/>
                </a:lnTo>
                <a:close/>
              </a:path>
            </a:pathLst>
          </a:custGeom>
          <a:solidFill>
            <a:srgbClr val="30AB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3" name="Freeform 325">
            <a:extLst>
              <a:ext uri="{FF2B5EF4-FFF2-40B4-BE49-F238E27FC236}">
                <a16:creationId xmlns:a16="http://schemas.microsoft.com/office/drawing/2014/main" id="{A81070A9-530D-4D1B-AA36-D87F581C6FDC}"/>
              </a:ext>
            </a:extLst>
          </p:cNvPr>
          <p:cNvSpPr>
            <a:spLocks/>
          </p:cNvSpPr>
          <p:nvPr userDrawn="1"/>
        </p:nvSpPr>
        <p:spPr bwMode="auto">
          <a:xfrm>
            <a:off x="1834923" y="6857774"/>
            <a:ext cx="41275" cy="9525"/>
          </a:xfrm>
          <a:custGeom>
            <a:avLst/>
            <a:gdLst>
              <a:gd name="T0" fmla="*/ 26 w 26"/>
              <a:gd name="T1" fmla="*/ 0 h 6"/>
              <a:gd name="T2" fmla="*/ 0 w 26"/>
              <a:gd name="T3" fmla="*/ 6 h 6"/>
              <a:gd name="T4" fmla="*/ 25 w 26"/>
              <a:gd name="T5" fmla="*/ 6 h 6"/>
              <a:gd name="T6" fmla="*/ 26 w 26"/>
              <a:gd name="T7" fmla="*/ 0 h 6"/>
            </a:gdLst>
            <a:ahLst/>
            <a:cxnLst>
              <a:cxn ang="0">
                <a:pos x="T0" y="T1"/>
              </a:cxn>
              <a:cxn ang="0">
                <a:pos x="T2" y="T3"/>
              </a:cxn>
              <a:cxn ang="0">
                <a:pos x="T4" y="T5"/>
              </a:cxn>
              <a:cxn ang="0">
                <a:pos x="T6" y="T7"/>
              </a:cxn>
            </a:cxnLst>
            <a:rect l="0" t="0" r="r" b="b"/>
            <a:pathLst>
              <a:path w="26" h="6">
                <a:moveTo>
                  <a:pt x="26" y="0"/>
                </a:moveTo>
                <a:lnTo>
                  <a:pt x="0" y="6"/>
                </a:lnTo>
                <a:lnTo>
                  <a:pt x="25" y="6"/>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4" name="Freeform 326">
            <a:extLst>
              <a:ext uri="{FF2B5EF4-FFF2-40B4-BE49-F238E27FC236}">
                <a16:creationId xmlns:a16="http://schemas.microsoft.com/office/drawing/2014/main" id="{12EC9FFE-9491-4E20-8851-6877D59A46FE}"/>
              </a:ext>
            </a:extLst>
          </p:cNvPr>
          <p:cNvSpPr>
            <a:spLocks/>
          </p:cNvSpPr>
          <p:nvPr userDrawn="1"/>
        </p:nvSpPr>
        <p:spPr bwMode="auto">
          <a:xfrm>
            <a:off x="779236" y="6710136"/>
            <a:ext cx="338138" cy="157162"/>
          </a:xfrm>
          <a:custGeom>
            <a:avLst/>
            <a:gdLst>
              <a:gd name="T0" fmla="*/ 0 w 213"/>
              <a:gd name="T1" fmla="*/ 0 h 99"/>
              <a:gd name="T2" fmla="*/ 15 w 213"/>
              <a:gd name="T3" fmla="*/ 99 h 99"/>
              <a:gd name="T4" fmla="*/ 178 w 213"/>
              <a:gd name="T5" fmla="*/ 99 h 99"/>
              <a:gd name="T6" fmla="*/ 213 w 213"/>
              <a:gd name="T7" fmla="*/ 71 h 99"/>
              <a:gd name="T8" fmla="*/ 123 w 213"/>
              <a:gd name="T9" fmla="*/ 41 h 99"/>
              <a:gd name="T10" fmla="*/ 0 w 213"/>
              <a:gd name="T11" fmla="*/ 0 h 99"/>
            </a:gdLst>
            <a:ahLst/>
            <a:cxnLst>
              <a:cxn ang="0">
                <a:pos x="T0" y="T1"/>
              </a:cxn>
              <a:cxn ang="0">
                <a:pos x="T2" y="T3"/>
              </a:cxn>
              <a:cxn ang="0">
                <a:pos x="T4" y="T5"/>
              </a:cxn>
              <a:cxn ang="0">
                <a:pos x="T6" y="T7"/>
              </a:cxn>
              <a:cxn ang="0">
                <a:pos x="T8" y="T9"/>
              </a:cxn>
              <a:cxn ang="0">
                <a:pos x="T10" y="T11"/>
              </a:cxn>
            </a:cxnLst>
            <a:rect l="0" t="0" r="r" b="b"/>
            <a:pathLst>
              <a:path w="213" h="99">
                <a:moveTo>
                  <a:pt x="0" y="0"/>
                </a:moveTo>
                <a:lnTo>
                  <a:pt x="15" y="99"/>
                </a:lnTo>
                <a:lnTo>
                  <a:pt x="178" y="99"/>
                </a:lnTo>
                <a:lnTo>
                  <a:pt x="213" y="71"/>
                </a:lnTo>
                <a:lnTo>
                  <a:pt x="123" y="41"/>
                </a:lnTo>
                <a:lnTo>
                  <a:pt x="0" y="0"/>
                </a:lnTo>
                <a:close/>
              </a:path>
            </a:pathLst>
          </a:custGeom>
          <a:solidFill>
            <a:srgbClr val="64C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5" name="Freeform 327">
            <a:extLst>
              <a:ext uri="{FF2B5EF4-FFF2-40B4-BE49-F238E27FC236}">
                <a16:creationId xmlns:a16="http://schemas.microsoft.com/office/drawing/2014/main" id="{E3D675E4-8621-4432-9434-601B00BF4804}"/>
              </a:ext>
            </a:extLst>
          </p:cNvPr>
          <p:cNvSpPr>
            <a:spLocks/>
          </p:cNvSpPr>
          <p:nvPr userDrawn="1"/>
        </p:nvSpPr>
        <p:spPr bwMode="auto">
          <a:xfrm>
            <a:off x="779236" y="6710136"/>
            <a:ext cx="338138" cy="157162"/>
          </a:xfrm>
          <a:custGeom>
            <a:avLst/>
            <a:gdLst>
              <a:gd name="T0" fmla="*/ 0 w 213"/>
              <a:gd name="T1" fmla="*/ 0 h 99"/>
              <a:gd name="T2" fmla="*/ 15 w 213"/>
              <a:gd name="T3" fmla="*/ 99 h 99"/>
              <a:gd name="T4" fmla="*/ 178 w 213"/>
              <a:gd name="T5" fmla="*/ 99 h 99"/>
              <a:gd name="T6" fmla="*/ 213 w 213"/>
              <a:gd name="T7" fmla="*/ 71 h 99"/>
              <a:gd name="T8" fmla="*/ 123 w 213"/>
              <a:gd name="T9" fmla="*/ 41 h 99"/>
              <a:gd name="T10" fmla="*/ 0 w 213"/>
              <a:gd name="T11" fmla="*/ 0 h 99"/>
            </a:gdLst>
            <a:ahLst/>
            <a:cxnLst>
              <a:cxn ang="0">
                <a:pos x="T0" y="T1"/>
              </a:cxn>
              <a:cxn ang="0">
                <a:pos x="T2" y="T3"/>
              </a:cxn>
              <a:cxn ang="0">
                <a:pos x="T4" y="T5"/>
              </a:cxn>
              <a:cxn ang="0">
                <a:pos x="T6" y="T7"/>
              </a:cxn>
              <a:cxn ang="0">
                <a:pos x="T8" y="T9"/>
              </a:cxn>
              <a:cxn ang="0">
                <a:pos x="T10" y="T11"/>
              </a:cxn>
            </a:cxnLst>
            <a:rect l="0" t="0" r="r" b="b"/>
            <a:pathLst>
              <a:path w="213" h="99">
                <a:moveTo>
                  <a:pt x="0" y="0"/>
                </a:moveTo>
                <a:lnTo>
                  <a:pt x="15" y="99"/>
                </a:lnTo>
                <a:lnTo>
                  <a:pt x="178" y="99"/>
                </a:lnTo>
                <a:lnTo>
                  <a:pt x="213" y="71"/>
                </a:lnTo>
                <a:lnTo>
                  <a:pt x="123" y="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6" name="Freeform 328">
            <a:extLst>
              <a:ext uri="{FF2B5EF4-FFF2-40B4-BE49-F238E27FC236}">
                <a16:creationId xmlns:a16="http://schemas.microsoft.com/office/drawing/2014/main" id="{C96F90D1-6ABA-4900-B429-01E2E98B8F39}"/>
              </a:ext>
            </a:extLst>
          </p:cNvPr>
          <p:cNvSpPr>
            <a:spLocks/>
          </p:cNvSpPr>
          <p:nvPr userDrawn="1"/>
        </p:nvSpPr>
        <p:spPr bwMode="auto">
          <a:xfrm>
            <a:off x="1061811" y="6822849"/>
            <a:ext cx="195263" cy="44450"/>
          </a:xfrm>
          <a:custGeom>
            <a:avLst/>
            <a:gdLst>
              <a:gd name="T0" fmla="*/ 35 w 123"/>
              <a:gd name="T1" fmla="*/ 0 h 28"/>
              <a:gd name="T2" fmla="*/ 0 w 123"/>
              <a:gd name="T3" fmla="*/ 28 h 28"/>
              <a:gd name="T4" fmla="*/ 123 w 123"/>
              <a:gd name="T5" fmla="*/ 28 h 28"/>
              <a:gd name="T6" fmla="*/ 35 w 123"/>
              <a:gd name="T7" fmla="*/ 0 h 28"/>
            </a:gdLst>
            <a:ahLst/>
            <a:cxnLst>
              <a:cxn ang="0">
                <a:pos x="T0" y="T1"/>
              </a:cxn>
              <a:cxn ang="0">
                <a:pos x="T2" y="T3"/>
              </a:cxn>
              <a:cxn ang="0">
                <a:pos x="T4" y="T5"/>
              </a:cxn>
              <a:cxn ang="0">
                <a:pos x="T6" y="T7"/>
              </a:cxn>
            </a:cxnLst>
            <a:rect l="0" t="0" r="r" b="b"/>
            <a:pathLst>
              <a:path w="123" h="28">
                <a:moveTo>
                  <a:pt x="35" y="0"/>
                </a:moveTo>
                <a:lnTo>
                  <a:pt x="0" y="28"/>
                </a:lnTo>
                <a:lnTo>
                  <a:pt x="123" y="28"/>
                </a:lnTo>
                <a:lnTo>
                  <a:pt x="35" y="0"/>
                </a:lnTo>
                <a:close/>
              </a:path>
            </a:pathLst>
          </a:custGeom>
          <a:solidFill>
            <a:srgbClr val="39B1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7" name="Freeform 329">
            <a:extLst>
              <a:ext uri="{FF2B5EF4-FFF2-40B4-BE49-F238E27FC236}">
                <a16:creationId xmlns:a16="http://schemas.microsoft.com/office/drawing/2014/main" id="{2B2E06C5-A981-455C-BAEF-240235B746E5}"/>
              </a:ext>
            </a:extLst>
          </p:cNvPr>
          <p:cNvSpPr>
            <a:spLocks/>
          </p:cNvSpPr>
          <p:nvPr userDrawn="1"/>
        </p:nvSpPr>
        <p:spPr bwMode="auto">
          <a:xfrm>
            <a:off x="1061811" y="6822849"/>
            <a:ext cx="195263" cy="44450"/>
          </a:xfrm>
          <a:custGeom>
            <a:avLst/>
            <a:gdLst>
              <a:gd name="T0" fmla="*/ 35 w 123"/>
              <a:gd name="T1" fmla="*/ 0 h 28"/>
              <a:gd name="T2" fmla="*/ 0 w 123"/>
              <a:gd name="T3" fmla="*/ 28 h 28"/>
              <a:gd name="T4" fmla="*/ 123 w 123"/>
              <a:gd name="T5" fmla="*/ 28 h 28"/>
              <a:gd name="T6" fmla="*/ 35 w 123"/>
              <a:gd name="T7" fmla="*/ 0 h 28"/>
            </a:gdLst>
            <a:ahLst/>
            <a:cxnLst>
              <a:cxn ang="0">
                <a:pos x="T0" y="T1"/>
              </a:cxn>
              <a:cxn ang="0">
                <a:pos x="T2" y="T3"/>
              </a:cxn>
              <a:cxn ang="0">
                <a:pos x="T4" y="T5"/>
              </a:cxn>
              <a:cxn ang="0">
                <a:pos x="T6" y="T7"/>
              </a:cxn>
            </a:cxnLst>
            <a:rect l="0" t="0" r="r" b="b"/>
            <a:pathLst>
              <a:path w="123" h="28">
                <a:moveTo>
                  <a:pt x="35" y="0"/>
                </a:moveTo>
                <a:lnTo>
                  <a:pt x="0" y="28"/>
                </a:lnTo>
                <a:lnTo>
                  <a:pt x="123" y="28"/>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8" name="Freeform 330">
            <a:extLst>
              <a:ext uri="{FF2B5EF4-FFF2-40B4-BE49-F238E27FC236}">
                <a16:creationId xmlns:a16="http://schemas.microsoft.com/office/drawing/2014/main" id="{FB3BA761-1C98-4ED3-AC9B-FCBFBCD310CE}"/>
              </a:ext>
            </a:extLst>
          </p:cNvPr>
          <p:cNvSpPr>
            <a:spLocks/>
          </p:cNvSpPr>
          <p:nvPr userDrawn="1"/>
        </p:nvSpPr>
        <p:spPr bwMode="auto">
          <a:xfrm>
            <a:off x="561748" y="6789511"/>
            <a:ext cx="55563" cy="73025"/>
          </a:xfrm>
          <a:custGeom>
            <a:avLst/>
            <a:gdLst>
              <a:gd name="T0" fmla="*/ 31 w 35"/>
              <a:gd name="T1" fmla="*/ 0 h 46"/>
              <a:gd name="T2" fmla="*/ 0 w 35"/>
              <a:gd name="T3" fmla="*/ 15 h 46"/>
              <a:gd name="T4" fmla="*/ 35 w 35"/>
              <a:gd name="T5" fmla="*/ 46 h 46"/>
              <a:gd name="T6" fmla="*/ 31 w 35"/>
              <a:gd name="T7" fmla="*/ 0 h 46"/>
            </a:gdLst>
            <a:ahLst/>
            <a:cxnLst>
              <a:cxn ang="0">
                <a:pos x="T0" y="T1"/>
              </a:cxn>
              <a:cxn ang="0">
                <a:pos x="T2" y="T3"/>
              </a:cxn>
              <a:cxn ang="0">
                <a:pos x="T4" y="T5"/>
              </a:cxn>
              <a:cxn ang="0">
                <a:pos x="T6" y="T7"/>
              </a:cxn>
            </a:cxnLst>
            <a:rect l="0" t="0" r="r" b="b"/>
            <a:pathLst>
              <a:path w="35" h="46">
                <a:moveTo>
                  <a:pt x="31" y="0"/>
                </a:moveTo>
                <a:lnTo>
                  <a:pt x="0" y="15"/>
                </a:lnTo>
                <a:lnTo>
                  <a:pt x="35" y="46"/>
                </a:lnTo>
                <a:lnTo>
                  <a:pt x="31" y="0"/>
                </a:lnTo>
                <a:close/>
              </a:path>
            </a:pathLst>
          </a:custGeom>
          <a:solidFill>
            <a:srgbClr val="C0E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9" name="Freeform 331">
            <a:extLst>
              <a:ext uri="{FF2B5EF4-FFF2-40B4-BE49-F238E27FC236}">
                <a16:creationId xmlns:a16="http://schemas.microsoft.com/office/drawing/2014/main" id="{9BE67556-D12D-484C-AACD-DBF216CEF832}"/>
              </a:ext>
            </a:extLst>
          </p:cNvPr>
          <p:cNvSpPr>
            <a:spLocks/>
          </p:cNvSpPr>
          <p:nvPr userDrawn="1"/>
        </p:nvSpPr>
        <p:spPr bwMode="auto">
          <a:xfrm>
            <a:off x="561748" y="6789511"/>
            <a:ext cx="55563" cy="73025"/>
          </a:xfrm>
          <a:custGeom>
            <a:avLst/>
            <a:gdLst>
              <a:gd name="T0" fmla="*/ 31 w 35"/>
              <a:gd name="T1" fmla="*/ 0 h 46"/>
              <a:gd name="T2" fmla="*/ 0 w 35"/>
              <a:gd name="T3" fmla="*/ 15 h 46"/>
              <a:gd name="T4" fmla="*/ 35 w 35"/>
              <a:gd name="T5" fmla="*/ 46 h 46"/>
              <a:gd name="T6" fmla="*/ 31 w 35"/>
              <a:gd name="T7" fmla="*/ 0 h 46"/>
            </a:gdLst>
            <a:ahLst/>
            <a:cxnLst>
              <a:cxn ang="0">
                <a:pos x="T0" y="T1"/>
              </a:cxn>
              <a:cxn ang="0">
                <a:pos x="T2" y="T3"/>
              </a:cxn>
              <a:cxn ang="0">
                <a:pos x="T4" y="T5"/>
              </a:cxn>
              <a:cxn ang="0">
                <a:pos x="T6" y="T7"/>
              </a:cxn>
            </a:cxnLst>
            <a:rect l="0" t="0" r="r" b="b"/>
            <a:pathLst>
              <a:path w="35" h="46">
                <a:moveTo>
                  <a:pt x="31" y="0"/>
                </a:moveTo>
                <a:lnTo>
                  <a:pt x="0" y="15"/>
                </a:lnTo>
                <a:lnTo>
                  <a:pt x="35" y="46"/>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0" name="Freeform 332">
            <a:extLst>
              <a:ext uri="{FF2B5EF4-FFF2-40B4-BE49-F238E27FC236}">
                <a16:creationId xmlns:a16="http://schemas.microsoft.com/office/drawing/2014/main" id="{96B6880E-C720-485E-883E-F746316305C9}"/>
              </a:ext>
            </a:extLst>
          </p:cNvPr>
          <p:cNvSpPr>
            <a:spLocks/>
          </p:cNvSpPr>
          <p:nvPr userDrawn="1"/>
        </p:nvSpPr>
        <p:spPr bwMode="auto">
          <a:xfrm>
            <a:off x="610961" y="6710136"/>
            <a:ext cx="192088" cy="157162"/>
          </a:xfrm>
          <a:custGeom>
            <a:avLst/>
            <a:gdLst>
              <a:gd name="T0" fmla="*/ 106 w 121"/>
              <a:gd name="T1" fmla="*/ 0 h 99"/>
              <a:gd name="T2" fmla="*/ 43 w 121"/>
              <a:gd name="T3" fmla="*/ 30 h 99"/>
              <a:gd name="T4" fmla="*/ 0 w 121"/>
              <a:gd name="T5" fmla="*/ 50 h 99"/>
              <a:gd name="T6" fmla="*/ 4 w 121"/>
              <a:gd name="T7" fmla="*/ 96 h 99"/>
              <a:gd name="T8" fmla="*/ 19 w 121"/>
              <a:gd name="T9" fmla="*/ 99 h 99"/>
              <a:gd name="T10" fmla="*/ 121 w 121"/>
              <a:gd name="T11" fmla="*/ 99 h 99"/>
              <a:gd name="T12" fmla="*/ 106 w 121"/>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121" h="99">
                <a:moveTo>
                  <a:pt x="106" y="0"/>
                </a:moveTo>
                <a:lnTo>
                  <a:pt x="43" y="30"/>
                </a:lnTo>
                <a:lnTo>
                  <a:pt x="0" y="50"/>
                </a:lnTo>
                <a:lnTo>
                  <a:pt x="4" y="96"/>
                </a:lnTo>
                <a:lnTo>
                  <a:pt x="19" y="99"/>
                </a:lnTo>
                <a:lnTo>
                  <a:pt x="121" y="99"/>
                </a:lnTo>
                <a:lnTo>
                  <a:pt x="106" y="0"/>
                </a:lnTo>
                <a:close/>
              </a:path>
            </a:pathLst>
          </a:custGeom>
          <a:solidFill>
            <a:srgbClr val="67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1" name="Freeform 333">
            <a:extLst>
              <a:ext uri="{FF2B5EF4-FFF2-40B4-BE49-F238E27FC236}">
                <a16:creationId xmlns:a16="http://schemas.microsoft.com/office/drawing/2014/main" id="{C8446F0F-B763-4977-91B1-A68B38EB0AEF}"/>
              </a:ext>
            </a:extLst>
          </p:cNvPr>
          <p:cNvSpPr>
            <a:spLocks/>
          </p:cNvSpPr>
          <p:nvPr userDrawn="1"/>
        </p:nvSpPr>
        <p:spPr bwMode="auto">
          <a:xfrm>
            <a:off x="610961" y="6710136"/>
            <a:ext cx="192088" cy="157162"/>
          </a:xfrm>
          <a:custGeom>
            <a:avLst/>
            <a:gdLst>
              <a:gd name="T0" fmla="*/ 106 w 121"/>
              <a:gd name="T1" fmla="*/ 0 h 99"/>
              <a:gd name="T2" fmla="*/ 43 w 121"/>
              <a:gd name="T3" fmla="*/ 30 h 99"/>
              <a:gd name="T4" fmla="*/ 0 w 121"/>
              <a:gd name="T5" fmla="*/ 50 h 99"/>
              <a:gd name="T6" fmla="*/ 4 w 121"/>
              <a:gd name="T7" fmla="*/ 96 h 99"/>
              <a:gd name="T8" fmla="*/ 19 w 121"/>
              <a:gd name="T9" fmla="*/ 99 h 99"/>
              <a:gd name="T10" fmla="*/ 121 w 121"/>
              <a:gd name="T11" fmla="*/ 99 h 99"/>
              <a:gd name="T12" fmla="*/ 106 w 121"/>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121" h="99">
                <a:moveTo>
                  <a:pt x="106" y="0"/>
                </a:moveTo>
                <a:lnTo>
                  <a:pt x="43" y="30"/>
                </a:lnTo>
                <a:lnTo>
                  <a:pt x="0" y="50"/>
                </a:lnTo>
                <a:lnTo>
                  <a:pt x="4" y="96"/>
                </a:lnTo>
                <a:lnTo>
                  <a:pt x="19" y="99"/>
                </a:lnTo>
                <a:lnTo>
                  <a:pt x="121" y="99"/>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2" name="Freeform 334">
            <a:extLst>
              <a:ext uri="{FF2B5EF4-FFF2-40B4-BE49-F238E27FC236}">
                <a16:creationId xmlns:a16="http://schemas.microsoft.com/office/drawing/2014/main" id="{EDAF6FC4-81EF-492D-843D-26D0F3AF7A81}"/>
              </a:ext>
            </a:extLst>
          </p:cNvPr>
          <p:cNvSpPr>
            <a:spLocks/>
          </p:cNvSpPr>
          <p:nvPr userDrawn="1"/>
        </p:nvSpPr>
        <p:spPr bwMode="auto">
          <a:xfrm>
            <a:off x="442686" y="6813324"/>
            <a:ext cx="174625" cy="53975"/>
          </a:xfrm>
          <a:custGeom>
            <a:avLst/>
            <a:gdLst>
              <a:gd name="T0" fmla="*/ 75 w 110"/>
              <a:gd name="T1" fmla="*/ 0 h 34"/>
              <a:gd name="T2" fmla="*/ 0 w 110"/>
              <a:gd name="T3" fmla="*/ 34 h 34"/>
              <a:gd name="T4" fmla="*/ 102 w 110"/>
              <a:gd name="T5" fmla="*/ 34 h 34"/>
              <a:gd name="T6" fmla="*/ 110 w 110"/>
              <a:gd name="T7" fmla="*/ 31 h 34"/>
              <a:gd name="T8" fmla="*/ 75 w 110"/>
              <a:gd name="T9" fmla="*/ 0 h 34"/>
            </a:gdLst>
            <a:ahLst/>
            <a:cxnLst>
              <a:cxn ang="0">
                <a:pos x="T0" y="T1"/>
              </a:cxn>
              <a:cxn ang="0">
                <a:pos x="T2" y="T3"/>
              </a:cxn>
              <a:cxn ang="0">
                <a:pos x="T4" y="T5"/>
              </a:cxn>
              <a:cxn ang="0">
                <a:pos x="T6" y="T7"/>
              </a:cxn>
              <a:cxn ang="0">
                <a:pos x="T8" y="T9"/>
              </a:cxn>
            </a:cxnLst>
            <a:rect l="0" t="0" r="r" b="b"/>
            <a:pathLst>
              <a:path w="110" h="34">
                <a:moveTo>
                  <a:pt x="75" y="0"/>
                </a:moveTo>
                <a:lnTo>
                  <a:pt x="0" y="34"/>
                </a:lnTo>
                <a:lnTo>
                  <a:pt x="102" y="34"/>
                </a:lnTo>
                <a:lnTo>
                  <a:pt x="110" y="31"/>
                </a:lnTo>
                <a:lnTo>
                  <a:pt x="75" y="0"/>
                </a:lnTo>
                <a:close/>
              </a:path>
            </a:pathLst>
          </a:custGeom>
          <a:solidFill>
            <a:srgbClr val="ACE5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3" name="Freeform 335">
            <a:extLst>
              <a:ext uri="{FF2B5EF4-FFF2-40B4-BE49-F238E27FC236}">
                <a16:creationId xmlns:a16="http://schemas.microsoft.com/office/drawing/2014/main" id="{E38FABCF-4376-408B-BB77-07F4091264A6}"/>
              </a:ext>
            </a:extLst>
          </p:cNvPr>
          <p:cNvSpPr>
            <a:spLocks/>
          </p:cNvSpPr>
          <p:nvPr userDrawn="1"/>
        </p:nvSpPr>
        <p:spPr bwMode="auto">
          <a:xfrm>
            <a:off x="442686" y="6813324"/>
            <a:ext cx="174625" cy="53975"/>
          </a:xfrm>
          <a:custGeom>
            <a:avLst/>
            <a:gdLst>
              <a:gd name="T0" fmla="*/ 75 w 110"/>
              <a:gd name="T1" fmla="*/ 0 h 34"/>
              <a:gd name="T2" fmla="*/ 0 w 110"/>
              <a:gd name="T3" fmla="*/ 34 h 34"/>
              <a:gd name="T4" fmla="*/ 102 w 110"/>
              <a:gd name="T5" fmla="*/ 34 h 34"/>
              <a:gd name="T6" fmla="*/ 110 w 110"/>
              <a:gd name="T7" fmla="*/ 31 h 34"/>
              <a:gd name="T8" fmla="*/ 75 w 110"/>
              <a:gd name="T9" fmla="*/ 0 h 34"/>
            </a:gdLst>
            <a:ahLst/>
            <a:cxnLst>
              <a:cxn ang="0">
                <a:pos x="T0" y="T1"/>
              </a:cxn>
              <a:cxn ang="0">
                <a:pos x="T2" y="T3"/>
              </a:cxn>
              <a:cxn ang="0">
                <a:pos x="T4" y="T5"/>
              </a:cxn>
              <a:cxn ang="0">
                <a:pos x="T6" y="T7"/>
              </a:cxn>
              <a:cxn ang="0">
                <a:pos x="T8" y="T9"/>
              </a:cxn>
            </a:cxnLst>
            <a:rect l="0" t="0" r="r" b="b"/>
            <a:pathLst>
              <a:path w="110" h="34">
                <a:moveTo>
                  <a:pt x="75" y="0"/>
                </a:moveTo>
                <a:lnTo>
                  <a:pt x="0" y="34"/>
                </a:lnTo>
                <a:lnTo>
                  <a:pt x="102" y="34"/>
                </a:lnTo>
                <a:lnTo>
                  <a:pt x="110" y="31"/>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4" name="Freeform 336">
            <a:extLst>
              <a:ext uri="{FF2B5EF4-FFF2-40B4-BE49-F238E27FC236}">
                <a16:creationId xmlns:a16="http://schemas.microsoft.com/office/drawing/2014/main" id="{F49F3C40-CDAF-4B7C-8880-ED7C490D5277}"/>
              </a:ext>
            </a:extLst>
          </p:cNvPr>
          <p:cNvSpPr>
            <a:spLocks/>
          </p:cNvSpPr>
          <p:nvPr userDrawn="1"/>
        </p:nvSpPr>
        <p:spPr bwMode="auto">
          <a:xfrm>
            <a:off x="604611" y="6862536"/>
            <a:ext cx="12700" cy="4762"/>
          </a:xfrm>
          <a:custGeom>
            <a:avLst/>
            <a:gdLst>
              <a:gd name="T0" fmla="*/ 8 w 8"/>
              <a:gd name="T1" fmla="*/ 0 h 3"/>
              <a:gd name="T2" fmla="*/ 0 w 8"/>
              <a:gd name="T3" fmla="*/ 3 h 3"/>
              <a:gd name="T4" fmla="*/ 8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0" y="3"/>
                </a:lnTo>
                <a:lnTo>
                  <a:pt x="8" y="3"/>
                </a:lnTo>
                <a:lnTo>
                  <a:pt x="8" y="0"/>
                </a:lnTo>
                <a:close/>
              </a:path>
            </a:pathLst>
          </a:custGeom>
          <a:solidFill>
            <a:srgbClr val="9EE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5" name="Freeform 337">
            <a:extLst>
              <a:ext uri="{FF2B5EF4-FFF2-40B4-BE49-F238E27FC236}">
                <a16:creationId xmlns:a16="http://schemas.microsoft.com/office/drawing/2014/main" id="{6A136BEB-F21A-4420-9AB1-342F605F2219}"/>
              </a:ext>
            </a:extLst>
          </p:cNvPr>
          <p:cNvSpPr>
            <a:spLocks/>
          </p:cNvSpPr>
          <p:nvPr userDrawn="1"/>
        </p:nvSpPr>
        <p:spPr bwMode="auto">
          <a:xfrm>
            <a:off x="604611" y="6862536"/>
            <a:ext cx="12700" cy="4762"/>
          </a:xfrm>
          <a:custGeom>
            <a:avLst/>
            <a:gdLst>
              <a:gd name="T0" fmla="*/ 8 w 8"/>
              <a:gd name="T1" fmla="*/ 0 h 3"/>
              <a:gd name="T2" fmla="*/ 0 w 8"/>
              <a:gd name="T3" fmla="*/ 3 h 3"/>
              <a:gd name="T4" fmla="*/ 8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0" y="3"/>
                </a:lnTo>
                <a:lnTo>
                  <a:pt x="8" y="3"/>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6" name="Freeform 338">
            <a:extLst>
              <a:ext uri="{FF2B5EF4-FFF2-40B4-BE49-F238E27FC236}">
                <a16:creationId xmlns:a16="http://schemas.microsoft.com/office/drawing/2014/main" id="{1D3981A3-A4CC-499D-B001-130D1987A021}"/>
              </a:ext>
            </a:extLst>
          </p:cNvPr>
          <p:cNvSpPr>
            <a:spLocks/>
          </p:cNvSpPr>
          <p:nvPr userDrawn="1"/>
        </p:nvSpPr>
        <p:spPr bwMode="auto">
          <a:xfrm>
            <a:off x="617311" y="6862536"/>
            <a:ext cx="6350" cy="4762"/>
          </a:xfrm>
          <a:custGeom>
            <a:avLst/>
            <a:gdLst>
              <a:gd name="T0" fmla="*/ 0 w 4"/>
              <a:gd name="T1" fmla="*/ 0 h 3"/>
              <a:gd name="T2" fmla="*/ 0 w 4"/>
              <a:gd name="T3" fmla="*/ 0 h 3"/>
              <a:gd name="T4" fmla="*/ 0 w 4"/>
              <a:gd name="T5" fmla="*/ 3 h 3"/>
              <a:gd name="T6" fmla="*/ 4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0" y="3"/>
                </a:lnTo>
                <a:lnTo>
                  <a:pt x="4" y="3"/>
                </a:lnTo>
                <a:lnTo>
                  <a:pt x="0" y="0"/>
                </a:lnTo>
                <a:close/>
              </a:path>
            </a:pathLst>
          </a:custGeom>
          <a:solidFill>
            <a:srgbClr val="56C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7" name="Freeform 339">
            <a:extLst>
              <a:ext uri="{FF2B5EF4-FFF2-40B4-BE49-F238E27FC236}">
                <a16:creationId xmlns:a16="http://schemas.microsoft.com/office/drawing/2014/main" id="{644AF79A-1B95-473C-BDFC-2FB7C869EC48}"/>
              </a:ext>
            </a:extLst>
          </p:cNvPr>
          <p:cNvSpPr>
            <a:spLocks/>
          </p:cNvSpPr>
          <p:nvPr userDrawn="1"/>
        </p:nvSpPr>
        <p:spPr bwMode="auto">
          <a:xfrm>
            <a:off x="617311" y="6862536"/>
            <a:ext cx="6350" cy="4762"/>
          </a:xfrm>
          <a:custGeom>
            <a:avLst/>
            <a:gdLst>
              <a:gd name="T0" fmla="*/ 0 w 4"/>
              <a:gd name="T1" fmla="*/ 0 h 3"/>
              <a:gd name="T2" fmla="*/ 0 w 4"/>
              <a:gd name="T3" fmla="*/ 0 h 3"/>
              <a:gd name="T4" fmla="*/ 0 w 4"/>
              <a:gd name="T5" fmla="*/ 3 h 3"/>
              <a:gd name="T6" fmla="*/ 4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0" y="3"/>
                </a:lnTo>
                <a:lnTo>
                  <a:pt x="4"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8" name="Freeform 340">
            <a:extLst>
              <a:ext uri="{FF2B5EF4-FFF2-40B4-BE49-F238E27FC236}">
                <a16:creationId xmlns:a16="http://schemas.microsoft.com/office/drawing/2014/main" id="{D1D865DB-92A7-4C68-8D92-DF951BFD8522}"/>
              </a:ext>
            </a:extLst>
          </p:cNvPr>
          <p:cNvSpPr>
            <a:spLocks/>
          </p:cNvSpPr>
          <p:nvPr userDrawn="1"/>
        </p:nvSpPr>
        <p:spPr bwMode="auto">
          <a:xfrm>
            <a:off x="617311" y="6862536"/>
            <a:ext cx="23813" cy="4762"/>
          </a:xfrm>
          <a:custGeom>
            <a:avLst/>
            <a:gdLst>
              <a:gd name="T0" fmla="*/ 0 w 15"/>
              <a:gd name="T1" fmla="*/ 0 h 3"/>
              <a:gd name="T2" fmla="*/ 4 w 15"/>
              <a:gd name="T3" fmla="*/ 3 h 3"/>
              <a:gd name="T4" fmla="*/ 15 w 15"/>
              <a:gd name="T5" fmla="*/ 3 h 3"/>
              <a:gd name="T6" fmla="*/ 0 w 15"/>
              <a:gd name="T7" fmla="*/ 0 h 3"/>
            </a:gdLst>
            <a:ahLst/>
            <a:cxnLst>
              <a:cxn ang="0">
                <a:pos x="T0" y="T1"/>
              </a:cxn>
              <a:cxn ang="0">
                <a:pos x="T2" y="T3"/>
              </a:cxn>
              <a:cxn ang="0">
                <a:pos x="T4" y="T5"/>
              </a:cxn>
              <a:cxn ang="0">
                <a:pos x="T6" y="T7"/>
              </a:cxn>
            </a:cxnLst>
            <a:rect l="0" t="0" r="r" b="b"/>
            <a:pathLst>
              <a:path w="15" h="3">
                <a:moveTo>
                  <a:pt x="0" y="0"/>
                </a:moveTo>
                <a:lnTo>
                  <a:pt x="4" y="3"/>
                </a:lnTo>
                <a:lnTo>
                  <a:pt x="15" y="3"/>
                </a:lnTo>
                <a:lnTo>
                  <a:pt x="0" y="0"/>
                </a:lnTo>
                <a:close/>
              </a:path>
            </a:pathLst>
          </a:custGeom>
          <a:solidFill>
            <a:srgbClr val="52C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9" name="Freeform 341">
            <a:extLst>
              <a:ext uri="{FF2B5EF4-FFF2-40B4-BE49-F238E27FC236}">
                <a16:creationId xmlns:a16="http://schemas.microsoft.com/office/drawing/2014/main" id="{BB32DD0D-20B1-4DC9-A1F6-BCA53BEF46AA}"/>
              </a:ext>
            </a:extLst>
          </p:cNvPr>
          <p:cNvSpPr>
            <a:spLocks/>
          </p:cNvSpPr>
          <p:nvPr userDrawn="1"/>
        </p:nvSpPr>
        <p:spPr bwMode="auto">
          <a:xfrm>
            <a:off x="617311" y="6862536"/>
            <a:ext cx="23813" cy="4762"/>
          </a:xfrm>
          <a:custGeom>
            <a:avLst/>
            <a:gdLst>
              <a:gd name="T0" fmla="*/ 0 w 15"/>
              <a:gd name="T1" fmla="*/ 0 h 3"/>
              <a:gd name="T2" fmla="*/ 4 w 15"/>
              <a:gd name="T3" fmla="*/ 3 h 3"/>
              <a:gd name="T4" fmla="*/ 15 w 15"/>
              <a:gd name="T5" fmla="*/ 3 h 3"/>
              <a:gd name="T6" fmla="*/ 0 w 15"/>
              <a:gd name="T7" fmla="*/ 0 h 3"/>
            </a:gdLst>
            <a:ahLst/>
            <a:cxnLst>
              <a:cxn ang="0">
                <a:pos x="T0" y="T1"/>
              </a:cxn>
              <a:cxn ang="0">
                <a:pos x="T2" y="T3"/>
              </a:cxn>
              <a:cxn ang="0">
                <a:pos x="T4" y="T5"/>
              </a:cxn>
              <a:cxn ang="0">
                <a:pos x="T6" y="T7"/>
              </a:cxn>
            </a:cxnLst>
            <a:rect l="0" t="0" r="r" b="b"/>
            <a:pathLst>
              <a:path w="15" h="3">
                <a:moveTo>
                  <a:pt x="0" y="0"/>
                </a:moveTo>
                <a:lnTo>
                  <a:pt x="4" y="3"/>
                </a:lnTo>
                <a:lnTo>
                  <a:pt x="15"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0" name="Freeform 342">
            <a:extLst>
              <a:ext uri="{FF2B5EF4-FFF2-40B4-BE49-F238E27FC236}">
                <a16:creationId xmlns:a16="http://schemas.microsoft.com/office/drawing/2014/main" id="{77478FD7-211C-4356-B86E-D45D1CB60A88}"/>
              </a:ext>
            </a:extLst>
          </p:cNvPr>
          <p:cNvSpPr>
            <a:spLocks/>
          </p:cNvSpPr>
          <p:nvPr userDrawn="1"/>
        </p:nvSpPr>
        <p:spPr bwMode="auto">
          <a:xfrm>
            <a:off x="352198" y="6554561"/>
            <a:ext cx="258763" cy="258762"/>
          </a:xfrm>
          <a:custGeom>
            <a:avLst/>
            <a:gdLst>
              <a:gd name="T0" fmla="*/ 50 w 163"/>
              <a:gd name="T1" fmla="*/ 0 h 163"/>
              <a:gd name="T2" fmla="*/ 0 w 163"/>
              <a:gd name="T3" fmla="*/ 49 h 163"/>
              <a:gd name="T4" fmla="*/ 132 w 163"/>
              <a:gd name="T5" fmla="*/ 163 h 163"/>
              <a:gd name="T6" fmla="*/ 163 w 163"/>
              <a:gd name="T7" fmla="*/ 148 h 163"/>
              <a:gd name="T8" fmla="*/ 155 w 163"/>
              <a:gd name="T9" fmla="*/ 47 h 163"/>
              <a:gd name="T10" fmla="*/ 50 w 163"/>
              <a:gd name="T11" fmla="*/ 0 h 163"/>
            </a:gdLst>
            <a:ahLst/>
            <a:cxnLst>
              <a:cxn ang="0">
                <a:pos x="T0" y="T1"/>
              </a:cxn>
              <a:cxn ang="0">
                <a:pos x="T2" y="T3"/>
              </a:cxn>
              <a:cxn ang="0">
                <a:pos x="T4" y="T5"/>
              </a:cxn>
              <a:cxn ang="0">
                <a:pos x="T6" y="T7"/>
              </a:cxn>
              <a:cxn ang="0">
                <a:pos x="T8" y="T9"/>
              </a:cxn>
              <a:cxn ang="0">
                <a:pos x="T10" y="T11"/>
              </a:cxn>
            </a:cxnLst>
            <a:rect l="0" t="0" r="r" b="b"/>
            <a:pathLst>
              <a:path w="163" h="163">
                <a:moveTo>
                  <a:pt x="50" y="0"/>
                </a:moveTo>
                <a:lnTo>
                  <a:pt x="0" y="49"/>
                </a:lnTo>
                <a:lnTo>
                  <a:pt x="132" y="163"/>
                </a:lnTo>
                <a:lnTo>
                  <a:pt x="163" y="148"/>
                </a:lnTo>
                <a:lnTo>
                  <a:pt x="155" y="47"/>
                </a:lnTo>
                <a:lnTo>
                  <a:pt x="50" y="0"/>
                </a:lnTo>
                <a:close/>
              </a:path>
            </a:pathLst>
          </a:custGeom>
          <a:solidFill>
            <a:srgbClr val="AF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1" name="Freeform 343">
            <a:extLst>
              <a:ext uri="{FF2B5EF4-FFF2-40B4-BE49-F238E27FC236}">
                <a16:creationId xmlns:a16="http://schemas.microsoft.com/office/drawing/2014/main" id="{6B0EBCEF-67A1-49DC-BBCE-0D25F91E2761}"/>
              </a:ext>
            </a:extLst>
          </p:cNvPr>
          <p:cNvSpPr>
            <a:spLocks/>
          </p:cNvSpPr>
          <p:nvPr userDrawn="1"/>
        </p:nvSpPr>
        <p:spPr bwMode="auto">
          <a:xfrm>
            <a:off x="352198" y="6554561"/>
            <a:ext cx="258763" cy="258762"/>
          </a:xfrm>
          <a:custGeom>
            <a:avLst/>
            <a:gdLst>
              <a:gd name="T0" fmla="*/ 50 w 163"/>
              <a:gd name="T1" fmla="*/ 0 h 163"/>
              <a:gd name="T2" fmla="*/ 0 w 163"/>
              <a:gd name="T3" fmla="*/ 49 h 163"/>
              <a:gd name="T4" fmla="*/ 132 w 163"/>
              <a:gd name="T5" fmla="*/ 163 h 163"/>
              <a:gd name="T6" fmla="*/ 163 w 163"/>
              <a:gd name="T7" fmla="*/ 148 h 163"/>
              <a:gd name="T8" fmla="*/ 155 w 163"/>
              <a:gd name="T9" fmla="*/ 47 h 163"/>
              <a:gd name="T10" fmla="*/ 50 w 163"/>
              <a:gd name="T11" fmla="*/ 0 h 163"/>
            </a:gdLst>
            <a:ahLst/>
            <a:cxnLst>
              <a:cxn ang="0">
                <a:pos x="T0" y="T1"/>
              </a:cxn>
              <a:cxn ang="0">
                <a:pos x="T2" y="T3"/>
              </a:cxn>
              <a:cxn ang="0">
                <a:pos x="T4" y="T5"/>
              </a:cxn>
              <a:cxn ang="0">
                <a:pos x="T6" y="T7"/>
              </a:cxn>
              <a:cxn ang="0">
                <a:pos x="T8" y="T9"/>
              </a:cxn>
              <a:cxn ang="0">
                <a:pos x="T10" y="T11"/>
              </a:cxn>
            </a:cxnLst>
            <a:rect l="0" t="0" r="r" b="b"/>
            <a:pathLst>
              <a:path w="163" h="163">
                <a:moveTo>
                  <a:pt x="50" y="0"/>
                </a:moveTo>
                <a:lnTo>
                  <a:pt x="0" y="49"/>
                </a:lnTo>
                <a:lnTo>
                  <a:pt x="132" y="163"/>
                </a:lnTo>
                <a:lnTo>
                  <a:pt x="163" y="148"/>
                </a:lnTo>
                <a:lnTo>
                  <a:pt x="155" y="47"/>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2" name="Freeform 344">
            <a:extLst>
              <a:ext uri="{FF2B5EF4-FFF2-40B4-BE49-F238E27FC236}">
                <a16:creationId xmlns:a16="http://schemas.microsoft.com/office/drawing/2014/main" id="{3266DB9E-8789-42F3-B2D2-836EEA7B3BAA}"/>
              </a:ext>
            </a:extLst>
          </p:cNvPr>
          <p:cNvSpPr>
            <a:spLocks/>
          </p:cNvSpPr>
          <p:nvPr userDrawn="1"/>
        </p:nvSpPr>
        <p:spPr bwMode="auto">
          <a:xfrm>
            <a:off x="598261" y="6629174"/>
            <a:ext cx="180975" cy="160337"/>
          </a:xfrm>
          <a:custGeom>
            <a:avLst/>
            <a:gdLst>
              <a:gd name="T0" fmla="*/ 0 w 114"/>
              <a:gd name="T1" fmla="*/ 0 h 101"/>
              <a:gd name="T2" fmla="*/ 8 w 114"/>
              <a:gd name="T3" fmla="*/ 101 h 101"/>
              <a:gd name="T4" fmla="*/ 51 w 114"/>
              <a:gd name="T5" fmla="*/ 81 h 101"/>
              <a:gd name="T6" fmla="*/ 114 w 114"/>
              <a:gd name="T7" fmla="*/ 51 h 101"/>
              <a:gd name="T8" fmla="*/ 57 w 114"/>
              <a:gd name="T9" fmla="*/ 26 h 101"/>
              <a:gd name="T10" fmla="*/ 0 w 114"/>
              <a:gd name="T11" fmla="*/ 0 h 101"/>
            </a:gdLst>
            <a:ahLst/>
            <a:cxnLst>
              <a:cxn ang="0">
                <a:pos x="T0" y="T1"/>
              </a:cxn>
              <a:cxn ang="0">
                <a:pos x="T2" y="T3"/>
              </a:cxn>
              <a:cxn ang="0">
                <a:pos x="T4" y="T5"/>
              </a:cxn>
              <a:cxn ang="0">
                <a:pos x="T6" y="T7"/>
              </a:cxn>
              <a:cxn ang="0">
                <a:pos x="T8" y="T9"/>
              </a:cxn>
              <a:cxn ang="0">
                <a:pos x="T10" y="T11"/>
              </a:cxn>
            </a:cxnLst>
            <a:rect l="0" t="0" r="r" b="b"/>
            <a:pathLst>
              <a:path w="114" h="101">
                <a:moveTo>
                  <a:pt x="0" y="0"/>
                </a:moveTo>
                <a:lnTo>
                  <a:pt x="8" y="101"/>
                </a:lnTo>
                <a:lnTo>
                  <a:pt x="51" y="81"/>
                </a:lnTo>
                <a:lnTo>
                  <a:pt x="114" y="51"/>
                </a:lnTo>
                <a:lnTo>
                  <a:pt x="57" y="26"/>
                </a:lnTo>
                <a:lnTo>
                  <a:pt x="0" y="0"/>
                </a:lnTo>
                <a:close/>
              </a:path>
            </a:pathLst>
          </a:custGeom>
          <a:solidFill>
            <a:srgbClr val="5EC8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3" name="Freeform 345">
            <a:extLst>
              <a:ext uri="{FF2B5EF4-FFF2-40B4-BE49-F238E27FC236}">
                <a16:creationId xmlns:a16="http://schemas.microsoft.com/office/drawing/2014/main" id="{C89130DA-8924-45B5-94CB-124B5CDA1B96}"/>
              </a:ext>
            </a:extLst>
          </p:cNvPr>
          <p:cNvSpPr>
            <a:spLocks/>
          </p:cNvSpPr>
          <p:nvPr userDrawn="1"/>
        </p:nvSpPr>
        <p:spPr bwMode="auto">
          <a:xfrm>
            <a:off x="598261" y="6629174"/>
            <a:ext cx="180975" cy="160337"/>
          </a:xfrm>
          <a:custGeom>
            <a:avLst/>
            <a:gdLst>
              <a:gd name="T0" fmla="*/ 0 w 114"/>
              <a:gd name="T1" fmla="*/ 0 h 101"/>
              <a:gd name="T2" fmla="*/ 8 w 114"/>
              <a:gd name="T3" fmla="*/ 101 h 101"/>
              <a:gd name="T4" fmla="*/ 51 w 114"/>
              <a:gd name="T5" fmla="*/ 81 h 101"/>
              <a:gd name="T6" fmla="*/ 114 w 114"/>
              <a:gd name="T7" fmla="*/ 51 h 101"/>
              <a:gd name="T8" fmla="*/ 57 w 114"/>
              <a:gd name="T9" fmla="*/ 26 h 101"/>
              <a:gd name="T10" fmla="*/ 0 w 114"/>
              <a:gd name="T11" fmla="*/ 0 h 101"/>
            </a:gdLst>
            <a:ahLst/>
            <a:cxnLst>
              <a:cxn ang="0">
                <a:pos x="T0" y="T1"/>
              </a:cxn>
              <a:cxn ang="0">
                <a:pos x="T2" y="T3"/>
              </a:cxn>
              <a:cxn ang="0">
                <a:pos x="T4" y="T5"/>
              </a:cxn>
              <a:cxn ang="0">
                <a:pos x="T6" y="T7"/>
              </a:cxn>
              <a:cxn ang="0">
                <a:pos x="T8" y="T9"/>
              </a:cxn>
              <a:cxn ang="0">
                <a:pos x="T10" y="T11"/>
              </a:cxn>
            </a:cxnLst>
            <a:rect l="0" t="0" r="r" b="b"/>
            <a:pathLst>
              <a:path w="114" h="101">
                <a:moveTo>
                  <a:pt x="0" y="0"/>
                </a:moveTo>
                <a:lnTo>
                  <a:pt x="8" y="101"/>
                </a:lnTo>
                <a:lnTo>
                  <a:pt x="51" y="81"/>
                </a:lnTo>
                <a:lnTo>
                  <a:pt x="114" y="51"/>
                </a:lnTo>
                <a:lnTo>
                  <a:pt x="57"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4" name="Freeform 346">
            <a:extLst>
              <a:ext uri="{FF2B5EF4-FFF2-40B4-BE49-F238E27FC236}">
                <a16:creationId xmlns:a16="http://schemas.microsoft.com/office/drawing/2014/main" id="{E300DDB5-71BC-4F55-AD46-63A57C4BE2D1}"/>
              </a:ext>
            </a:extLst>
          </p:cNvPr>
          <p:cNvSpPr>
            <a:spLocks/>
          </p:cNvSpPr>
          <p:nvPr userDrawn="1"/>
        </p:nvSpPr>
        <p:spPr bwMode="auto">
          <a:xfrm>
            <a:off x="115661" y="6632349"/>
            <a:ext cx="446088" cy="234950"/>
          </a:xfrm>
          <a:custGeom>
            <a:avLst/>
            <a:gdLst>
              <a:gd name="T0" fmla="*/ 149 w 281"/>
              <a:gd name="T1" fmla="*/ 0 h 148"/>
              <a:gd name="T2" fmla="*/ 0 w 281"/>
              <a:gd name="T3" fmla="*/ 148 h 148"/>
              <a:gd name="T4" fmla="*/ 206 w 281"/>
              <a:gd name="T5" fmla="*/ 148 h 148"/>
              <a:gd name="T6" fmla="*/ 281 w 281"/>
              <a:gd name="T7" fmla="*/ 114 h 148"/>
              <a:gd name="T8" fmla="*/ 149 w 281"/>
              <a:gd name="T9" fmla="*/ 0 h 148"/>
            </a:gdLst>
            <a:ahLst/>
            <a:cxnLst>
              <a:cxn ang="0">
                <a:pos x="T0" y="T1"/>
              </a:cxn>
              <a:cxn ang="0">
                <a:pos x="T2" y="T3"/>
              </a:cxn>
              <a:cxn ang="0">
                <a:pos x="T4" y="T5"/>
              </a:cxn>
              <a:cxn ang="0">
                <a:pos x="T6" y="T7"/>
              </a:cxn>
              <a:cxn ang="0">
                <a:pos x="T8" y="T9"/>
              </a:cxn>
            </a:cxnLst>
            <a:rect l="0" t="0" r="r" b="b"/>
            <a:pathLst>
              <a:path w="281" h="148">
                <a:moveTo>
                  <a:pt x="149" y="0"/>
                </a:moveTo>
                <a:lnTo>
                  <a:pt x="0" y="148"/>
                </a:lnTo>
                <a:lnTo>
                  <a:pt x="206" y="148"/>
                </a:lnTo>
                <a:lnTo>
                  <a:pt x="281" y="114"/>
                </a:lnTo>
                <a:lnTo>
                  <a:pt x="149" y="0"/>
                </a:lnTo>
                <a:close/>
              </a:path>
            </a:pathLst>
          </a:custGeom>
          <a:solidFill>
            <a:srgbClr val="9DE0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5" name="Freeform 347">
            <a:extLst>
              <a:ext uri="{FF2B5EF4-FFF2-40B4-BE49-F238E27FC236}">
                <a16:creationId xmlns:a16="http://schemas.microsoft.com/office/drawing/2014/main" id="{E4E2410F-72E6-4A02-A6B2-D60E7336563E}"/>
              </a:ext>
            </a:extLst>
          </p:cNvPr>
          <p:cNvSpPr>
            <a:spLocks/>
          </p:cNvSpPr>
          <p:nvPr userDrawn="1"/>
        </p:nvSpPr>
        <p:spPr bwMode="auto">
          <a:xfrm>
            <a:off x="115661" y="6632349"/>
            <a:ext cx="446088" cy="234950"/>
          </a:xfrm>
          <a:custGeom>
            <a:avLst/>
            <a:gdLst>
              <a:gd name="T0" fmla="*/ 149 w 281"/>
              <a:gd name="T1" fmla="*/ 0 h 148"/>
              <a:gd name="T2" fmla="*/ 0 w 281"/>
              <a:gd name="T3" fmla="*/ 148 h 148"/>
              <a:gd name="T4" fmla="*/ 206 w 281"/>
              <a:gd name="T5" fmla="*/ 148 h 148"/>
              <a:gd name="T6" fmla="*/ 281 w 281"/>
              <a:gd name="T7" fmla="*/ 114 h 148"/>
              <a:gd name="T8" fmla="*/ 149 w 281"/>
              <a:gd name="T9" fmla="*/ 0 h 148"/>
            </a:gdLst>
            <a:ahLst/>
            <a:cxnLst>
              <a:cxn ang="0">
                <a:pos x="T0" y="T1"/>
              </a:cxn>
              <a:cxn ang="0">
                <a:pos x="T2" y="T3"/>
              </a:cxn>
              <a:cxn ang="0">
                <a:pos x="T4" y="T5"/>
              </a:cxn>
              <a:cxn ang="0">
                <a:pos x="T6" y="T7"/>
              </a:cxn>
              <a:cxn ang="0">
                <a:pos x="T8" y="T9"/>
              </a:cxn>
            </a:cxnLst>
            <a:rect l="0" t="0" r="r" b="b"/>
            <a:pathLst>
              <a:path w="281" h="148">
                <a:moveTo>
                  <a:pt x="149" y="0"/>
                </a:moveTo>
                <a:lnTo>
                  <a:pt x="0" y="148"/>
                </a:lnTo>
                <a:lnTo>
                  <a:pt x="206" y="148"/>
                </a:lnTo>
                <a:lnTo>
                  <a:pt x="281" y="114"/>
                </a:lnTo>
                <a:lnTo>
                  <a:pt x="1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6" name="Freeform 348">
            <a:extLst>
              <a:ext uri="{FF2B5EF4-FFF2-40B4-BE49-F238E27FC236}">
                <a16:creationId xmlns:a16="http://schemas.microsoft.com/office/drawing/2014/main" id="{30BFF272-CE81-4865-986B-9E2A6EEDCB50}"/>
              </a:ext>
            </a:extLst>
          </p:cNvPr>
          <p:cNvSpPr>
            <a:spLocks/>
          </p:cNvSpPr>
          <p:nvPr userDrawn="1"/>
        </p:nvSpPr>
        <p:spPr bwMode="auto">
          <a:xfrm>
            <a:off x="175986" y="6478361"/>
            <a:ext cx="255588" cy="153987"/>
          </a:xfrm>
          <a:custGeom>
            <a:avLst/>
            <a:gdLst>
              <a:gd name="T0" fmla="*/ 0 w 161"/>
              <a:gd name="T1" fmla="*/ 0 h 97"/>
              <a:gd name="T2" fmla="*/ 111 w 161"/>
              <a:gd name="T3" fmla="*/ 97 h 97"/>
              <a:gd name="T4" fmla="*/ 161 w 161"/>
              <a:gd name="T5" fmla="*/ 48 h 97"/>
              <a:gd name="T6" fmla="*/ 118 w 161"/>
              <a:gd name="T7" fmla="*/ 35 h 97"/>
              <a:gd name="T8" fmla="*/ 0 w 161"/>
              <a:gd name="T9" fmla="*/ 0 h 97"/>
            </a:gdLst>
            <a:ahLst/>
            <a:cxnLst>
              <a:cxn ang="0">
                <a:pos x="T0" y="T1"/>
              </a:cxn>
              <a:cxn ang="0">
                <a:pos x="T2" y="T3"/>
              </a:cxn>
              <a:cxn ang="0">
                <a:pos x="T4" y="T5"/>
              </a:cxn>
              <a:cxn ang="0">
                <a:pos x="T6" y="T7"/>
              </a:cxn>
              <a:cxn ang="0">
                <a:pos x="T8" y="T9"/>
              </a:cxn>
            </a:cxnLst>
            <a:rect l="0" t="0" r="r" b="b"/>
            <a:pathLst>
              <a:path w="161" h="97">
                <a:moveTo>
                  <a:pt x="0" y="0"/>
                </a:moveTo>
                <a:lnTo>
                  <a:pt x="111" y="97"/>
                </a:lnTo>
                <a:lnTo>
                  <a:pt x="161" y="48"/>
                </a:lnTo>
                <a:lnTo>
                  <a:pt x="118" y="35"/>
                </a:lnTo>
                <a:lnTo>
                  <a:pt x="0" y="0"/>
                </a:lnTo>
                <a:close/>
              </a:path>
            </a:pathLst>
          </a:custGeom>
          <a:solidFill>
            <a:srgbClr val="BC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7" name="Freeform 349">
            <a:extLst>
              <a:ext uri="{FF2B5EF4-FFF2-40B4-BE49-F238E27FC236}">
                <a16:creationId xmlns:a16="http://schemas.microsoft.com/office/drawing/2014/main" id="{1116302D-F0AE-4135-997F-F7AC7FACDAAF}"/>
              </a:ext>
            </a:extLst>
          </p:cNvPr>
          <p:cNvSpPr>
            <a:spLocks/>
          </p:cNvSpPr>
          <p:nvPr userDrawn="1"/>
        </p:nvSpPr>
        <p:spPr bwMode="auto">
          <a:xfrm>
            <a:off x="175986" y="6478361"/>
            <a:ext cx="255588" cy="153987"/>
          </a:xfrm>
          <a:custGeom>
            <a:avLst/>
            <a:gdLst>
              <a:gd name="T0" fmla="*/ 0 w 161"/>
              <a:gd name="T1" fmla="*/ 0 h 97"/>
              <a:gd name="T2" fmla="*/ 111 w 161"/>
              <a:gd name="T3" fmla="*/ 97 h 97"/>
              <a:gd name="T4" fmla="*/ 161 w 161"/>
              <a:gd name="T5" fmla="*/ 48 h 97"/>
              <a:gd name="T6" fmla="*/ 118 w 161"/>
              <a:gd name="T7" fmla="*/ 35 h 97"/>
              <a:gd name="T8" fmla="*/ 0 w 161"/>
              <a:gd name="T9" fmla="*/ 0 h 97"/>
            </a:gdLst>
            <a:ahLst/>
            <a:cxnLst>
              <a:cxn ang="0">
                <a:pos x="T0" y="T1"/>
              </a:cxn>
              <a:cxn ang="0">
                <a:pos x="T2" y="T3"/>
              </a:cxn>
              <a:cxn ang="0">
                <a:pos x="T4" y="T5"/>
              </a:cxn>
              <a:cxn ang="0">
                <a:pos x="T6" y="T7"/>
              </a:cxn>
              <a:cxn ang="0">
                <a:pos x="T8" y="T9"/>
              </a:cxn>
            </a:cxnLst>
            <a:rect l="0" t="0" r="r" b="b"/>
            <a:pathLst>
              <a:path w="161" h="97">
                <a:moveTo>
                  <a:pt x="0" y="0"/>
                </a:moveTo>
                <a:lnTo>
                  <a:pt x="111" y="97"/>
                </a:lnTo>
                <a:lnTo>
                  <a:pt x="161" y="48"/>
                </a:lnTo>
                <a:lnTo>
                  <a:pt x="118" y="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8" name="Freeform 350">
            <a:extLst>
              <a:ext uri="{FF2B5EF4-FFF2-40B4-BE49-F238E27FC236}">
                <a16:creationId xmlns:a16="http://schemas.microsoft.com/office/drawing/2014/main" id="{57670DBB-B036-4534-B3A6-797CFFB5DF04}"/>
              </a:ext>
            </a:extLst>
          </p:cNvPr>
          <p:cNvSpPr>
            <a:spLocks/>
          </p:cNvSpPr>
          <p:nvPr userDrawn="1"/>
        </p:nvSpPr>
        <p:spPr bwMode="auto">
          <a:xfrm>
            <a:off x="-227" y="6425974"/>
            <a:ext cx="352425" cy="441325"/>
          </a:xfrm>
          <a:custGeom>
            <a:avLst/>
            <a:gdLst>
              <a:gd name="T0" fmla="*/ 0 w 222"/>
              <a:gd name="T1" fmla="*/ 0 h 278"/>
              <a:gd name="T2" fmla="*/ 0 w 222"/>
              <a:gd name="T3" fmla="*/ 278 h 278"/>
              <a:gd name="T4" fmla="*/ 73 w 222"/>
              <a:gd name="T5" fmla="*/ 278 h 278"/>
              <a:gd name="T6" fmla="*/ 222 w 222"/>
              <a:gd name="T7" fmla="*/ 130 h 278"/>
              <a:gd name="T8" fmla="*/ 111 w 222"/>
              <a:gd name="T9" fmla="*/ 33 h 278"/>
              <a:gd name="T10" fmla="*/ 0 w 222"/>
              <a:gd name="T11" fmla="*/ 0 h 278"/>
            </a:gdLst>
            <a:ahLst/>
            <a:cxnLst>
              <a:cxn ang="0">
                <a:pos x="T0" y="T1"/>
              </a:cxn>
              <a:cxn ang="0">
                <a:pos x="T2" y="T3"/>
              </a:cxn>
              <a:cxn ang="0">
                <a:pos x="T4" y="T5"/>
              </a:cxn>
              <a:cxn ang="0">
                <a:pos x="T6" y="T7"/>
              </a:cxn>
              <a:cxn ang="0">
                <a:pos x="T8" y="T9"/>
              </a:cxn>
              <a:cxn ang="0">
                <a:pos x="T10" y="T11"/>
              </a:cxn>
            </a:cxnLst>
            <a:rect l="0" t="0" r="r" b="b"/>
            <a:pathLst>
              <a:path w="222" h="278">
                <a:moveTo>
                  <a:pt x="0" y="0"/>
                </a:moveTo>
                <a:lnTo>
                  <a:pt x="0" y="278"/>
                </a:lnTo>
                <a:lnTo>
                  <a:pt x="73" y="278"/>
                </a:lnTo>
                <a:lnTo>
                  <a:pt x="222" y="130"/>
                </a:lnTo>
                <a:lnTo>
                  <a:pt x="111" y="33"/>
                </a:lnTo>
                <a:lnTo>
                  <a:pt x="0" y="0"/>
                </a:lnTo>
                <a:close/>
              </a:path>
            </a:pathLst>
          </a:custGeom>
          <a:solidFill>
            <a:srgbClr val="A9E3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9" name="Freeform 351">
            <a:extLst>
              <a:ext uri="{FF2B5EF4-FFF2-40B4-BE49-F238E27FC236}">
                <a16:creationId xmlns:a16="http://schemas.microsoft.com/office/drawing/2014/main" id="{FAB48105-8368-4FEF-9F42-7559F5D1EC70}"/>
              </a:ext>
            </a:extLst>
          </p:cNvPr>
          <p:cNvSpPr>
            <a:spLocks/>
          </p:cNvSpPr>
          <p:nvPr userDrawn="1"/>
        </p:nvSpPr>
        <p:spPr bwMode="auto">
          <a:xfrm>
            <a:off x="-227" y="6425974"/>
            <a:ext cx="352425" cy="441325"/>
          </a:xfrm>
          <a:custGeom>
            <a:avLst/>
            <a:gdLst>
              <a:gd name="T0" fmla="*/ 0 w 222"/>
              <a:gd name="T1" fmla="*/ 0 h 278"/>
              <a:gd name="T2" fmla="*/ 0 w 222"/>
              <a:gd name="T3" fmla="*/ 278 h 278"/>
              <a:gd name="T4" fmla="*/ 73 w 222"/>
              <a:gd name="T5" fmla="*/ 278 h 278"/>
              <a:gd name="T6" fmla="*/ 222 w 222"/>
              <a:gd name="T7" fmla="*/ 130 h 278"/>
              <a:gd name="T8" fmla="*/ 111 w 222"/>
              <a:gd name="T9" fmla="*/ 33 h 278"/>
              <a:gd name="T10" fmla="*/ 0 w 222"/>
              <a:gd name="T11" fmla="*/ 0 h 278"/>
            </a:gdLst>
            <a:ahLst/>
            <a:cxnLst>
              <a:cxn ang="0">
                <a:pos x="T0" y="T1"/>
              </a:cxn>
              <a:cxn ang="0">
                <a:pos x="T2" y="T3"/>
              </a:cxn>
              <a:cxn ang="0">
                <a:pos x="T4" y="T5"/>
              </a:cxn>
              <a:cxn ang="0">
                <a:pos x="T6" y="T7"/>
              </a:cxn>
              <a:cxn ang="0">
                <a:pos x="T8" y="T9"/>
              </a:cxn>
              <a:cxn ang="0">
                <a:pos x="T10" y="T11"/>
              </a:cxn>
            </a:cxnLst>
            <a:rect l="0" t="0" r="r" b="b"/>
            <a:pathLst>
              <a:path w="222" h="278">
                <a:moveTo>
                  <a:pt x="0" y="0"/>
                </a:moveTo>
                <a:lnTo>
                  <a:pt x="0" y="278"/>
                </a:lnTo>
                <a:lnTo>
                  <a:pt x="73" y="278"/>
                </a:lnTo>
                <a:lnTo>
                  <a:pt x="222" y="130"/>
                </a:lnTo>
                <a:lnTo>
                  <a:pt x="111"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标题 1"/>
          <p:cNvSpPr>
            <a:spLocks noGrp="1"/>
          </p:cNvSpPr>
          <p:nvPr userDrawn="1">
            <p:ph type="ctrTitle" hasCustomPrompt="1"/>
          </p:nvPr>
        </p:nvSpPr>
        <p:spPr>
          <a:xfrm>
            <a:off x="3179536" y="1005229"/>
            <a:ext cx="5426076" cy="1621509"/>
          </a:xfrm>
        </p:spPr>
        <p:txBody>
          <a:bodyPr anchor="b">
            <a:normAutofit/>
          </a:bodyPr>
          <a:lstStyle>
            <a:lvl1pPr marL="0" indent="0" algn="ctr">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3179536" y="3311465"/>
            <a:ext cx="5426076" cy="310871"/>
          </a:xfrm>
        </p:spPr>
        <p:txBody>
          <a:bodyPr vert="horz" lIns="91440" tIns="45720" rIns="91440" bIns="45720" rtlCol="0">
            <a:normAutofit/>
          </a:bodyPr>
          <a:lstStyle>
            <a:lvl1pPr marL="0" indent="0" algn="ctr">
              <a:buNone/>
              <a:defRPr lang="zh-CN" altLang="en-US" sz="15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sp>
        <p:nvSpPr>
          <p:cNvPr id="6" name="文本占位符 13">
            <a:extLst>
              <a:ext uri="{FF2B5EF4-FFF2-40B4-BE49-F238E27FC236}">
                <a16:creationId xmlns:a16="http://schemas.microsoft.com/office/drawing/2014/main" id="{05EBDA4F-7210-4CAE-8333-80DB24212E78}"/>
              </a:ext>
            </a:extLst>
          </p:cNvPr>
          <p:cNvSpPr>
            <a:spLocks noGrp="1"/>
          </p:cNvSpPr>
          <p:nvPr>
            <p:ph type="body" sz="quarter" idx="10" hasCustomPrompt="1"/>
          </p:nvPr>
        </p:nvSpPr>
        <p:spPr>
          <a:xfrm>
            <a:off x="3179537" y="3015194"/>
            <a:ext cx="5426076" cy="296271"/>
          </a:xfrm>
        </p:spPr>
        <p:txBody>
          <a:bodyPr vert="horz" anchor="ctr">
            <a:noAutofit/>
          </a:bodyPr>
          <a:lstStyle>
            <a:lvl1pPr marL="0" indent="0" algn="ctr">
              <a:buNone/>
              <a:defRPr sz="15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5_标题和内容">
    <p:spTree>
      <p:nvGrpSpPr>
        <p:cNvPr id="1" name=""/>
        <p:cNvGrpSpPr/>
        <p:nvPr/>
      </p:nvGrpSpPr>
      <p:grpSpPr>
        <a:xfrm>
          <a:off x="0" y="0"/>
          <a:ext cx="0" cy="0"/>
          <a:chOff x="0" y="0"/>
          <a:chExt cx="0" cy="0"/>
        </a:xfrm>
      </p:grpSpPr>
      <p:sp>
        <p:nvSpPr>
          <p:cNvPr id="8" name="日期占位符 7"/>
          <p:cNvSpPr>
            <a:spLocks noGrp="1"/>
          </p:cNvSpPr>
          <p:nvPr>
            <p:ph type="dt" sz="half" idx="10"/>
          </p:nvPr>
        </p:nvSpPr>
        <p:spPr>
          <a:xfrm>
            <a:off x="7205133" y="6041362"/>
            <a:ext cx="911939" cy="365125"/>
          </a:xfrm>
          <a:prstGeom prst="rect">
            <a:avLst/>
          </a:prstGeom>
        </p:spPr>
        <p:txBody>
          <a:bodyPr/>
          <a:lstStyle/>
          <a:p>
            <a:endParaRPr lang="zh-CN" altLang="en-US">
              <a:solidFill>
                <a:prstClr val="black">
                  <a:tint val="75000"/>
                </a:prstClr>
              </a:solidFill>
            </a:endParaRPr>
          </a:p>
        </p:txBody>
      </p:sp>
      <p:sp>
        <p:nvSpPr>
          <p:cNvPr id="9" name="页脚占位符 8"/>
          <p:cNvSpPr>
            <a:spLocks noGrp="1"/>
          </p:cNvSpPr>
          <p:nvPr>
            <p:ph type="ftr" sz="quarter" idx="11"/>
          </p:nvPr>
        </p:nvSpPr>
        <p:spPr>
          <a:xfrm>
            <a:off x="677334" y="6041362"/>
            <a:ext cx="6297612" cy="365125"/>
          </a:xfrm>
          <a:prstGeom prst="rect">
            <a:avLst/>
          </a:prstGeom>
        </p:spPr>
        <p:txBody>
          <a:bodyPr/>
          <a:lstStyle/>
          <a:p>
            <a:endParaRPr lang="zh-CN" altLang="en-US">
              <a:solidFill>
                <a:prstClr val="black">
                  <a:tint val="75000"/>
                </a:prstClr>
              </a:solidFill>
            </a:endParaRPr>
          </a:p>
        </p:txBody>
      </p:sp>
      <p:sp>
        <p:nvSpPr>
          <p:cNvPr id="10" name="灯片编号占位符 9"/>
          <p:cNvSpPr>
            <a:spLocks noGrp="1"/>
          </p:cNvSpPr>
          <p:nvPr>
            <p:ph type="sldNum" sz="quarter" idx="12"/>
          </p:nvPr>
        </p:nvSpPr>
        <p:spPr>
          <a:xfrm>
            <a:off x="11508661" y="6430281"/>
            <a:ext cx="683339" cy="365125"/>
          </a:xfrm>
          <a:prstGeom prst="rect">
            <a:avLst/>
          </a:prstGeom>
        </p:spPr>
        <p:txBody>
          <a:bodyPr/>
          <a:lstStyle>
            <a:lvl1pPr algn="ctr">
              <a:defRPr sz="1600">
                <a:solidFill>
                  <a:schemeClr val="bg1"/>
                </a:solidFill>
                <a:latin typeface="黑体" panose="02010609060101010101" pitchFamily="49" charset="-122"/>
                <a:ea typeface="黑体" panose="02010609060101010101" pitchFamily="49" charset="-122"/>
              </a:defRPr>
            </a:lvl1pPr>
          </a:lstStyle>
          <a:p>
            <a:fld id="{9FBD67DF-A6FA-4549-BE49-39F367C50DBB}" type="slidenum">
              <a:rPr lang="zh-CN" altLang="en-US" smtClean="0">
                <a:solidFill>
                  <a:prstClr val="white"/>
                </a:solidFill>
              </a:rPr>
              <a:pPr/>
              <a:t>‹#›</a:t>
            </a:fld>
            <a:endParaRPr lang="zh-CN" altLang="en-US">
              <a:solidFill>
                <a:prstClr val="white"/>
              </a:solidFill>
            </a:endParaRPr>
          </a:p>
        </p:txBody>
      </p:sp>
    </p:spTree>
    <p:extLst>
      <p:ext uri="{BB962C8B-B14F-4D97-AF65-F5344CB8AC3E}">
        <p14:creationId xmlns:p14="http://schemas.microsoft.com/office/powerpoint/2010/main" val="64000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6_标题和内容">
    <p:spTree>
      <p:nvGrpSpPr>
        <p:cNvPr id="1" name=""/>
        <p:cNvGrpSpPr/>
        <p:nvPr/>
      </p:nvGrpSpPr>
      <p:grpSpPr>
        <a:xfrm>
          <a:off x="0" y="0"/>
          <a:ext cx="0" cy="0"/>
          <a:chOff x="0" y="0"/>
          <a:chExt cx="0" cy="0"/>
        </a:xfrm>
      </p:grpSpPr>
      <p:sp>
        <p:nvSpPr>
          <p:cNvPr id="8" name="日期占位符 7"/>
          <p:cNvSpPr>
            <a:spLocks noGrp="1"/>
          </p:cNvSpPr>
          <p:nvPr>
            <p:ph type="dt" sz="half" idx="10"/>
          </p:nvPr>
        </p:nvSpPr>
        <p:spPr>
          <a:xfrm>
            <a:off x="7205133" y="6041362"/>
            <a:ext cx="911939" cy="365125"/>
          </a:xfrm>
          <a:prstGeom prst="rect">
            <a:avLst/>
          </a:prstGeom>
        </p:spPr>
        <p:txBody>
          <a:bodyPr/>
          <a:lstStyle/>
          <a:p>
            <a:endParaRPr lang="zh-CN" altLang="en-US">
              <a:solidFill>
                <a:prstClr val="black">
                  <a:tint val="75000"/>
                </a:prstClr>
              </a:solidFill>
            </a:endParaRPr>
          </a:p>
        </p:txBody>
      </p:sp>
      <p:sp>
        <p:nvSpPr>
          <p:cNvPr id="9" name="页脚占位符 8"/>
          <p:cNvSpPr>
            <a:spLocks noGrp="1"/>
          </p:cNvSpPr>
          <p:nvPr>
            <p:ph type="ftr" sz="quarter" idx="11"/>
          </p:nvPr>
        </p:nvSpPr>
        <p:spPr>
          <a:xfrm>
            <a:off x="677334" y="6041362"/>
            <a:ext cx="6297612" cy="365125"/>
          </a:xfrm>
          <a:prstGeom prst="rect">
            <a:avLst/>
          </a:prstGeom>
        </p:spPr>
        <p:txBody>
          <a:bodyPr/>
          <a:lstStyle/>
          <a:p>
            <a:endParaRPr lang="zh-CN" altLang="en-US">
              <a:solidFill>
                <a:prstClr val="black">
                  <a:tint val="75000"/>
                </a:prstClr>
              </a:solidFill>
            </a:endParaRPr>
          </a:p>
        </p:txBody>
      </p:sp>
      <p:sp>
        <p:nvSpPr>
          <p:cNvPr id="10" name="灯片编号占位符 9"/>
          <p:cNvSpPr>
            <a:spLocks noGrp="1"/>
          </p:cNvSpPr>
          <p:nvPr>
            <p:ph type="sldNum" sz="quarter" idx="12"/>
          </p:nvPr>
        </p:nvSpPr>
        <p:spPr>
          <a:xfrm>
            <a:off x="11508661" y="6430281"/>
            <a:ext cx="683339" cy="365125"/>
          </a:xfrm>
          <a:prstGeom prst="rect">
            <a:avLst/>
          </a:prstGeom>
        </p:spPr>
        <p:txBody>
          <a:bodyPr/>
          <a:lstStyle>
            <a:lvl1pPr algn="ctr">
              <a:defRPr sz="1600">
                <a:solidFill>
                  <a:schemeClr val="bg1"/>
                </a:solidFill>
                <a:latin typeface="黑体" panose="02010609060101010101" pitchFamily="49" charset="-122"/>
                <a:ea typeface="黑体" panose="02010609060101010101" pitchFamily="49" charset="-122"/>
              </a:defRPr>
            </a:lvl1pPr>
          </a:lstStyle>
          <a:p>
            <a:fld id="{9FBD67DF-A6FA-4549-BE49-39F367C50DBB}" type="slidenum">
              <a:rPr lang="zh-CN" altLang="en-US" smtClean="0">
                <a:solidFill>
                  <a:prstClr val="white"/>
                </a:solidFill>
              </a:rPr>
              <a:pPr/>
              <a:t>‹#›</a:t>
            </a:fld>
            <a:endParaRPr lang="zh-CN" altLang="en-US">
              <a:solidFill>
                <a:prstClr val="white"/>
              </a:solidFill>
            </a:endParaRPr>
          </a:p>
        </p:txBody>
      </p:sp>
    </p:spTree>
    <p:extLst>
      <p:ext uri="{BB962C8B-B14F-4D97-AF65-F5344CB8AC3E}">
        <p14:creationId xmlns:p14="http://schemas.microsoft.com/office/powerpoint/2010/main" val="64000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
        <p:nvSpPr>
          <p:cNvPr id="8" name="日期占位符 7"/>
          <p:cNvSpPr>
            <a:spLocks noGrp="1"/>
          </p:cNvSpPr>
          <p:nvPr>
            <p:ph type="dt" sz="half" idx="10"/>
          </p:nvPr>
        </p:nvSpPr>
        <p:spPr>
          <a:xfrm>
            <a:off x="7205133" y="6041362"/>
            <a:ext cx="911939" cy="365125"/>
          </a:xfrm>
          <a:prstGeom prst="rect">
            <a:avLst/>
          </a:prstGeom>
        </p:spPr>
        <p:txBody>
          <a:bodyPr/>
          <a:lstStyle/>
          <a:p>
            <a:endParaRPr lang="zh-CN" altLang="en-US">
              <a:solidFill>
                <a:prstClr val="black">
                  <a:tint val="75000"/>
                </a:prstClr>
              </a:solidFill>
            </a:endParaRPr>
          </a:p>
        </p:txBody>
      </p:sp>
      <p:sp>
        <p:nvSpPr>
          <p:cNvPr id="9" name="页脚占位符 8"/>
          <p:cNvSpPr>
            <a:spLocks noGrp="1"/>
          </p:cNvSpPr>
          <p:nvPr>
            <p:ph type="ftr" sz="quarter" idx="11"/>
          </p:nvPr>
        </p:nvSpPr>
        <p:spPr>
          <a:xfrm>
            <a:off x="677334" y="6041362"/>
            <a:ext cx="6297612" cy="365125"/>
          </a:xfrm>
          <a:prstGeom prst="rect">
            <a:avLst/>
          </a:prstGeom>
        </p:spPr>
        <p:txBody>
          <a:bodyPr/>
          <a:lstStyle/>
          <a:p>
            <a:endParaRPr lang="zh-CN" altLang="en-US">
              <a:solidFill>
                <a:prstClr val="black">
                  <a:tint val="75000"/>
                </a:prstClr>
              </a:solidFill>
            </a:endParaRPr>
          </a:p>
        </p:txBody>
      </p:sp>
      <p:sp>
        <p:nvSpPr>
          <p:cNvPr id="10" name="灯片编号占位符 9"/>
          <p:cNvSpPr>
            <a:spLocks noGrp="1"/>
          </p:cNvSpPr>
          <p:nvPr>
            <p:ph type="sldNum" sz="quarter" idx="12"/>
          </p:nvPr>
        </p:nvSpPr>
        <p:spPr>
          <a:xfrm>
            <a:off x="11508661" y="6430281"/>
            <a:ext cx="683339" cy="365125"/>
          </a:xfrm>
          <a:prstGeom prst="rect">
            <a:avLst/>
          </a:prstGeom>
        </p:spPr>
        <p:txBody>
          <a:bodyPr/>
          <a:lstStyle>
            <a:lvl1pPr algn="ctr">
              <a:defRPr sz="1600">
                <a:solidFill>
                  <a:schemeClr val="bg1"/>
                </a:solidFill>
                <a:latin typeface="黑体" panose="02010609060101010101" pitchFamily="49" charset="-122"/>
                <a:ea typeface="黑体" panose="02010609060101010101" pitchFamily="49" charset="-122"/>
              </a:defRPr>
            </a:lvl1pPr>
          </a:lstStyle>
          <a:p>
            <a:fld id="{9FBD67DF-A6FA-4549-BE49-39F367C50DBB}" type="slidenum">
              <a:rPr lang="zh-CN" altLang="en-US" smtClean="0">
                <a:solidFill>
                  <a:prstClr val="white"/>
                </a:solidFill>
              </a:rPr>
              <a:pPr/>
              <a:t>‹#›</a:t>
            </a:fld>
            <a:endParaRPr lang="zh-CN" altLang="en-US">
              <a:solidFill>
                <a:prstClr val="white"/>
              </a:solidFill>
            </a:endParaRPr>
          </a:p>
        </p:txBody>
      </p:sp>
    </p:spTree>
    <p:extLst>
      <p:ext uri="{BB962C8B-B14F-4D97-AF65-F5344CB8AC3E}">
        <p14:creationId xmlns:p14="http://schemas.microsoft.com/office/powerpoint/2010/main" val="275910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9" r:id="rId3"/>
    <p:sldLayoutId id="2147483662" r:id="rId4"/>
    <p:sldLayoutId id="2147483655" r:id="rId5"/>
    <p:sldLayoutId id="2147483661" r:id="rId6"/>
    <p:sldLayoutId id="2147483675" r:id="rId7"/>
    <p:sldLayoutId id="2147483676" r:id="rId8"/>
    <p:sldLayoutId id="2147483677" r:id="rId9"/>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userDrawn="1">
          <p15:clr>
            <a:srgbClr val="F26B43"/>
          </p15:clr>
        </p15:guide>
        <p15:guide id="2" pos="7257" userDrawn="1">
          <p15:clr>
            <a:srgbClr val="F26B43"/>
          </p15:clr>
        </p15:guide>
        <p15:guide id="3" orient="horz" pos="648" userDrawn="1">
          <p15:clr>
            <a:srgbClr val="F26B43"/>
          </p15:clr>
        </p15:guide>
        <p15:guide id="4" orient="horz" pos="712" userDrawn="1">
          <p15:clr>
            <a:srgbClr val="F26B43"/>
          </p15:clr>
        </p15:guide>
        <p15:guide id="5" orient="horz" pos="3931" userDrawn="1">
          <p15:clr>
            <a:srgbClr val="F26B43"/>
          </p15:clr>
        </p15:guide>
        <p15:guide id="6" orient="horz" pos="38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wmf"/></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标题 1"/>
          <p:cNvSpPr>
            <a:spLocks noGrp="1"/>
          </p:cNvSpPr>
          <p:nvPr>
            <p:ph type="ctrTitle"/>
          </p:nvPr>
        </p:nvSpPr>
        <p:spPr>
          <a:xfrm>
            <a:off x="514147" y="2368274"/>
            <a:ext cx="11137237" cy="1927225"/>
          </a:xfrm>
        </p:spPr>
        <p:txBody>
          <a:bodyPr>
            <a:noAutofit/>
          </a:bodyPr>
          <a:lstStyle/>
          <a:p>
            <a:pPr>
              <a:lnSpc>
                <a:spcPct val="100000"/>
              </a:lnSpc>
            </a:pPr>
            <a:r>
              <a:rPr lang="zh-CN" altLang="en-US" sz="3600" dirty="0">
                <a:latin typeface="微软雅黑" panose="020B0503020204020204" pitchFamily="34" charset="-122"/>
                <a:ea typeface="微软雅黑" panose="020B0503020204020204" pitchFamily="34" charset="-122"/>
              </a:rPr>
              <a:t>第二次全国污染源普查工业源</a:t>
            </a:r>
            <a:br>
              <a:rPr lang="en-US" altLang="zh-CN" sz="3600" dirty="0">
                <a:latin typeface="微软雅黑" panose="020B0503020204020204" pitchFamily="34" charset="-122"/>
                <a:ea typeface="微软雅黑" panose="020B0503020204020204" pitchFamily="34" charset="-122"/>
              </a:rPr>
            </a:br>
            <a:r>
              <a:rPr lang="zh-CN" altLang="en-US" sz="3600" dirty="0">
                <a:latin typeface="微软雅黑" panose="020B0503020204020204" pitchFamily="34" charset="-122"/>
                <a:ea typeface="微软雅黑" panose="020B0503020204020204" pitchFamily="34" charset="-122"/>
              </a:rPr>
              <a:t>挥发性有机物（</a:t>
            </a:r>
            <a:r>
              <a:rPr lang="en-US" altLang="zh-CN" sz="3600" dirty="0">
                <a:latin typeface="微软雅黑" panose="020B0503020204020204" pitchFamily="34" charset="-122"/>
                <a:ea typeface="微软雅黑" panose="020B0503020204020204" pitchFamily="34" charset="-122"/>
              </a:rPr>
              <a:t>VOCs</a:t>
            </a:r>
            <a:r>
              <a:rPr lang="zh-CN" altLang="en-US" sz="3600" dirty="0">
                <a:latin typeface="微软雅黑" panose="020B0503020204020204" pitchFamily="34" charset="-122"/>
                <a:ea typeface="微软雅黑" panose="020B0503020204020204" pitchFamily="34" charset="-122"/>
              </a:rPr>
              <a:t>）</a:t>
            </a:r>
            <a:br>
              <a:rPr lang="en-US" altLang="zh-CN" sz="3600" dirty="0">
                <a:latin typeface="微软雅黑" panose="020B0503020204020204" pitchFamily="34" charset="-122"/>
                <a:ea typeface="微软雅黑" panose="020B0503020204020204" pitchFamily="34" charset="-122"/>
              </a:rPr>
            </a:br>
            <a:r>
              <a:rPr lang="zh-CN" altLang="en-US" sz="3600" dirty="0">
                <a:latin typeface="微软雅黑" panose="020B0503020204020204" pitchFamily="34" charset="-122"/>
                <a:ea typeface="微软雅黑" panose="020B0503020204020204" pitchFamily="34" charset="-122"/>
              </a:rPr>
              <a:t>产排污量核算方法</a:t>
            </a:r>
            <a:endParaRPr lang="zh-CN" altLang="en-US" sz="3600" dirty="0">
              <a:solidFill>
                <a:srgbClr val="002060"/>
              </a:solidFill>
              <a:latin typeface="微软雅黑" pitchFamily="34" charset="-122"/>
              <a:ea typeface="微软雅黑" pitchFamily="34" charset="-122"/>
            </a:endParaRPr>
          </a:p>
        </p:txBody>
      </p:sp>
      <p:sp>
        <p:nvSpPr>
          <p:cNvPr id="11" name="副标题 2"/>
          <p:cNvSpPr>
            <a:spLocks noGrp="1"/>
          </p:cNvSpPr>
          <p:nvPr>
            <p:ph type="subTitle" idx="1"/>
          </p:nvPr>
        </p:nvSpPr>
        <p:spPr>
          <a:xfrm>
            <a:off x="1787856" y="5617446"/>
            <a:ext cx="8534400" cy="432048"/>
          </a:xfrm>
        </p:spPr>
        <p:txBody>
          <a:bodyPr>
            <a:normAutofit/>
          </a:bodyPr>
          <a:lstStyle/>
          <a:p>
            <a:pPr algn="ctr"/>
            <a:r>
              <a:rPr lang="en-US" altLang="zh-CN" sz="2000" b="1" dirty="0">
                <a:latin typeface="微软雅黑" pitchFamily="34" charset="-122"/>
                <a:ea typeface="微软雅黑" pitchFamily="34" charset="-122"/>
              </a:rPr>
              <a:t>2018</a:t>
            </a:r>
            <a:r>
              <a:rPr lang="zh-CN" altLang="en-US" sz="2000" b="1" dirty="0">
                <a:latin typeface="微软雅黑" pitchFamily="34" charset="-122"/>
                <a:ea typeface="微软雅黑" pitchFamily="34" charset="-122"/>
              </a:rPr>
              <a:t>年</a:t>
            </a:r>
            <a:r>
              <a:rPr lang="en-US" altLang="zh-CN" sz="2000" b="1" dirty="0">
                <a:latin typeface="微软雅黑" pitchFamily="34" charset="-122"/>
                <a:ea typeface="微软雅黑" pitchFamily="34" charset="-122"/>
              </a:rPr>
              <a:t>12</a:t>
            </a:r>
            <a:r>
              <a:rPr lang="zh-CN" altLang="en-US" sz="2000" b="1" dirty="0">
                <a:latin typeface="微软雅黑" pitchFamily="34" charset="-122"/>
                <a:ea typeface="微软雅黑" pitchFamily="34" charset="-122"/>
              </a:rPr>
              <a:t>月 </a:t>
            </a:r>
          </a:p>
        </p:txBody>
      </p:sp>
      <p:sp>
        <p:nvSpPr>
          <p:cNvPr id="2" name="矩形 1"/>
          <p:cNvSpPr/>
          <p:nvPr/>
        </p:nvSpPr>
        <p:spPr>
          <a:xfrm>
            <a:off x="3456247" y="4654324"/>
            <a:ext cx="4801314" cy="499624"/>
          </a:xfrm>
          <a:prstGeom prst="rect">
            <a:avLst/>
          </a:prstGeom>
        </p:spPr>
        <p:txBody>
          <a:bodyPr wrap="none">
            <a:spAutoFit/>
          </a:bodyPr>
          <a:lstStyle/>
          <a:p>
            <a:pPr>
              <a:lnSpc>
                <a:spcPct val="150000"/>
              </a:lnSpc>
            </a:pPr>
            <a:r>
              <a:rPr lang="zh-CN" altLang="en-US" sz="2000" b="1" dirty="0">
                <a:latin typeface="+mj-ea"/>
                <a:ea typeface="+mj-ea"/>
              </a:rPr>
              <a:t>山东省第二次全国污染源普查工作办公室</a:t>
            </a:r>
            <a:endParaRPr lang="en-US" altLang="zh-CN" sz="2000" b="1" dirty="0">
              <a:latin typeface="+mj-ea"/>
              <a:ea typeface="+mj-ea"/>
            </a:endParaRPr>
          </a:p>
        </p:txBody>
      </p:sp>
      <p:pic>
        <p:nvPicPr>
          <p:cNvPr id="5" name="图片 4" descr="图片1.jpg"/>
          <p:cNvPicPr>
            <a:picLocks noChangeAspect="1"/>
          </p:cNvPicPr>
          <p:nvPr/>
        </p:nvPicPr>
        <p:blipFill>
          <a:blip r:embed="rId2" cstate="print"/>
          <a:stretch>
            <a:fillRect/>
          </a:stretch>
        </p:blipFill>
        <p:spPr>
          <a:xfrm>
            <a:off x="0" y="-1"/>
            <a:ext cx="12191999" cy="2067339"/>
          </a:xfrm>
          <a:prstGeom prst="rect">
            <a:avLst/>
          </a:prstGeom>
          <a:ln w="3175">
            <a:solidFill>
              <a:srgbClr val="8BE1FF"/>
            </a:solidFill>
          </a:ln>
        </p:spPr>
      </p:pic>
    </p:spTree>
    <p:extLst>
      <p:ext uri="{BB962C8B-B14F-4D97-AF65-F5344CB8AC3E}">
        <p14:creationId xmlns:p14="http://schemas.microsoft.com/office/powerpoint/2010/main" val="859185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FBD67DF-A6FA-4549-BE49-39F367C50DBB}" type="slidenum">
              <a:rPr lang="zh-CN" altLang="en-US" smtClean="0"/>
              <a:t>10</a:t>
            </a:fld>
            <a:endParaRPr lang="zh-CN" altLang="en-US" dirty="0"/>
          </a:p>
        </p:txBody>
      </p:sp>
      <p:sp>
        <p:nvSpPr>
          <p:cNvPr id="50" name="矩形 49"/>
          <p:cNvSpPr/>
          <p:nvPr/>
        </p:nvSpPr>
        <p:spPr>
          <a:xfrm>
            <a:off x="704761" y="1465045"/>
            <a:ext cx="8978900" cy="1477328"/>
          </a:xfrm>
          <a:prstGeom prst="rect">
            <a:avLst/>
          </a:prstGeom>
        </p:spPr>
        <p:txBody>
          <a:bodyPr wrap="square">
            <a:spAutoFit/>
          </a:bodyPr>
          <a:lstStyle/>
          <a:p>
            <a:pPr indent="457200">
              <a:lnSpc>
                <a:spcPct val="150000"/>
              </a:lnSpc>
            </a:pPr>
            <a:r>
              <a:rPr lang="en-US" altLang="zh-CN" sz="2000" dirty="0">
                <a:latin typeface="黑体" panose="02010609060101010101" pitchFamily="49" charset="-122"/>
                <a:ea typeface="黑体" panose="02010609060101010101" pitchFamily="49" charset="-122"/>
              </a:rPr>
              <a:t>VOCs</a:t>
            </a:r>
            <a:r>
              <a:rPr lang="zh-CN" altLang="zh-CN" sz="2000" dirty="0">
                <a:latin typeface="黑体" panose="02010609060101010101" pitchFamily="49" charset="-122"/>
                <a:ea typeface="黑体" panose="02010609060101010101" pitchFamily="49" charset="-122"/>
              </a:rPr>
              <a:t>的平均</a:t>
            </a:r>
            <a:r>
              <a:rPr lang="zh-CN" altLang="en-US" sz="2000" dirty="0">
                <a:latin typeface="黑体" panose="02010609060101010101" pitchFamily="49" charset="-122"/>
                <a:ea typeface="黑体" panose="02010609060101010101" pitchFamily="49" charset="-122"/>
              </a:rPr>
              <a:t>收集</a:t>
            </a:r>
            <a:r>
              <a:rPr lang="zh-CN" altLang="zh-CN" sz="2000" dirty="0">
                <a:latin typeface="黑体" panose="02010609060101010101" pitchFamily="49" charset="-122"/>
                <a:ea typeface="黑体" panose="02010609060101010101" pitchFamily="49" charset="-122"/>
              </a:rPr>
              <a:t>效率，是通过对</a:t>
            </a:r>
            <a:r>
              <a:rPr lang="zh-CN" altLang="zh-CN" sz="2000" dirty="0">
                <a:solidFill>
                  <a:srgbClr val="FF0000"/>
                </a:solidFill>
                <a:latin typeface="黑体" panose="02010609060101010101" pitchFamily="49" charset="-122"/>
                <a:ea typeface="黑体" panose="02010609060101010101" pitchFamily="49" charset="-122"/>
              </a:rPr>
              <a:t>典型废气收集装置</a:t>
            </a:r>
            <a:r>
              <a:rPr lang="zh-CN" altLang="zh-CN" sz="2000" dirty="0">
                <a:latin typeface="黑体" panose="02010609060101010101" pitchFamily="49" charset="-122"/>
                <a:ea typeface="黑体" panose="02010609060101010101" pitchFamily="49" charset="-122"/>
              </a:rPr>
              <a:t>的收集效率进行</a:t>
            </a:r>
            <a:r>
              <a:rPr lang="zh-CN" altLang="zh-CN" sz="2000" dirty="0">
                <a:solidFill>
                  <a:srgbClr val="FF0000"/>
                </a:solidFill>
                <a:latin typeface="黑体" panose="02010609060101010101" pitchFamily="49" charset="-122"/>
                <a:ea typeface="黑体" panose="02010609060101010101" pitchFamily="49" charset="-122"/>
              </a:rPr>
              <a:t>调研计算</a:t>
            </a:r>
            <a:r>
              <a:rPr lang="zh-CN" altLang="zh-CN" sz="2000" dirty="0">
                <a:latin typeface="黑体" panose="02010609060101010101" pitchFamily="49" charset="-122"/>
                <a:ea typeface="黑体" panose="02010609060101010101" pitchFamily="49" charset="-122"/>
              </a:rPr>
              <a:t>得出（按照抽样量取平均值），调研监测时段治理设施</a:t>
            </a:r>
            <a:r>
              <a:rPr lang="zh-CN" altLang="zh-CN" sz="2000" dirty="0">
                <a:solidFill>
                  <a:srgbClr val="FF0000"/>
                </a:solidFill>
                <a:latin typeface="黑体" panose="02010609060101010101" pitchFamily="49" charset="-122"/>
                <a:ea typeface="黑体" panose="02010609060101010101" pitchFamily="49" charset="-122"/>
              </a:rPr>
              <a:t>捕获</a:t>
            </a:r>
            <a:r>
              <a:rPr lang="zh-CN" altLang="zh-CN" sz="2000" dirty="0">
                <a:latin typeface="黑体" panose="02010609060101010101" pitchFamily="49" charset="-122"/>
                <a:ea typeface="黑体" panose="02010609060101010101" pitchFamily="49" charset="-122"/>
              </a:rPr>
              <a:t>污染物的量与污染</a:t>
            </a:r>
            <a:r>
              <a:rPr lang="zh-CN" altLang="zh-CN" sz="2000" dirty="0">
                <a:solidFill>
                  <a:srgbClr val="FF0000"/>
                </a:solidFill>
                <a:latin typeface="黑体" panose="02010609060101010101" pitchFamily="49" charset="-122"/>
                <a:ea typeface="黑体" panose="02010609060101010101" pitchFamily="49" charset="-122"/>
              </a:rPr>
              <a:t>物产生量</a:t>
            </a:r>
            <a:r>
              <a:rPr lang="zh-CN" altLang="zh-CN" sz="2000" dirty="0">
                <a:latin typeface="黑体" panose="02010609060101010101" pitchFamily="49" charset="-122"/>
                <a:ea typeface="黑体" panose="02010609060101010101" pitchFamily="49" charset="-122"/>
              </a:rPr>
              <a:t>的比值</a:t>
            </a:r>
            <a:r>
              <a:rPr lang="zh-CN" altLang="en-US" sz="2000" dirty="0">
                <a:latin typeface="黑体" panose="02010609060101010101" pitchFamily="49" charset="-122"/>
                <a:ea typeface="黑体" panose="02010609060101010101" pitchFamily="49" charset="-122"/>
              </a:rPr>
              <a:t>。</a:t>
            </a:r>
          </a:p>
        </p:txBody>
      </p:sp>
      <p:sp>
        <p:nvSpPr>
          <p:cNvPr id="51"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6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797311889"/>
              </p:ext>
            </p:extLst>
          </p:nvPr>
        </p:nvGraphicFramePr>
        <p:xfrm>
          <a:off x="2921000" y="2998708"/>
          <a:ext cx="4149672" cy="932872"/>
        </p:xfrm>
        <a:graphic>
          <a:graphicData uri="http://schemas.openxmlformats.org/presentationml/2006/ole">
            <mc:AlternateContent xmlns:mc="http://schemas.openxmlformats.org/markup-compatibility/2006">
              <mc:Choice xmlns:v="urn:schemas-microsoft-com:vml" Requires="v">
                <p:oleObj name="Equation" r:id="rId3" imgW="2476500" imgH="533400" progId="Equation.DSMT4">
                  <p:embed/>
                </p:oleObj>
              </mc:Choice>
              <mc:Fallback>
                <p:oleObj name="Equation" r:id="rId3" imgW="2476500" imgH="533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0" y="2998708"/>
                        <a:ext cx="4149672" cy="932872"/>
                      </a:xfrm>
                      <a:prstGeom prst="rect">
                        <a:avLst/>
                      </a:prstGeom>
                      <a:noFill/>
                    </p:spPr>
                  </p:pic>
                </p:oleObj>
              </mc:Fallback>
            </mc:AlternateContent>
          </a:graphicData>
        </a:graphic>
      </p:graphicFrame>
      <p:sp>
        <p:nvSpPr>
          <p:cNvPr id="5" name="矩形 4"/>
          <p:cNvSpPr/>
          <p:nvPr/>
        </p:nvSpPr>
        <p:spPr>
          <a:xfrm>
            <a:off x="2305593" y="4225635"/>
            <a:ext cx="7724671" cy="1631216"/>
          </a:xfrm>
          <a:prstGeom prst="rect">
            <a:avLst/>
          </a:prstGeom>
        </p:spPr>
        <p:txBody>
          <a:bodyPr wrap="square">
            <a:spAutoFit/>
          </a:bodyPr>
          <a:lstStyle/>
          <a:p>
            <a:r>
              <a:rPr lang="x-none" altLang="zh-CN" sz="2000" i="1" dirty="0">
                <a:latin typeface="黑体" panose="02010609060101010101" pitchFamily="49" charset="-122"/>
                <a:ea typeface="黑体" panose="02010609060101010101" pitchFamily="49" charset="-122"/>
              </a:rPr>
              <a:t>η</a:t>
            </a:r>
            <a:r>
              <a:rPr lang="zh-CN" altLang="zh-CN" sz="2000" baseline="-25000" dirty="0">
                <a:latin typeface="黑体" panose="02010609060101010101" pitchFamily="49" charset="-122"/>
                <a:ea typeface="黑体" panose="02010609060101010101" pitchFamily="49" charset="-122"/>
              </a:rPr>
              <a:t>收集</a:t>
            </a:r>
            <a:r>
              <a:rPr lang="x-none" altLang="zh-CN" sz="2000" dirty="0">
                <a:latin typeface="黑体" panose="02010609060101010101" pitchFamily="49" charset="-122"/>
                <a:ea typeface="黑体" panose="02010609060101010101" pitchFamily="49" charset="-122"/>
              </a:rPr>
              <a:t>	收集方式的收集效率，%。</a:t>
            </a:r>
            <a:endParaRPr lang="zh-CN" altLang="zh-CN" sz="2000" dirty="0">
              <a:latin typeface="黑体" panose="02010609060101010101" pitchFamily="49" charset="-122"/>
              <a:ea typeface="黑体" panose="02010609060101010101" pitchFamily="49" charset="-122"/>
            </a:endParaRPr>
          </a:p>
          <a:p>
            <a:r>
              <a:rPr lang="x-none" altLang="zh-CN" sz="2000" i="1" dirty="0">
                <a:latin typeface="黑体" panose="02010609060101010101" pitchFamily="49" charset="-122"/>
                <a:ea typeface="黑体" panose="02010609060101010101" pitchFamily="49" charset="-122"/>
              </a:rPr>
              <a:t>C</a:t>
            </a:r>
            <a:r>
              <a:rPr lang="x-none" altLang="zh-CN" sz="2000" dirty="0">
                <a:latin typeface="黑体" panose="02010609060101010101" pitchFamily="49" charset="-122"/>
                <a:ea typeface="黑体" panose="02010609060101010101" pitchFamily="49" charset="-122"/>
              </a:rPr>
              <a:t>	治理设施进口污染物的浓度，mg/Nm</a:t>
            </a:r>
            <a:r>
              <a:rPr lang="x-none" altLang="zh-CN" sz="2000" baseline="30000" dirty="0">
                <a:latin typeface="黑体" panose="02010609060101010101" pitchFamily="49" charset="-122"/>
                <a:ea typeface="黑体" panose="02010609060101010101" pitchFamily="49" charset="-122"/>
              </a:rPr>
              <a:t>3</a:t>
            </a:r>
            <a:r>
              <a:rPr lang="x-none" altLang="zh-CN" sz="2000" dirty="0">
                <a:latin typeface="黑体" panose="02010609060101010101" pitchFamily="49" charset="-122"/>
                <a:ea typeface="黑体" panose="02010609060101010101" pitchFamily="49" charset="-122"/>
              </a:rPr>
              <a:t>；</a:t>
            </a:r>
            <a:endParaRPr lang="zh-CN" altLang="zh-CN" sz="2000" dirty="0">
              <a:latin typeface="黑体" panose="02010609060101010101" pitchFamily="49" charset="-122"/>
              <a:ea typeface="黑体" panose="02010609060101010101" pitchFamily="49" charset="-122"/>
            </a:endParaRPr>
          </a:p>
          <a:p>
            <a:r>
              <a:rPr lang="x-none" altLang="zh-CN" sz="2000" i="1" dirty="0">
                <a:latin typeface="黑体" panose="02010609060101010101" pitchFamily="49" charset="-122"/>
                <a:ea typeface="黑体" panose="02010609060101010101" pitchFamily="49" charset="-122"/>
              </a:rPr>
              <a:t>Q</a:t>
            </a:r>
            <a:r>
              <a:rPr lang="x-none" altLang="zh-CN" sz="2000" dirty="0">
                <a:latin typeface="黑体" panose="02010609060101010101" pitchFamily="49" charset="-122"/>
                <a:ea typeface="黑体" panose="02010609060101010101" pitchFamily="49" charset="-122"/>
              </a:rPr>
              <a:t>	治理设施进口标准状态下气体流量，Nm</a:t>
            </a:r>
            <a:r>
              <a:rPr lang="x-none" altLang="zh-CN" sz="2000" baseline="30000" dirty="0">
                <a:latin typeface="黑体" panose="02010609060101010101" pitchFamily="49" charset="-122"/>
                <a:ea typeface="黑体" panose="02010609060101010101" pitchFamily="49" charset="-122"/>
              </a:rPr>
              <a:t>3</a:t>
            </a:r>
            <a:r>
              <a:rPr lang="x-none" altLang="zh-CN" sz="2000" dirty="0">
                <a:latin typeface="黑体" panose="02010609060101010101" pitchFamily="49" charset="-122"/>
                <a:ea typeface="黑体" panose="02010609060101010101" pitchFamily="49" charset="-122"/>
              </a:rPr>
              <a:t>/h；</a:t>
            </a:r>
            <a:endParaRPr lang="zh-CN" altLang="zh-CN" sz="2000" dirty="0">
              <a:latin typeface="黑体" panose="02010609060101010101" pitchFamily="49" charset="-122"/>
              <a:ea typeface="黑体" panose="02010609060101010101" pitchFamily="49" charset="-122"/>
            </a:endParaRPr>
          </a:p>
          <a:p>
            <a:r>
              <a:rPr lang="x-none" altLang="zh-CN" sz="2000" i="1" dirty="0">
                <a:latin typeface="黑体" panose="02010609060101010101" pitchFamily="49" charset="-122"/>
                <a:ea typeface="黑体" panose="02010609060101010101" pitchFamily="49" charset="-122"/>
              </a:rPr>
              <a:t>t</a:t>
            </a:r>
            <a:r>
              <a:rPr lang="x-none" altLang="zh-CN" sz="2000" dirty="0">
                <a:latin typeface="黑体" panose="02010609060101010101" pitchFamily="49" charset="-122"/>
                <a:ea typeface="黑体" panose="02010609060101010101" pitchFamily="49" charset="-122"/>
              </a:rPr>
              <a:t>	监测时间段，h；</a:t>
            </a:r>
            <a:endParaRPr lang="zh-CN" altLang="zh-CN" sz="2000" dirty="0">
              <a:latin typeface="黑体" panose="02010609060101010101" pitchFamily="49" charset="-122"/>
              <a:ea typeface="黑体" panose="02010609060101010101" pitchFamily="49" charset="-122"/>
            </a:endParaRPr>
          </a:p>
          <a:p>
            <a:r>
              <a:rPr lang="x-none" altLang="zh-CN" sz="2000" i="1" dirty="0">
                <a:latin typeface="黑体" panose="02010609060101010101" pitchFamily="49" charset="-122"/>
                <a:ea typeface="黑体" panose="02010609060101010101" pitchFamily="49" charset="-122"/>
              </a:rPr>
              <a:t>G</a:t>
            </a:r>
            <a:r>
              <a:rPr lang="x-none" altLang="zh-CN" sz="2000" dirty="0">
                <a:latin typeface="黑体" panose="02010609060101010101" pitchFamily="49" charset="-122"/>
                <a:ea typeface="黑体" panose="02010609060101010101" pitchFamily="49" charset="-122"/>
              </a:rPr>
              <a:t>	监测时段内污染物的产生量，kg。</a:t>
            </a:r>
            <a:endParaRPr lang="zh-CN" altLang="zh-CN" sz="2000" dirty="0">
              <a:latin typeface="黑体" panose="02010609060101010101" pitchFamily="49" charset="-122"/>
              <a:ea typeface="黑体" panose="02010609060101010101" pitchFamily="49" charset="-122"/>
            </a:endParaRPr>
          </a:p>
        </p:txBody>
      </p:sp>
      <p:cxnSp>
        <p:nvCxnSpPr>
          <p:cNvPr id="10" name="直接连接符 9"/>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7421" y="218827"/>
            <a:ext cx="6020696" cy="523220"/>
          </a:xfrm>
          <a:prstGeom prst="rect">
            <a:avLst/>
          </a:prstGeom>
        </p:spPr>
        <p:txBody>
          <a:bodyPr wrap="square">
            <a:spAutoFit/>
          </a:bodyPr>
          <a:lstStyle/>
          <a:p>
            <a:pPr>
              <a:defRPr/>
            </a:pPr>
            <a:r>
              <a:rPr lang="zh-CN" altLang="en-US" sz="2800" b="1" kern="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系数建立工作总体思路</a:t>
            </a:r>
          </a:p>
        </p:txBody>
      </p:sp>
      <p:sp>
        <p:nvSpPr>
          <p:cNvPr id="11" name="矩形 10"/>
          <p:cNvSpPr/>
          <p:nvPr/>
        </p:nvSpPr>
        <p:spPr>
          <a:xfrm>
            <a:off x="226556" y="1015999"/>
            <a:ext cx="3263989" cy="400110"/>
          </a:xfrm>
          <a:prstGeom prst="rect">
            <a:avLst/>
          </a:prstGeom>
        </p:spPr>
        <p:txBody>
          <a:bodyPr wrap="square">
            <a:spAutoFit/>
          </a:bodyPr>
          <a:lstStyle/>
          <a:p>
            <a:pPr algn="ctr">
              <a:defRPr/>
            </a:pPr>
            <a:r>
              <a:rPr lang="zh-CN" altLang="en-US"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收集效率的统计得出方法</a:t>
            </a:r>
          </a:p>
        </p:txBody>
      </p:sp>
    </p:spTree>
    <p:extLst>
      <p:ext uri="{BB962C8B-B14F-4D97-AF65-F5344CB8AC3E}">
        <p14:creationId xmlns:p14="http://schemas.microsoft.com/office/powerpoint/2010/main" val="221734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FBD67DF-A6FA-4549-BE49-39F367C50DBB}" type="slidenum">
              <a:rPr lang="zh-CN" altLang="en-US" smtClean="0"/>
              <a:t>11</a:t>
            </a:fld>
            <a:endParaRPr lang="zh-CN" altLang="en-US" dirty="0"/>
          </a:p>
        </p:txBody>
      </p:sp>
      <p:sp>
        <p:nvSpPr>
          <p:cNvPr id="50" name="矩形 49"/>
          <p:cNvSpPr/>
          <p:nvPr/>
        </p:nvSpPr>
        <p:spPr>
          <a:xfrm>
            <a:off x="508000" y="1535372"/>
            <a:ext cx="9385300" cy="1477328"/>
          </a:xfrm>
          <a:prstGeom prst="rect">
            <a:avLst/>
          </a:prstGeom>
        </p:spPr>
        <p:txBody>
          <a:bodyPr wrap="square">
            <a:spAutoFit/>
          </a:bodyPr>
          <a:lstStyle/>
          <a:p>
            <a:pPr indent="457200">
              <a:lnSpc>
                <a:spcPct val="150000"/>
              </a:lnSpc>
            </a:pPr>
            <a:r>
              <a:rPr lang="zh-CN" altLang="zh-CN" sz="2000" dirty="0">
                <a:latin typeface="黑体" panose="02010609060101010101" pitchFamily="49" charset="-122"/>
                <a:ea typeface="黑体" panose="02010609060101010101" pitchFamily="49" charset="-122"/>
              </a:rPr>
              <a:t>末端治理设施的</a:t>
            </a:r>
            <a:r>
              <a:rPr lang="zh-CN" altLang="zh-CN" sz="2000" dirty="0">
                <a:solidFill>
                  <a:srgbClr val="FF0000"/>
                </a:solidFill>
                <a:latin typeface="黑体" panose="02010609060101010101" pitchFamily="49" charset="-122"/>
                <a:ea typeface="黑体" panose="02010609060101010101" pitchFamily="49" charset="-122"/>
              </a:rPr>
              <a:t>平均处理效率</a:t>
            </a:r>
            <a:r>
              <a:rPr lang="zh-CN" altLang="zh-CN" sz="2000" dirty="0">
                <a:latin typeface="黑体" panose="02010609060101010101" pitchFamily="49" charset="-122"/>
                <a:ea typeface="黑体" panose="02010609060101010101" pitchFamily="49" charset="-122"/>
              </a:rPr>
              <a:t>：指</a:t>
            </a:r>
            <a:r>
              <a:rPr lang="zh-CN" altLang="zh-CN" sz="2000" dirty="0">
                <a:solidFill>
                  <a:srgbClr val="FF0000"/>
                </a:solidFill>
                <a:latin typeface="黑体" panose="02010609060101010101" pitchFamily="49" charset="-122"/>
                <a:ea typeface="黑体" panose="02010609060101010101" pitchFamily="49" charset="-122"/>
              </a:rPr>
              <a:t>抽样</a:t>
            </a:r>
            <a:r>
              <a:rPr lang="zh-CN" altLang="zh-CN" sz="2000" dirty="0">
                <a:latin typeface="黑体" panose="02010609060101010101" pitchFamily="49" charset="-122"/>
                <a:ea typeface="黑体" panose="02010609060101010101" pitchFamily="49" charset="-122"/>
              </a:rPr>
              <a:t>对该末端治理设施的平均治理效率进行调研</a:t>
            </a:r>
            <a:r>
              <a:rPr lang="zh-CN" altLang="zh-CN" sz="2000" dirty="0">
                <a:solidFill>
                  <a:srgbClr val="FF0000"/>
                </a:solidFill>
                <a:latin typeface="黑体" panose="02010609060101010101" pitchFamily="49" charset="-122"/>
                <a:ea typeface="黑体" panose="02010609060101010101" pitchFamily="49" charset="-122"/>
              </a:rPr>
              <a:t>统计</a:t>
            </a:r>
            <a:r>
              <a:rPr lang="zh-CN" altLang="zh-CN" sz="2000" dirty="0">
                <a:latin typeface="黑体" panose="02010609060101010101" pitchFamily="49" charset="-122"/>
                <a:ea typeface="黑体" panose="02010609060101010101" pitchFamily="49" charset="-122"/>
              </a:rPr>
              <a:t>（按照抽样量取平均值），计算治理设施处理后污染物的量与处理前污染物的量之比，以百分数表示。公式如下：</a:t>
            </a:r>
            <a:endParaRPr lang="zh-CN" altLang="en-US" sz="2000" dirty="0">
              <a:latin typeface="黑体" panose="02010609060101010101" pitchFamily="49" charset="-122"/>
              <a:ea typeface="黑体" panose="02010609060101010101" pitchFamily="49" charset="-122"/>
            </a:endParaRPr>
          </a:p>
        </p:txBody>
      </p:sp>
      <p:sp>
        <p:nvSpPr>
          <p:cNvPr id="51"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5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2551569205"/>
              </p:ext>
            </p:extLst>
          </p:nvPr>
        </p:nvGraphicFramePr>
        <p:xfrm>
          <a:off x="3057236" y="3286127"/>
          <a:ext cx="4535056" cy="959975"/>
        </p:xfrm>
        <a:graphic>
          <a:graphicData uri="http://schemas.openxmlformats.org/presentationml/2006/ole">
            <mc:AlternateContent xmlns:mc="http://schemas.openxmlformats.org/markup-compatibility/2006">
              <mc:Choice xmlns:v="urn:schemas-microsoft-com:vml" Requires="v">
                <p:oleObj name="Equation" r:id="rId3" imgW="2616200" imgH="558800" progId="Equation.DSMT4">
                  <p:embed/>
                </p:oleObj>
              </mc:Choice>
              <mc:Fallback>
                <p:oleObj name="Equation" r:id="rId3" imgW="2616200" imgH="558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236" y="3286127"/>
                        <a:ext cx="4535056" cy="959975"/>
                      </a:xfrm>
                      <a:prstGeom prst="rect">
                        <a:avLst/>
                      </a:prstGeom>
                      <a:noFill/>
                    </p:spPr>
                  </p:pic>
                </p:oleObj>
              </mc:Fallback>
            </mc:AlternateContent>
          </a:graphicData>
        </a:graphic>
      </p:graphicFrame>
      <p:sp>
        <p:nvSpPr>
          <p:cNvPr id="7" name="矩形 6"/>
          <p:cNvSpPr/>
          <p:nvPr/>
        </p:nvSpPr>
        <p:spPr>
          <a:xfrm>
            <a:off x="1761836" y="4412134"/>
            <a:ext cx="7737764" cy="1405193"/>
          </a:xfrm>
          <a:prstGeom prst="rect">
            <a:avLst/>
          </a:prstGeom>
        </p:spPr>
        <p:txBody>
          <a:bodyPr wrap="square">
            <a:spAutoFit/>
          </a:bodyPr>
          <a:lstStyle/>
          <a:p>
            <a:pPr>
              <a:lnSpc>
                <a:spcPct val="150000"/>
              </a:lnSpc>
            </a:pPr>
            <a:r>
              <a:rPr lang="x-none" altLang="zh-CN" sz="2000" i="1" dirty="0">
                <a:latin typeface="黑体" panose="02010609060101010101" pitchFamily="49" charset="-122"/>
                <a:ea typeface="黑体" panose="02010609060101010101" pitchFamily="49" charset="-122"/>
              </a:rPr>
              <a:t>η</a:t>
            </a:r>
            <a:r>
              <a:rPr lang="x-none" altLang="zh-CN" sz="2000" baseline="-25000" dirty="0">
                <a:latin typeface="黑体" panose="02010609060101010101" pitchFamily="49" charset="-122"/>
                <a:ea typeface="黑体" panose="02010609060101010101" pitchFamily="49" charset="-122"/>
              </a:rPr>
              <a:t>去除</a:t>
            </a:r>
            <a:r>
              <a:rPr lang="en-US" altLang="zh-CN" sz="2000" dirty="0">
                <a:latin typeface="黑体" panose="02010609060101010101" pitchFamily="49" charset="-122"/>
                <a:ea typeface="黑体" panose="02010609060101010101" pitchFamily="49" charset="-122"/>
              </a:rPr>
              <a:t>——</a:t>
            </a:r>
            <a:r>
              <a:rPr lang="x-none" altLang="zh-CN" sz="2000" dirty="0">
                <a:latin typeface="黑体" panose="02010609060101010101" pitchFamily="49" charset="-122"/>
                <a:ea typeface="黑体" panose="02010609060101010101" pitchFamily="49" charset="-122"/>
              </a:rPr>
              <a:t>末端治理技术去除效率，％；</a:t>
            </a:r>
            <a:endParaRPr lang="zh-CN" altLang="zh-CN" sz="2000" dirty="0">
              <a:latin typeface="黑体" panose="02010609060101010101" pitchFamily="49" charset="-122"/>
              <a:ea typeface="黑体" panose="02010609060101010101" pitchFamily="49" charset="-122"/>
            </a:endParaRPr>
          </a:p>
          <a:p>
            <a:pPr>
              <a:lnSpc>
                <a:spcPct val="150000"/>
              </a:lnSpc>
            </a:pPr>
            <a:r>
              <a:rPr lang="x-none" altLang="zh-CN" sz="2000" dirty="0">
                <a:latin typeface="黑体" panose="02010609060101010101" pitchFamily="49" charset="-122"/>
                <a:ea typeface="黑体" panose="02010609060101010101" pitchFamily="49" charset="-122"/>
              </a:rPr>
              <a:t>C</a:t>
            </a:r>
            <a:r>
              <a:rPr lang="x-none" altLang="zh-CN" sz="2000" baseline="-25000" dirty="0">
                <a:latin typeface="黑体" panose="02010609060101010101" pitchFamily="49" charset="-122"/>
                <a:ea typeface="黑体" panose="02010609060101010101" pitchFamily="49" charset="-122"/>
              </a:rPr>
              <a:t>1</a:t>
            </a:r>
            <a:r>
              <a:rPr lang="x-none" altLang="zh-CN" sz="2000" dirty="0">
                <a:latin typeface="黑体" panose="02010609060101010101" pitchFamily="49" charset="-122"/>
                <a:ea typeface="黑体" panose="02010609060101010101" pitchFamily="49" charset="-122"/>
              </a:rPr>
              <a:t>、C</a:t>
            </a:r>
            <a:r>
              <a:rPr lang="x-none" altLang="zh-CN" sz="2000" baseline="-25000" dirty="0">
                <a:latin typeface="黑体" panose="02010609060101010101" pitchFamily="49" charset="-122"/>
                <a:ea typeface="黑体" panose="02010609060101010101" pitchFamily="49" charset="-122"/>
              </a:rPr>
              <a:t>2</a:t>
            </a:r>
            <a:r>
              <a:rPr lang="en-US" altLang="zh-CN" sz="2000" dirty="0">
                <a:latin typeface="黑体" panose="02010609060101010101" pitchFamily="49" charset="-122"/>
                <a:ea typeface="黑体" panose="02010609060101010101" pitchFamily="49" charset="-122"/>
              </a:rPr>
              <a:t>——</a:t>
            </a:r>
            <a:r>
              <a:rPr lang="x-none" altLang="zh-CN" sz="2000" dirty="0">
                <a:latin typeface="黑体" panose="02010609060101010101" pitchFamily="49" charset="-122"/>
                <a:ea typeface="黑体" panose="02010609060101010101" pitchFamily="49" charset="-122"/>
              </a:rPr>
              <a:t>治理设施进口、出口污染物的浓度，mg/Nm</a:t>
            </a:r>
            <a:r>
              <a:rPr lang="x-none" altLang="zh-CN" sz="2000" baseline="30000" dirty="0">
                <a:latin typeface="黑体" panose="02010609060101010101" pitchFamily="49" charset="-122"/>
                <a:ea typeface="黑体" panose="02010609060101010101" pitchFamily="49" charset="-122"/>
              </a:rPr>
              <a:t>3</a:t>
            </a:r>
            <a:r>
              <a:rPr lang="x-none" altLang="zh-CN" sz="2000" dirty="0">
                <a:latin typeface="黑体" panose="02010609060101010101" pitchFamily="49" charset="-122"/>
                <a:ea typeface="黑体" panose="02010609060101010101" pitchFamily="49" charset="-122"/>
              </a:rPr>
              <a:t>；</a:t>
            </a:r>
            <a:endParaRPr lang="zh-CN" altLang="zh-CN" sz="2000" dirty="0">
              <a:latin typeface="黑体" panose="02010609060101010101" pitchFamily="49" charset="-122"/>
              <a:ea typeface="黑体" panose="02010609060101010101" pitchFamily="49" charset="-122"/>
            </a:endParaRPr>
          </a:p>
          <a:p>
            <a:pPr>
              <a:lnSpc>
                <a:spcPct val="150000"/>
              </a:lnSpc>
            </a:pPr>
            <a:r>
              <a:rPr lang="en-US" altLang="zh-CN" sz="2000" dirty="0">
                <a:latin typeface="黑体" panose="02010609060101010101" pitchFamily="49" charset="-122"/>
                <a:ea typeface="黑体" panose="02010609060101010101" pitchFamily="49" charset="-122"/>
              </a:rPr>
              <a:t>Q</a:t>
            </a:r>
            <a:r>
              <a:rPr lang="en-US" altLang="zh-CN" sz="2000" baseline="-25000" dirty="0">
                <a:latin typeface="黑体" panose="02010609060101010101" pitchFamily="49" charset="-122"/>
                <a:ea typeface="黑体" panose="02010609060101010101" pitchFamily="49" charset="-122"/>
              </a:rPr>
              <a:t>1</a:t>
            </a:r>
            <a:r>
              <a:rPr lang="zh-CN" altLang="zh-CN"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Q</a:t>
            </a:r>
            <a:r>
              <a:rPr lang="en-US" altLang="zh-CN" sz="2000" baseline="-25000" dirty="0">
                <a:latin typeface="黑体" panose="02010609060101010101" pitchFamily="49" charset="-122"/>
                <a:ea typeface="黑体" panose="02010609060101010101" pitchFamily="49" charset="-122"/>
              </a:rPr>
              <a:t>2</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治理设施进口、出口标准状态下气体流量，</a:t>
            </a:r>
            <a:r>
              <a:rPr lang="en-US" altLang="zh-CN" sz="2000" dirty="0">
                <a:latin typeface="黑体" panose="02010609060101010101" pitchFamily="49" charset="-122"/>
                <a:ea typeface="黑体" panose="02010609060101010101" pitchFamily="49" charset="-122"/>
              </a:rPr>
              <a:t>Nm</a:t>
            </a:r>
            <a:r>
              <a:rPr lang="en-US" altLang="zh-CN" sz="2000" baseline="30000" dirty="0">
                <a:latin typeface="黑体" panose="02010609060101010101" pitchFamily="49" charset="-122"/>
                <a:ea typeface="黑体" panose="02010609060101010101" pitchFamily="49" charset="-122"/>
              </a:rPr>
              <a:t>3</a:t>
            </a:r>
            <a:r>
              <a:rPr lang="en-US" altLang="zh-CN" sz="2000" dirty="0">
                <a:latin typeface="黑体" panose="02010609060101010101" pitchFamily="49" charset="-122"/>
                <a:ea typeface="黑体" panose="02010609060101010101" pitchFamily="49" charset="-122"/>
              </a:rPr>
              <a:t>/h</a:t>
            </a:r>
            <a:r>
              <a:rPr lang="zh-CN" altLang="zh-CN" sz="2000" dirty="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p:txBody>
      </p:sp>
      <p:cxnSp>
        <p:nvCxnSpPr>
          <p:cNvPr id="11" name="直接连接符 10"/>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77421" y="218827"/>
            <a:ext cx="6020696" cy="523220"/>
          </a:xfrm>
          <a:prstGeom prst="rect">
            <a:avLst/>
          </a:prstGeom>
        </p:spPr>
        <p:txBody>
          <a:bodyPr wrap="square">
            <a:spAutoFit/>
          </a:bodyPr>
          <a:lstStyle/>
          <a:p>
            <a:pPr>
              <a:defRPr/>
            </a:pPr>
            <a:r>
              <a:rPr lang="zh-CN" altLang="en-US" sz="2800" b="1" kern="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系数建立工作总体思路</a:t>
            </a:r>
          </a:p>
        </p:txBody>
      </p:sp>
      <p:sp>
        <p:nvSpPr>
          <p:cNvPr id="12" name="矩形 11"/>
          <p:cNvSpPr/>
          <p:nvPr/>
        </p:nvSpPr>
        <p:spPr>
          <a:xfrm>
            <a:off x="226556" y="1042375"/>
            <a:ext cx="3263989" cy="400110"/>
          </a:xfrm>
          <a:prstGeom prst="rect">
            <a:avLst/>
          </a:prstGeom>
        </p:spPr>
        <p:txBody>
          <a:bodyPr wrap="square">
            <a:spAutoFit/>
          </a:bodyPr>
          <a:lstStyle/>
          <a:p>
            <a:pPr algn="ctr">
              <a:defRPr/>
            </a:pPr>
            <a:r>
              <a:rPr lang="zh-CN" altLang="en-US"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去除效率的统计得出方法</a:t>
            </a:r>
          </a:p>
        </p:txBody>
      </p:sp>
    </p:spTree>
    <p:extLst>
      <p:ext uri="{BB962C8B-B14F-4D97-AF65-F5344CB8AC3E}">
        <p14:creationId xmlns:p14="http://schemas.microsoft.com/office/powerpoint/2010/main" val="159357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9FBD67DF-A6FA-4549-BE49-39F367C50DBB}" type="slidenum">
              <a:rPr lang="zh-CN" altLang="en-US" smtClean="0"/>
              <a:pPr/>
              <a:t>12</a:t>
            </a:fld>
            <a:endParaRPr lang="zh-CN" altLang="en-US"/>
          </a:p>
        </p:txBody>
      </p:sp>
      <p:sp>
        <p:nvSpPr>
          <p:cNvPr id="5" name="文本框 4"/>
          <p:cNvSpPr txBox="1"/>
          <p:nvPr/>
        </p:nvSpPr>
        <p:spPr>
          <a:xfrm>
            <a:off x="614006" y="1395570"/>
            <a:ext cx="9160412" cy="1938992"/>
          </a:xfrm>
          <a:prstGeom prst="rect">
            <a:avLst/>
          </a:prstGeom>
          <a:noFill/>
        </p:spPr>
        <p:txBody>
          <a:bodyPr wrap="square" rtlCol="0">
            <a:spAutoFit/>
          </a:bodyPr>
          <a:lstStyle/>
          <a:p>
            <a:pPr indent="457200">
              <a:lnSpc>
                <a:spcPct val="150000"/>
              </a:lnSpc>
            </a:pPr>
            <a:r>
              <a:rPr lang="zh-CN" altLang="en-US" sz="2000" dirty="0">
                <a:latin typeface="黑体" panose="02010609060101010101" pitchFamily="49" charset="-122"/>
                <a:ea typeface="黑体" panose="02010609060101010101" pitchFamily="49" charset="-122"/>
              </a:rPr>
              <a:t>通过调研等途径掌握本行业各源项</a:t>
            </a:r>
            <a:r>
              <a:rPr lang="en-US" altLang="zh-CN" sz="2000" dirty="0">
                <a:latin typeface="黑体" panose="02010609060101010101" pitchFamily="49" charset="-122"/>
                <a:ea typeface="黑体" panose="02010609060101010101" pitchFamily="49" charset="-122"/>
              </a:rPr>
              <a:t>VOCs</a:t>
            </a:r>
            <a:r>
              <a:rPr lang="zh-CN" altLang="en-US" sz="2000" dirty="0">
                <a:latin typeface="黑体" panose="02010609060101010101" pitchFamily="49" charset="-122"/>
                <a:ea typeface="黑体" panose="02010609060101010101" pitchFamily="49" charset="-122"/>
              </a:rPr>
              <a:t>排放量相关的</a:t>
            </a:r>
            <a:r>
              <a:rPr lang="zh-CN" altLang="en-US" sz="2000" dirty="0">
                <a:solidFill>
                  <a:srgbClr val="FF0000"/>
                </a:solidFill>
                <a:latin typeface="黑体" panose="02010609060101010101" pitchFamily="49" charset="-122"/>
                <a:ea typeface="黑体" panose="02010609060101010101" pitchFamily="49" charset="-122"/>
              </a:rPr>
              <a:t>影响因素</a:t>
            </a:r>
            <a:r>
              <a:rPr lang="zh-CN" altLang="en-US" sz="2000" dirty="0">
                <a:latin typeface="黑体" panose="02010609060101010101" pitchFamily="49" charset="-122"/>
                <a:ea typeface="黑体" panose="02010609060101010101" pitchFamily="49" charset="-122"/>
              </a:rPr>
              <a:t>。根据行业发展现状及产排污现状调研情况，识别和确定该行业</a:t>
            </a:r>
            <a:r>
              <a:rPr lang="en-US" altLang="zh-CN" sz="2000" dirty="0">
                <a:latin typeface="黑体" panose="02010609060101010101" pitchFamily="49" charset="-122"/>
                <a:ea typeface="黑体" panose="02010609060101010101" pitchFamily="49" charset="-122"/>
              </a:rPr>
              <a:t>VOCs</a:t>
            </a:r>
            <a:r>
              <a:rPr lang="zh-CN" altLang="en-US" sz="2000" dirty="0">
                <a:latin typeface="黑体" panose="02010609060101010101" pitchFamily="49" charset="-122"/>
                <a:ea typeface="黑体" panose="02010609060101010101" pitchFamily="49" charset="-122"/>
              </a:rPr>
              <a:t>产排源项相应的</a:t>
            </a:r>
            <a:r>
              <a:rPr lang="en-US" altLang="zh-CN" sz="2000" dirty="0">
                <a:latin typeface="黑体" panose="02010609060101010101" pitchFamily="49" charset="-122"/>
                <a:ea typeface="黑体" panose="02010609060101010101" pitchFamily="49" charset="-122"/>
              </a:rPr>
              <a:t>VOCs</a:t>
            </a:r>
            <a:r>
              <a:rPr lang="zh-CN" altLang="en-US" sz="2000" dirty="0">
                <a:solidFill>
                  <a:srgbClr val="FF0000"/>
                </a:solidFill>
                <a:latin typeface="黑体" panose="02010609060101010101" pitchFamily="49" charset="-122"/>
                <a:ea typeface="黑体" panose="02010609060101010101" pitchFamily="49" charset="-122"/>
              </a:rPr>
              <a:t>治理技术</a:t>
            </a:r>
            <a:r>
              <a:rPr lang="zh-CN" altLang="en-US" sz="2000" dirty="0">
                <a:latin typeface="黑体" panose="02010609060101010101" pitchFamily="49" charset="-122"/>
                <a:ea typeface="黑体" panose="02010609060101010101" pitchFamily="49" charset="-122"/>
              </a:rPr>
              <a:t>，及其</a:t>
            </a:r>
            <a:r>
              <a:rPr lang="zh-CN" altLang="en-US" sz="2000" dirty="0">
                <a:solidFill>
                  <a:srgbClr val="00B0F0"/>
                </a:solidFill>
                <a:latin typeface="黑体" panose="02010609060101010101" pitchFamily="49" charset="-122"/>
                <a:ea typeface="黑体" panose="02010609060101010101" pitchFamily="49" charset="-122"/>
              </a:rPr>
              <a:t>收集效率</a:t>
            </a:r>
            <a:r>
              <a:rPr lang="zh-CN" altLang="en-US" sz="2000" dirty="0">
                <a:latin typeface="黑体" panose="02010609060101010101" pitchFamily="49" charset="-122"/>
                <a:ea typeface="黑体" panose="02010609060101010101" pitchFamily="49" charset="-122"/>
              </a:rPr>
              <a:t>、去除效率和运行效率等，为</a:t>
            </a:r>
            <a:r>
              <a:rPr lang="en-US" altLang="zh-CN" sz="2000" dirty="0">
                <a:latin typeface="黑体" panose="02010609060101010101" pitchFamily="49" charset="-122"/>
                <a:ea typeface="黑体" panose="02010609060101010101" pitchFamily="49" charset="-122"/>
              </a:rPr>
              <a:t>VOCs</a:t>
            </a:r>
            <a:r>
              <a:rPr lang="zh-CN" altLang="en-US" sz="2000" dirty="0">
                <a:latin typeface="黑体" panose="02010609060101010101" pitchFamily="49" charset="-122"/>
                <a:ea typeface="黑体" panose="02010609060101010101" pitchFamily="49" charset="-122"/>
              </a:rPr>
              <a:t>排放量影响因素的确定提供依据。</a:t>
            </a:r>
          </a:p>
        </p:txBody>
      </p:sp>
      <p:pic>
        <p:nvPicPr>
          <p:cNvPr id="7" name="图片 6"/>
          <p:cNvPicPr>
            <a:picLocks noChangeAspect="1"/>
          </p:cNvPicPr>
          <p:nvPr/>
        </p:nvPicPr>
        <p:blipFill>
          <a:blip r:embed="rId3"/>
          <a:stretch>
            <a:fillRect/>
          </a:stretch>
        </p:blipFill>
        <p:spPr>
          <a:xfrm>
            <a:off x="2290598" y="3426747"/>
            <a:ext cx="5465836" cy="3114659"/>
          </a:xfrm>
          <a:prstGeom prst="rect">
            <a:avLst/>
          </a:prstGeom>
        </p:spPr>
      </p:pic>
      <p:sp>
        <p:nvSpPr>
          <p:cNvPr id="6" name="文本框 14"/>
          <p:cNvSpPr txBox="1"/>
          <p:nvPr/>
        </p:nvSpPr>
        <p:spPr>
          <a:xfrm>
            <a:off x="614006" y="933378"/>
            <a:ext cx="3896448" cy="400110"/>
          </a:xfrm>
          <a:prstGeom prst="rect">
            <a:avLst/>
          </a:prstGeom>
          <a:noFill/>
        </p:spPr>
        <p:txBody>
          <a:bodyPr wrap="square" rtlCol="0">
            <a:spAutoFit/>
          </a:bodyPr>
          <a:lstStyle/>
          <a:p>
            <a:r>
              <a:rPr lang="zh-CN" altLang="en-US" sz="2000" dirty="0">
                <a:solidFill>
                  <a:srgbClr val="FF0000"/>
                </a:solidFill>
                <a:latin typeface="黑体" pitchFamily="49" charset="-122"/>
                <a:ea typeface="黑体" pitchFamily="49" charset="-122"/>
                <a:cs typeface="微软雅黑"/>
              </a:rPr>
              <a:t>采用产污系数的排放量核算方法</a:t>
            </a:r>
          </a:p>
        </p:txBody>
      </p:sp>
      <p:cxnSp>
        <p:nvCxnSpPr>
          <p:cNvPr id="9" name="直接连接符 8"/>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7421" y="218827"/>
            <a:ext cx="6020696" cy="523220"/>
          </a:xfrm>
          <a:prstGeom prst="rect">
            <a:avLst/>
          </a:prstGeom>
        </p:spPr>
        <p:txBody>
          <a:bodyPr wrap="square">
            <a:spAutoFit/>
          </a:bodyPr>
          <a:lstStyle/>
          <a:p>
            <a:pPr>
              <a:defRPr/>
            </a:pPr>
            <a:r>
              <a:rPr lang="zh-CN" altLang="en-US" sz="2800" b="1" kern="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系数建立工作总体思路</a:t>
            </a:r>
          </a:p>
        </p:txBody>
      </p:sp>
      <p:sp>
        <p:nvSpPr>
          <p:cNvPr id="10" name="矩形 9"/>
          <p:cNvSpPr/>
          <p:nvPr/>
        </p:nvSpPr>
        <p:spPr>
          <a:xfrm>
            <a:off x="5194211" y="945663"/>
            <a:ext cx="2666112" cy="400110"/>
          </a:xfrm>
          <a:prstGeom prst="rect">
            <a:avLst/>
          </a:prstGeom>
        </p:spPr>
        <p:txBody>
          <a:bodyPr wrap="square">
            <a:spAutoFit/>
          </a:bodyPr>
          <a:lstStyle/>
          <a:p>
            <a:pPr algn="ctr">
              <a:defRPr/>
            </a:pPr>
            <a:r>
              <a:rPr lang="zh-CN" altLang="en-US" sz="2000" i="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系数核算的基本原理</a:t>
            </a:r>
          </a:p>
        </p:txBody>
      </p:sp>
    </p:spTree>
    <p:extLst>
      <p:ext uri="{BB962C8B-B14F-4D97-AF65-F5344CB8AC3E}">
        <p14:creationId xmlns:p14="http://schemas.microsoft.com/office/powerpoint/2010/main" val="3092925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13</a:t>
            </a:fld>
            <a:endParaRPr lang="zh-CN" altLang="en-US" dirty="0"/>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7" name="表格 16"/>
          <p:cNvGraphicFramePr>
            <a:graphicFrameLocks noGrp="1"/>
          </p:cNvGraphicFramePr>
          <p:nvPr>
            <p:extLst>
              <p:ext uri="{D42A27DB-BD31-4B8C-83A1-F6EECF244321}">
                <p14:modId xmlns:p14="http://schemas.microsoft.com/office/powerpoint/2010/main" val="1676965986"/>
              </p:ext>
            </p:extLst>
          </p:nvPr>
        </p:nvGraphicFramePr>
        <p:xfrm>
          <a:off x="135837" y="1514374"/>
          <a:ext cx="11471963" cy="3840480"/>
        </p:xfrm>
        <a:graphic>
          <a:graphicData uri="http://schemas.openxmlformats.org/drawingml/2006/table">
            <a:tbl>
              <a:tblPr firstRow="1" bandRow="1"/>
              <a:tblGrid>
                <a:gridCol w="540385">
                  <a:extLst>
                    <a:ext uri="{9D8B030D-6E8A-4147-A177-3AD203B41FA5}">
                      <a16:colId xmlns:a16="http://schemas.microsoft.com/office/drawing/2014/main" val="20000"/>
                    </a:ext>
                  </a:extLst>
                </a:gridCol>
                <a:gridCol w="4124378">
                  <a:extLst>
                    <a:ext uri="{9D8B030D-6E8A-4147-A177-3AD203B41FA5}">
                      <a16:colId xmlns:a16="http://schemas.microsoft.com/office/drawing/2014/main" val="20001"/>
                    </a:ext>
                  </a:extLst>
                </a:gridCol>
                <a:gridCol w="11303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37211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259477">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lnSpc>
                          <a:spcPct val="150000"/>
                        </a:lnSpc>
                      </a:pPr>
                      <a:r>
                        <a:rPr lang="zh-CN" altLang="en-US" sz="1600" dirty="0">
                          <a:latin typeface="黑体" panose="02010609060101010101" pitchFamily="49" charset="-122"/>
                          <a:ea typeface="黑体" panose="02010609060101010101" pitchFamily="49" charset="-122"/>
                        </a:rPr>
                        <a:t>序号</a:t>
                      </a:r>
                      <a:endParaRPr lang="zh-CN" altLang="en-US" sz="1600" b="0" dirty="0">
                        <a:latin typeface="黑体" panose="02010609060101010101" pitchFamily="49" charset="-122"/>
                        <a:ea typeface="黑体" panose="02010609060101010101" pitchFamily="49" charset="-122"/>
                      </a:endParaRPr>
                    </a:p>
                  </a:txBody>
                  <a:tcPr anchor="ctr">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lnSpc>
                          <a:spcPct val="150000"/>
                        </a:lnSpc>
                      </a:pPr>
                      <a:r>
                        <a:rPr lang="zh-CN" altLang="en-US" sz="1600" dirty="0">
                          <a:latin typeface="黑体" panose="02010609060101010101" pitchFamily="49" charset="-122"/>
                          <a:ea typeface="黑体" panose="02010609060101010101" pitchFamily="49" charset="-122"/>
                        </a:rPr>
                        <a:t>普查表名称</a:t>
                      </a:r>
                      <a:endParaRPr lang="zh-CN" altLang="en-US" sz="1600" b="0" dirty="0">
                        <a:latin typeface="黑体" panose="02010609060101010101" pitchFamily="49" charset="-122"/>
                        <a:ea typeface="黑体" panose="02010609060101010101" pitchFamily="49" charset="-122"/>
                      </a:endParaRPr>
                    </a:p>
                  </a:txBody>
                  <a:tcPr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254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lnSpc>
                          <a:spcPct val="150000"/>
                        </a:lnSpc>
                        <a:spcAft>
                          <a:spcPts val="0"/>
                        </a:spcAft>
                      </a:pPr>
                      <a:r>
                        <a:rPr lang="zh-CN" sz="1600" b="1" kern="1200" dirty="0">
                          <a:solidFill>
                            <a:schemeClr val="tx1"/>
                          </a:solidFill>
                          <a:latin typeface="黑体" panose="02010609060101010101" pitchFamily="49" charset="-122"/>
                          <a:ea typeface="黑体" panose="02010609060101010101" pitchFamily="49" charset="-122"/>
                          <a:cs typeface="+mn-cs"/>
                        </a:rPr>
                        <a:t>表号</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54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zh-CN" altLang="en-US" sz="1600" b="0" dirty="0">
                          <a:latin typeface="黑体" panose="02010609060101010101" pitchFamily="49" charset="-122"/>
                          <a:ea typeface="黑体" panose="02010609060101010101" pitchFamily="49" charset="-122"/>
                        </a:rPr>
                        <a:t>序号</a:t>
                      </a: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54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lnSpc>
                          <a:spcPct val="150000"/>
                        </a:lnSpc>
                      </a:pPr>
                      <a:r>
                        <a:rPr lang="zh-CN" altLang="en-US" sz="1600" dirty="0">
                          <a:latin typeface="黑体" panose="02010609060101010101" pitchFamily="49" charset="-122"/>
                          <a:ea typeface="黑体" panose="02010609060101010101" pitchFamily="49" charset="-122"/>
                        </a:rPr>
                        <a:t>普查表名称</a:t>
                      </a:r>
                      <a:endParaRPr lang="zh-CN" altLang="en-US" sz="1600" b="0" dirty="0">
                        <a:latin typeface="黑体" panose="02010609060101010101" pitchFamily="49" charset="-122"/>
                        <a:ea typeface="黑体" panose="02010609060101010101" pitchFamily="49" charset="-122"/>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54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lnSpc>
                          <a:spcPct val="150000"/>
                        </a:lnSpc>
                        <a:spcAft>
                          <a:spcPts val="0"/>
                        </a:spcAft>
                      </a:pPr>
                      <a:r>
                        <a:rPr lang="zh-CN" sz="1600" b="1" kern="1200" dirty="0">
                          <a:solidFill>
                            <a:schemeClr val="tx1"/>
                          </a:solidFill>
                          <a:latin typeface="黑体" panose="02010609060101010101" pitchFamily="49" charset="-122"/>
                          <a:ea typeface="黑体" panose="02010609060101010101" pitchFamily="49" charset="-122"/>
                          <a:cs typeface="+mn-cs"/>
                        </a:rPr>
                        <a:t>表号</a:t>
                      </a:r>
                    </a:p>
                  </a:txBody>
                  <a:tcPr marL="68580" marR="68580" marT="0" marB="0" anchor="ctr">
                    <a:lnL w="12700" cap="flat" cmpd="sng" algn="ctr">
                      <a:solidFill>
                        <a:srgbClr val="ED7D31"/>
                      </a:solidFill>
                      <a:prstDash val="solid"/>
                      <a:round/>
                      <a:headEnd type="none" w="med" len="med"/>
                      <a:tailEnd type="none" w="med" len="med"/>
                    </a:lnL>
                    <a:lnR w="12700" cmpd="sng">
                      <a:solidFill>
                        <a:srgbClr val="ED7D31"/>
                      </a:solidFill>
                    </a:lnR>
                    <a:lnT w="12700" cap="flat" cmpd="sng" algn="ctr">
                      <a:solidFill>
                        <a:srgbClr val="ED7D31"/>
                      </a:solidFill>
                      <a:prstDash val="solid"/>
                      <a:round/>
                      <a:headEnd type="none" w="med" len="med"/>
                      <a:tailEnd type="none" w="med" len="med"/>
                    </a:lnT>
                    <a:lnB w="254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958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ltLang="zh-CN" sz="1600" dirty="0">
                          <a:latin typeface="黑体" panose="02010609060101010101" pitchFamily="49" charset="-122"/>
                          <a:ea typeface="黑体" panose="02010609060101010101" pitchFamily="49" charset="-122"/>
                        </a:rPr>
                        <a:t>1</a:t>
                      </a:r>
                      <a:endParaRPr lang="zh-CN" altLang="en-US" sz="1600" b="0" dirty="0">
                        <a:latin typeface="黑体" panose="02010609060101010101" pitchFamily="49" charset="-122"/>
                        <a:ea typeface="黑体" panose="02010609060101010101" pitchFamily="49" charset="-122"/>
                      </a:endParaRPr>
                    </a:p>
                  </a:txBody>
                  <a:tcPr anchor="ctr">
                    <a:lnL w="12700" cmpd="sng">
                      <a:solidFill>
                        <a:srgbClr val="ED7D31"/>
                      </a:solidFill>
                    </a:lnL>
                    <a:lnR w="12700" cap="flat" cmpd="sng" algn="ctr">
                      <a:solidFill>
                        <a:srgbClr val="ED7D31"/>
                      </a:solidFill>
                      <a:prstDash val="solid"/>
                      <a:round/>
                      <a:headEnd type="none" w="med" len="med"/>
                      <a:tailEnd type="none" w="med" len="med"/>
                    </a:lnR>
                    <a:lnT w="25400" cmpd="sng">
                      <a:solidFill>
                        <a:srgbClr val="ED7D31"/>
                      </a:solidFill>
                    </a:lnT>
                    <a:lnB w="12700" cmpd="sng">
                      <a:solidFill>
                        <a:srgbClr val="ED7D31"/>
                      </a:solidFill>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zh-CN" sz="1600" kern="100" dirty="0">
                          <a:effectLst/>
                          <a:latin typeface="黑体" panose="02010609060101010101" pitchFamily="49" charset="-122"/>
                          <a:ea typeface="黑体" panose="02010609060101010101" pitchFamily="49" charset="-122"/>
                          <a:cs typeface="宋体" panose="02010600030101010101" pitchFamily="2" charset="-122"/>
                        </a:rPr>
                        <a:t>工业企业锅炉</a:t>
                      </a:r>
                      <a:r>
                        <a:rPr lang="en-US" sz="1600" kern="100" dirty="0">
                          <a:effectLst/>
                          <a:latin typeface="黑体" panose="02010609060101010101" pitchFamily="49" charset="-122"/>
                          <a:ea typeface="黑体" panose="02010609060101010101" pitchFamily="49" charset="-122"/>
                          <a:cs typeface="宋体" panose="02010600030101010101" pitchFamily="2" charset="-122"/>
                        </a:rPr>
                        <a:t>/</a:t>
                      </a:r>
                      <a:r>
                        <a:rPr lang="zh-CN" sz="1600" kern="100" dirty="0">
                          <a:effectLst/>
                          <a:latin typeface="黑体" panose="02010609060101010101" pitchFamily="49" charset="-122"/>
                          <a:ea typeface="黑体" panose="02010609060101010101" pitchFamily="49" charset="-122"/>
                          <a:cs typeface="宋体" panose="02010600030101010101" pitchFamily="2" charset="-122"/>
                        </a:rPr>
                        <a:t>燃气轮机废气治理与排放情况</a:t>
                      </a:r>
                    </a:p>
                  </a:txBody>
                  <a:tcPr marL="68580" marR="68580" marT="0" marB="0" anchor="ctr">
                    <a:lnL w="12700" cmpd="sng">
                      <a:solidFill>
                        <a:srgbClr val="ED7D31"/>
                      </a:solidFill>
                    </a:lnL>
                    <a:lnR w="12700" cap="flat" cmpd="sng" algn="ctr">
                      <a:solidFill>
                        <a:srgbClr val="ED7D31"/>
                      </a:solidFill>
                      <a:prstDash val="solid"/>
                      <a:round/>
                      <a:headEnd type="none" w="med" len="med"/>
                      <a:tailEnd type="none" w="med" len="med"/>
                    </a:lnR>
                    <a:lnT w="25400" cmpd="sng">
                      <a:solidFill>
                        <a:srgbClr val="ED7D31"/>
                      </a:solidFill>
                    </a:lnT>
                    <a:lnB w="12700" cmpd="sng">
                      <a:solidFill>
                        <a:srgbClr val="ED7D31"/>
                      </a:solidFill>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lnSpc>
                          <a:spcPct val="150000"/>
                        </a:lnSpc>
                        <a:spcAft>
                          <a:spcPts val="0"/>
                        </a:spcAft>
                      </a:pPr>
                      <a:r>
                        <a:rPr lang="en-US" altLang="zh-CN" sz="1600" b="0" kern="1200" dirty="0">
                          <a:solidFill>
                            <a:schemeClr val="tx1"/>
                          </a:solidFill>
                          <a:latin typeface="黑体" panose="02010609060101010101" pitchFamily="49" charset="-122"/>
                          <a:ea typeface="黑体" panose="02010609060101010101" pitchFamily="49" charset="-122"/>
                          <a:cs typeface="+mn-cs"/>
                        </a:rPr>
                        <a:t>G103-1</a:t>
                      </a:r>
                      <a:r>
                        <a:rPr lang="zh-CN" altLang="en-US" sz="1600" b="0" kern="1200" dirty="0">
                          <a:solidFill>
                            <a:schemeClr val="tx1"/>
                          </a:solidFill>
                          <a:latin typeface="黑体" panose="02010609060101010101" pitchFamily="49" charset="-122"/>
                          <a:ea typeface="黑体" panose="02010609060101010101" pitchFamily="49" charset="-122"/>
                          <a:cs typeface="+mn-cs"/>
                        </a:rPr>
                        <a:t>表</a:t>
                      </a:r>
                      <a:endParaRPr lang="zh-CN" sz="1600" b="0" kern="1200" dirty="0">
                        <a:solidFill>
                          <a:schemeClr val="tx1"/>
                        </a:solidFill>
                        <a:latin typeface="黑体" panose="02010609060101010101" pitchFamily="49" charset="-122"/>
                        <a:ea typeface="黑体" panose="02010609060101010101" pitchFamily="49" charset="-122"/>
                        <a:cs typeface="+mn-cs"/>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54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ltLang="zh-CN" sz="1600" dirty="0">
                          <a:latin typeface="黑体" panose="02010609060101010101" pitchFamily="49" charset="-122"/>
                          <a:ea typeface="黑体" panose="02010609060101010101" pitchFamily="49" charset="-122"/>
                        </a:rPr>
                        <a:t>8</a:t>
                      </a:r>
                      <a:endParaRPr lang="zh-CN" altLang="en-US" sz="1600" b="0" dirty="0">
                        <a:latin typeface="黑体" panose="02010609060101010101" pitchFamily="49" charset="-122"/>
                        <a:ea typeface="黑体" panose="02010609060101010101" pitchFamily="49" charset="-122"/>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54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zh-CN" sz="1600" kern="100" dirty="0">
                          <a:effectLst/>
                          <a:latin typeface="黑体" panose="02010609060101010101" pitchFamily="49" charset="-122"/>
                          <a:ea typeface="黑体" panose="02010609060101010101" pitchFamily="49" charset="-122"/>
                          <a:cs typeface="宋体" panose="02010600030101010101" pitchFamily="2" charset="-122"/>
                        </a:rPr>
                        <a:t>石化企业生产工艺废气治理与排放情况</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54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G103-9</a:t>
                      </a:r>
                      <a:r>
                        <a:rPr lang="zh-CN" altLang="en-US"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表</a:t>
                      </a:r>
                      <a:endParaRPr lang="zh-CN"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w="12700" cmpd="sng">
                      <a:solidFill>
                        <a:srgbClr val="ED7D31"/>
                      </a:solidFill>
                    </a:lnR>
                    <a:lnT w="254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3767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ltLang="zh-CN" sz="1600" dirty="0">
                          <a:latin typeface="黑体" panose="02010609060101010101" pitchFamily="49" charset="-122"/>
                          <a:ea typeface="黑体" panose="02010609060101010101" pitchFamily="49" charset="-122"/>
                        </a:rPr>
                        <a:t>2</a:t>
                      </a:r>
                      <a:endParaRPr lang="zh-CN" altLang="en-US" sz="1600" b="0" dirty="0">
                        <a:latin typeface="黑体" panose="02010609060101010101" pitchFamily="49" charset="-122"/>
                        <a:ea typeface="黑体" panose="02010609060101010101" pitchFamily="49" charset="-122"/>
                      </a:endParaRPr>
                    </a:p>
                  </a:txBody>
                  <a:tcPr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zh-CN" sz="1600" kern="100" dirty="0">
                          <a:effectLst/>
                          <a:latin typeface="黑体" panose="02010609060101010101" pitchFamily="49" charset="-122"/>
                          <a:ea typeface="黑体" panose="02010609060101010101" pitchFamily="49" charset="-122"/>
                          <a:cs typeface="宋体" panose="02010600030101010101" pitchFamily="2" charset="-122"/>
                        </a:rPr>
                        <a:t>工业企业炉窑废气治理与排放情况</a:t>
                      </a:r>
                    </a:p>
                  </a:txBody>
                  <a:tcPr marL="68580" marR="68580" marT="0" marB="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lnSpc>
                          <a:spcPct val="150000"/>
                        </a:lnSpc>
                        <a:spcAft>
                          <a:spcPts val="0"/>
                        </a:spcAft>
                      </a:pPr>
                      <a:r>
                        <a:rPr lang="en-US"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G103-2</a:t>
                      </a:r>
                      <a:r>
                        <a:rPr lang="zh-CN" altLang="en-US"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表</a:t>
                      </a:r>
                      <a:endParaRPr lang="zh-CN"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ltLang="zh-CN" sz="1600" dirty="0">
                          <a:latin typeface="黑体" panose="02010609060101010101" pitchFamily="49" charset="-122"/>
                          <a:ea typeface="黑体" panose="02010609060101010101" pitchFamily="49" charset="-122"/>
                        </a:rPr>
                        <a:t>9</a:t>
                      </a:r>
                      <a:endParaRPr lang="zh-CN" altLang="en-US" sz="1600" b="0" dirty="0">
                        <a:latin typeface="黑体" panose="02010609060101010101" pitchFamily="49" charset="-122"/>
                        <a:ea typeface="黑体" panose="02010609060101010101" pitchFamily="49" charset="-122"/>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zh-CN" sz="1600" kern="100" dirty="0">
                          <a:effectLst/>
                          <a:latin typeface="黑体" panose="02010609060101010101" pitchFamily="49" charset="-122"/>
                          <a:ea typeface="黑体" panose="02010609060101010101" pitchFamily="49" charset="-122"/>
                          <a:cs typeface="宋体" panose="02010600030101010101" pitchFamily="2" charset="-122"/>
                        </a:rPr>
                        <a:t>工业企业有机液体储罐、装载信息</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G103-10</a:t>
                      </a:r>
                      <a:r>
                        <a:rPr lang="zh-CN" altLang="en-US"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表</a:t>
                      </a:r>
                      <a:endParaRPr lang="zh-CN"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w="12700" cmpd="sng">
                      <a:solidFill>
                        <a:srgbClr val="ED7D31"/>
                      </a:solid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958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ltLang="zh-CN" sz="1600" dirty="0">
                          <a:latin typeface="黑体" panose="02010609060101010101" pitchFamily="49" charset="-122"/>
                          <a:ea typeface="黑体" panose="02010609060101010101" pitchFamily="49" charset="-122"/>
                        </a:rPr>
                        <a:t>3</a:t>
                      </a:r>
                      <a:endParaRPr lang="zh-CN" altLang="en-US" sz="1600" b="0" dirty="0">
                        <a:latin typeface="黑体" panose="02010609060101010101" pitchFamily="49" charset="-122"/>
                        <a:ea typeface="黑体" panose="02010609060101010101" pitchFamily="49" charset="-122"/>
                      </a:endParaRPr>
                    </a:p>
                  </a:txBody>
                  <a:tcPr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zh-CN" sz="1600" kern="100" dirty="0">
                          <a:effectLst/>
                          <a:latin typeface="黑体" panose="02010609060101010101" pitchFamily="49" charset="-122"/>
                          <a:ea typeface="黑体" panose="02010609060101010101" pitchFamily="49" charset="-122"/>
                          <a:cs typeface="宋体" panose="02010600030101010101" pitchFamily="2" charset="-122"/>
                        </a:rPr>
                        <a:t>钢铁与炼焦企业炼焦废气治理与排放情况</a:t>
                      </a:r>
                    </a:p>
                  </a:txBody>
                  <a:tcPr marL="68580" marR="68580" marT="0" marB="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G103-3</a:t>
                      </a:r>
                      <a:r>
                        <a:rPr lang="zh-CN" altLang="en-US"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表</a:t>
                      </a:r>
                      <a:endParaRPr lang="zh-CN"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ltLang="zh-CN" sz="1600" dirty="0">
                          <a:latin typeface="黑体" panose="02010609060101010101" pitchFamily="49" charset="-122"/>
                          <a:ea typeface="黑体" panose="02010609060101010101" pitchFamily="49" charset="-122"/>
                        </a:rPr>
                        <a:t>10</a:t>
                      </a:r>
                      <a:endParaRPr lang="zh-CN" altLang="en-US" sz="1600" b="0" dirty="0">
                        <a:latin typeface="黑体" panose="02010609060101010101" pitchFamily="49" charset="-122"/>
                        <a:ea typeface="黑体" panose="02010609060101010101" pitchFamily="49" charset="-122"/>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zh-CN" sz="1600" kern="100" dirty="0">
                          <a:effectLst/>
                          <a:latin typeface="黑体" panose="02010609060101010101" pitchFamily="49" charset="-122"/>
                          <a:ea typeface="黑体" panose="02010609060101010101" pitchFamily="49" charset="-122"/>
                          <a:cs typeface="宋体" panose="02010600030101010101" pitchFamily="2" charset="-122"/>
                        </a:rPr>
                        <a:t>工业企业含挥发性有机物原辅材料使用信息</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G103-11</a:t>
                      </a:r>
                      <a:r>
                        <a:rPr lang="zh-CN" altLang="en-US"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表</a:t>
                      </a:r>
                      <a:endParaRPr lang="zh-CN"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w="12700" cmpd="sng">
                      <a:solidFill>
                        <a:srgbClr val="ED7D31"/>
                      </a:solid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958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ltLang="zh-CN" sz="1600" dirty="0">
                          <a:latin typeface="黑体" panose="02010609060101010101" pitchFamily="49" charset="-122"/>
                          <a:ea typeface="黑体" panose="02010609060101010101" pitchFamily="49" charset="-122"/>
                        </a:rPr>
                        <a:t>4</a:t>
                      </a:r>
                      <a:endParaRPr lang="zh-CN" altLang="en-US" sz="1600" b="0" dirty="0">
                        <a:latin typeface="黑体" panose="02010609060101010101" pitchFamily="49" charset="-122"/>
                        <a:ea typeface="黑体" panose="02010609060101010101" pitchFamily="49" charset="-122"/>
                      </a:endParaRPr>
                    </a:p>
                  </a:txBody>
                  <a:tcPr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zh-CN" sz="1600" kern="100" dirty="0">
                          <a:effectLst/>
                          <a:latin typeface="黑体" panose="02010609060101010101" pitchFamily="49" charset="-122"/>
                          <a:ea typeface="黑体" panose="02010609060101010101" pitchFamily="49" charset="-122"/>
                          <a:cs typeface="宋体" panose="02010600030101010101" pitchFamily="2" charset="-122"/>
                        </a:rPr>
                        <a:t>钢铁企业炼铁生产废气治理与排放情况</a:t>
                      </a:r>
                    </a:p>
                  </a:txBody>
                  <a:tcPr marL="68580" marR="68580" marT="0" marB="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G103-5</a:t>
                      </a:r>
                      <a:r>
                        <a:rPr lang="zh-CN" altLang="en-US"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表</a:t>
                      </a:r>
                      <a:endParaRPr lang="zh-CN"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ltLang="zh-CN" sz="1600" dirty="0">
                          <a:latin typeface="黑体" panose="02010609060101010101" pitchFamily="49" charset="-122"/>
                          <a:ea typeface="黑体" panose="02010609060101010101" pitchFamily="49" charset="-122"/>
                        </a:rPr>
                        <a:t>11</a:t>
                      </a:r>
                      <a:endParaRPr lang="zh-CN" altLang="en-US" sz="1600" b="0" dirty="0">
                        <a:latin typeface="黑体" panose="02010609060101010101" pitchFamily="49" charset="-122"/>
                        <a:ea typeface="黑体" panose="02010609060101010101" pitchFamily="49" charset="-122"/>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zh-CN" sz="1600" kern="100" dirty="0">
                          <a:effectLst/>
                          <a:latin typeface="黑体" panose="02010609060101010101" pitchFamily="49" charset="-122"/>
                          <a:ea typeface="黑体" panose="02010609060101010101" pitchFamily="49" charset="-122"/>
                          <a:cs typeface="宋体" panose="02010600030101010101" pitchFamily="2" charset="-122"/>
                        </a:rPr>
                        <a:t>工业企业固体物料堆存信息</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G103-12</a:t>
                      </a:r>
                      <a:r>
                        <a:rPr lang="zh-CN" altLang="en-US"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表</a:t>
                      </a:r>
                      <a:endParaRPr lang="zh-CN"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w="12700" cmpd="sng">
                      <a:solidFill>
                        <a:srgbClr val="ED7D31"/>
                      </a:solid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958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ltLang="zh-CN" sz="1600" dirty="0">
                          <a:latin typeface="黑体" panose="02010609060101010101" pitchFamily="49" charset="-122"/>
                          <a:ea typeface="黑体" panose="02010609060101010101" pitchFamily="49" charset="-122"/>
                        </a:rPr>
                        <a:t>5</a:t>
                      </a:r>
                      <a:endParaRPr lang="zh-CN" altLang="en-US" sz="1600" b="0" dirty="0">
                        <a:latin typeface="黑体" panose="02010609060101010101" pitchFamily="49" charset="-122"/>
                        <a:ea typeface="黑体" panose="02010609060101010101" pitchFamily="49" charset="-122"/>
                      </a:endParaRPr>
                    </a:p>
                  </a:txBody>
                  <a:tcPr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zh-CN" sz="1600" kern="100" dirty="0">
                          <a:effectLst/>
                          <a:latin typeface="黑体" panose="02010609060101010101" pitchFamily="49" charset="-122"/>
                          <a:ea typeface="黑体" panose="02010609060101010101" pitchFamily="49" charset="-122"/>
                          <a:cs typeface="宋体" panose="02010600030101010101" pitchFamily="2" charset="-122"/>
                        </a:rPr>
                        <a:t>钢铁企业炼钢生产废气治理与排放情况</a:t>
                      </a:r>
                    </a:p>
                  </a:txBody>
                  <a:tcPr marL="68580" marR="68580" marT="0" marB="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G103-6</a:t>
                      </a:r>
                      <a:r>
                        <a:rPr lang="zh-CN" altLang="en-US"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表</a:t>
                      </a:r>
                      <a:endParaRPr lang="zh-CN"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ltLang="zh-CN" sz="1600" dirty="0">
                          <a:latin typeface="黑体" panose="02010609060101010101" pitchFamily="49" charset="-122"/>
                          <a:ea typeface="黑体" panose="02010609060101010101" pitchFamily="49" charset="-122"/>
                        </a:rPr>
                        <a:t>12</a:t>
                      </a:r>
                      <a:endParaRPr lang="zh-CN" altLang="en-US" sz="1600" b="0" dirty="0">
                        <a:latin typeface="黑体" panose="02010609060101010101" pitchFamily="49" charset="-122"/>
                        <a:ea typeface="黑体" panose="02010609060101010101" pitchFamily="49" charset="-122"/>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zh-CN" sz="1600" kern="100" dirty="0">
                          <a:effectLst/>
                          <a:latin typeface="黑体" panose="02010609060101010101" pitchFamily="49" charset="-122"/>
                          <a:ea typeface="黑体" panose="02010609060101010101" pitchFamily="49" charset="-122"/>
                          <a:cs typeface="宋体" panose="02010600030101010101" pitchFamily="2" charset="-122"/>
                        </a:rPr>
                        <a:t>工业企业其他废气治理与排放情况</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G103-13</a:t>
                      </a:r>
                      <a:r>
                        <a:rPr lang="zh-CN" altLang="en-US"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表</a:t>
                      </a:r>
                      <a:endParaRPr lang="zh-CN"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w="12700" cmpd="sng">
                      <a:solidFill>
                        <a:srgbClr val="ED7D31"/>
                      </a:solid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958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ltLang="zh-CN" sz="1600" dirty="0">
                          <a:latin typeface="黑体" panose="02010609060101010101" pitchFamily="49" charset="-122"/>
                          <a:ea typeface="黑体" panose="02010609060101010101" pitchFamily="49" charset="-122"/>
                        </a:rPr>
                        <a:t>6</a:t>
                      </a:r>
                      <a:endParaRPr lang="zh-CN" altLang="en-US" sz="1600" b="0" dirty="0">
                        <a:latin typeface="黑体" panose="02010609060101010101" pitchFamily="49" charset="-122"/>
                        <a:ea typeface="黑体" panose="02010609060101010101" pitchFamily="49" charset="-122"/>
                      </a:endParaRPr>
                    </a:p>
                  </a:txBody>
                  <a:tcPr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zh-CN" sz="1600" kern="100" dirty="0">
                          <a:effectLst/>
                          <a:latin typeface="黑体" panose="02010609060101010101" pitchFamily="49" charset="-122"/>
                          <a:ea typeface="黑体" panose="02010609060101010101" pitchFamily="49" charset="-122"/>
                          <a:cs typeface="宋体" panose="02010600030101010101" pitchFamily="2" charset="-122"/>
                        </a:rPr>
                        <a:t>水泥企业熟料生产废气治理与排放情况</a:t>
                      </a:r>
                    </a:p>
                  </a:txBody>
                  <a:tcPr marL="68580" marR="68580" marT="0" marB="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G103-7</a:t>
                      </a:r>
                      <a:r>
                        <a:rPr lang="zh-CN" altLang="en-US"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表</a:t>
                      </a:r>
                      <a:endParaRPr lang="zh-CN"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ltLang="zh-CN" sz="1600" dirty="0">
                          <a:latin typeface="黑体" panose="02010609060101010101" pitchFamily="49" charset="-122"/>
                          <a:ea typeface="黑体" panose="02010609060101010101" pitchFamily="49" charset="-122"/>
                        </a:rPr>
                        <a:t>13</a:t>
                      </a:r>
                      <a:endParaRPr lang="zh-CN" altLang="en-US" sz="1600" b="0" dirty="0">
                        <a:latin typeface="黑体" panose="02010609060101010101" pitchFamily="49" charset="-122"/>
                        <a:ea typeface="黑体" panose="02010609060101010101" pitchFamily="49" charset="-122"/>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zh-CN" altLang="en-US" sz="1600" kern="100" dirty="0">
                          <a:effectLst/>
                          <a:latin typeface="黑体" panose="02010609060101010101" pitchFamily="49" charset="-122"/>
                          <a:ea typeface="黑体" panose="02010609060101010101" pitchFamily="49" charset="-122"/>
                          <a:cs typeface="宋体" panose="02010600030101010101" pitchFamily="2" charset="-122"/>
                        </a:rPr>
                        <a:t>工业企业污染物产排污系数核算信息</a:t>
                      </a:r>
                      <a:endParaRPr lang="zh-CN" sz="16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G106-1</a:t>
                      </a:r>
                      <a:r>
                        <a:rPr lang="zh-CN" altLang="en-US"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表</a:t>
                      </a:r>
                      <a:endParaRPr lang="zh-CN"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w="12700" cmpd="sng">
                      <a:solidFill>
                        <a:srgbClr val="ED7D31"/>
                      </a:solid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8958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ltLang="zh-CN" sz="1600" dirty="0">
                          <a:latin typeface="黑体" panose="02010609060101010101" pitchFamily="49" charset="-122"/>
                          <a:ea typeface="黑体" panose="02010609060101010101" pitchFamily="49" charset="-122"/>
                        </a:rPr>
                        <a:t>7</a:t>
                      </a:r>
                      <a:endParaRPr lang="zh-CN" altLang="en-US" sz="1600" b="0" dirty="0">
                        <a:latin typeface="黑体" panose="02010609060101010101" pitchFamily="49" charset="-122"/>
                        <a:ea typeface="黑体" panose="02010609060101010101" pitchFamily="49" charset="-122"/>
                      </a:endParaRPr>
                    </a:p>
                  </a:txBody>
                  <a:tcPr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zh-CN" sz="1600" kern="100" dirty="0">
                          <a:effectLst/>
                          <a:latin typeface="黑体" panose="02010609060101010101" pitchFamily="49" charset="-122"/>
                          <a:ea typeface="黑体" panose="02010609060101010101" pitchFamily="49" charset="-122"/>
                          <a:cs typeface="宋体" panose="02010600030101010101" pitchFamily="2" charset="-122"/>
                        </a:rPr>
                        <a:t>石化企业工艺加热炉废气治理与排放情况</a:t>
                      </a:r>
                    </a:p>
                  </a:txBody>
                  <a:tcPr marL="68580" marR="68580" marT="0" marB="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G103-8</a:t>
                      </a:r>
                      <a:r>
                        <a:rPr lang="zh-CN" altLang="en-US"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表</a:t>
                      </a:r>
                      <a:endParaRPr lang="zh-CN"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US" altLang="zh-CN" sz="1600" b="0" dirty="0">
                          <a:latin typeface="黑体" panose="02010609060101010101" pitchFamily="49" charset="-122"/>
                          <a:ea typeface="黑体" panose="02010609060101010101" pitchFamily="49" charset="-122"/>
                        </a:rPr>
                        <a:t>14</a:t>
                      </a:r>
                      <a:endParaRPr lang="zh-CN" altLang="en-US" sz="1600" b="0" dirty="0">
                        <a:latin typeface="黑体" panose="02010609060101010101" pitchFamily="49" charset="-122"/>
                        <a:ea typeface="黑体" panose="02010609060101010101" pitchFamily="49" charset="-122"/>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zh-CN" sz="1600" kern="100" dirty="0">
                          <a:effectLst/>
                          <a:latin typeface="黑体" panose="02010609060101010101" pitchFamily="49" charset="-122"/>
                          <a:ea typeface="黑体" panose="02010609060101010101" pitchFamily="49" charset="-122"/>
                          <a:cs typeface="宋体" panose="02010600030101010101" pitchFamily="2" charset="-122"/>
                        </a:rPr>
                        <a:t>工业企业废气监测数据</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lnSpc>
                          <a:spcPct val="150000"/>
                        </a:lnSpc>
                        <a:spcAft>
                          <a:spcPts val="0"/>
                        </a:spcAft>
                      </a:pPr>
                      <a:r>
                        <a:rPr lang="en-US" alt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G106-3</a:t>
                      </a:r>
                      <a:r>
                        <a:rPr lang="zh-CN" altLang="en-US"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表</a:t>
                      </a:r>
                      <a:endParaRPr lang="zh-CN" sz="16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w="12700" cmpd="sng">
                      <a:solidFill>
                        <a:srgbClr val="ED7D31"/>
                      </a:solid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8" name="矩形 7"/>
          <p:cNvSpPr/>
          <p:nvPr/>
        </p:nvSpPr>
        <p:spPr>
          <a:xfrm>
            <a:off x="135837" y="223952"/>
            <a:ext cx="6094496" cy="430887"/>
          </a:xfrm>
          <a:prstGeom prst="rect">
            <a:avLst/>
          </a:prstGeom>
        </p:spPr>
        <p:txBody>
          <a:bodyPr wrap="square" lIns="0" tIns="0" rIns="0" bIns="0">
            <a:spAutoFit/>
          </a:bodyPr>
          <a:lstStyle/>
          <a:p>
            <a:pPr>
              <a:defRPr/>
            </a:pPr>
            <a:r>
              <a:rPr lang="zh-CN" altLang="en-US" sz="2800" b="1" kern="0" dirty="0">
                <a:latin typeface="微软雅黑" panose="020B0503020204020204" pitchFamily="34" charset="-122"/>
                <a:ea typeface="微软雅黑" panose="020B0503020204020204" pitchFamily="34" charset="-122"/>
              </a:rPr>
              <a:t>二、</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涉</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普查报表</a:t>
            </a:r>
          </a:p>
        </p:txBody>
      </p:sp>
    </p:spTree>
    <p:extLst>
      <p:ext uri="{BB962C8B-B14F-4D97-AF65-F5344CB8AC3E}">
        <p14:creationId xmlns:p14="http://schemas.microsoft.com/office/powerpoint/2010/main" val="3988898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14</a:t>
            </a:fld>
            <a:endParaRPr lang="zh-CN" altLang="en-US"/>
          </a:p>
        </p:txBody>
      </p:sp>
      <p:pic>
        <p:nvPicPr>
          <p:cNvPr id="3" name="图片 2" descr="C:\Users\yuzhe\AppData\Roaming\Tencent\Users\861100420\QQ\WinTemp\RichOle\50U`C9J4K}CS`4QJ)TUJGNO.png"/>
          <p:cNvPicPr/>
          <p:nvPr/>
        </p:nvPicPr>
        <p:blipFill rotWithShape="1">
          <a:blip r:embed="rId2">
            <a:extLst>
              <a:ext uri="{28A0092B-C50C-407E-A947-70E740481C1C}">
                <a14:useLocalDpi xmlns:a14="http://schemas.microsoft.com/office/drawing/2010/main" val="0"/>
              </a:ext>
            </a:extLst>
          </a:blip>
          <a:srcRect l="5284" r="5609"/>
          <a:stretch/>
        </p:blipFill>
        <p:spPr bwMode="auto">
          <a:xfrm>
            <a:off x="5897880" y="0"/>
            <a:ext cx="6294120" cy="6672071"/>
          </a:xfrm>
          <a:prstGeom prst="rect">
            <a:avLst/>
          </a:prstGeom>
          <a:solidFill>
            <a:schemeClr val="tx1"/>
          </a:solidFill>
          <a:ln>
            <a:noFill/>
          </a:ln>
        </p:spPr>
      </p:pic>
      <p:sp>
        <p:nvSpPr>
          <p:cNvPr id="5" name="TextBox 4"/>
          <p:cNvSpPr txBox="1"/>
          <p:nvPr/>
        </p:nvSpPr>
        <p:spPr>
          <a:xfrm>
            <a:off x="249571" y="1623896"/>
            <a:ext cx="5145389" cy="4893647"/>
          </a:xfrm>
          <a:prstGeom prst="rect">
            <a:avLst/>
          </a:prstGeom>
          <a:solidFill>
            <a:schemeClr val="accent3">
              <a:lumMod val="20000"/>
              <a:lumOff val="80000"/>
            </a:schemeClr>
          </a:solidFill>
        </p:spPr>
        <p:txBody>
          <a:bodyPr wrap="square" rtlCol="0">
            <a:spAutoFit/>
          </a:bodyPr>
          <a:lstStyle/>
          <a:p>
            <a:pPr>
              <a:lnSpc>
                <a:spcPct val="130000"/>
              </a:lnSpc>
            </a:pPr>
            <a:r>
              <a:rPr lang="zh-CN" altLang="zh-CN" sz="2400" dirty="0">
                <a:latin typeface="Times New Roman" panose="02020603050405020304" pitchFamily="18" charset="0"/>
                <a:ea typeface="+mj-ea"/>
              </a:rPr>
              <a:t>电站锅炉</a:t>
            </a:r>
            <a:r>
              <a:rPr lang="en-US" altLang="zh-CN" sz="2400" dirty="0">
                <a:latin typeface="Times New Roman" panose="02020603050405020304" pitchFamily="18" charset="0"/>
                <a:ea typeface="+mj-ea"/>
              </a:rPr>
              <a:t>/</a:t>
            </a:r>
            <a:r>
              <a:rPr lang="zh-CN" altLang="zh-CN" sz="2400" dirty="0">
                <a:latin typeface="Times New Roman" panose="02020603050405020304" pitchFamily="18" charset="0"/>
                <a:ea typeface="+mj-ea"/>
              </a:rPr>
              <a:t>燃气轮机</a:t>
            </a:r>
            <a:r>
              <a:rPr lang="en-US" altLang="zh-CN" sz="2400" dirty="0">
                <a:latin typeface="Times New Roman" panose="02020603050405020304" pitchFamily="18" charset="0"/>
                <a:ea typeface="+mj-ea"/>
              </a:rPr>
              <a:t>/</a:t>
            </a:r>
            <a:r>
              <a:rPr lang="zh-CN" altLang="zh-CN" sz="2400" dirty="0">
                <a:latin typeface="Times New Roman" panose="02020603050405020304" pitchFamily="18" charset="0"/>
                <a:ea typeface="+mj-ea"/>
              </a:rPr>
              <a:t>工业锅炉类型</a:t>
            </a:r>
            <a:r>
              <a:rPr lang="en-US" altLang="zh-CN" sz="2400" dirty="0">
                <a:latin typeface="Times New Roman" panose="02020603050405020304" pitchFamily="18" charset="0"/>
                <a:ea typeface="+mj-ea"/>
              </a:rPr>
              <a:t>  </a:t>
            </a:r>
            <a:r>
              <a:rPr lang="zh-CN" altLang="zh-CN" sz="2400" dirty="0">
                <a:latin typeface="宋体" panose="02010600030101010101" pitchFamily="2" charset="-122"/>
                <a:ea typeface="宋体" panose="02010600030101010101" pitchFamily="2" charset="-122"/>
              </a:rPr>
              <a:t>参照附录五表</a:t>
            </a:r>
            <a:r>
              <a:rPr lang="en-US" altLang="zh-CN" sz="2400" dirty="0">
                <a:latin typeface="宋体" panose="02010600030101010101" pitchFamily="2" charset="-122"/>
                <a:ea typeface="宋体" panose="02010600030101010101" pitchFamily="2" charset="-122"/>
              </a:rPr>
              <a:t>3 </a:t>
            </a:r>
            <a:r>
              <a:rPr lang="zh-CN" altLang="zh-CN" sz="2400" dirty="0">
                <a:latin typeface="宋体" panose="02010600030101010101" pitchFamily="2" charset="-122"/>
                <a:ea typeface="宋体" panose="02010600030101010101" pitchFamily="2" charset="-122"/>
              </a:rPr>
              <a:t>锅炉</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燃气轮机类型代码表填写</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a:lnSpc>
                <a:spcPct val="130000"/>
              </a:lnSpc>
            </a:pPr>
            <a:r>
              <a:rPr lang="zh-CN" altLang="zh-CN" sz="2400" dirty="0">
                <a:latin typeface="Times New Roman" panose="02020603050405020304" pitchFamily="18" charset="0"/>
                <a:ea typeface="+mj-ea"/>
              </a:rPr>
              <a:t>燃烧方式</a:t>
            </a:r>
            <a:r>
              <a:rPr lang="en-US" altLang="zh-CN" sz="2400" dirty="0">
                <a:latin typeface="Times New Roman" panose="02020603050405020304" pitchFamily="18" charset="0"/>
                <a:ea typeface="+mj-ea"/>
              </a:rPr>
              <a:t>  </a:t>
            </a:r>
            <a:r>
              <a:rPr lang="zh-CN" altLang="zh-CN" sz="2400" dirty="0">
                <a:latin typeface="宋体" panose="02010600030101010101" pitchFamily="2" charset="-122"/>
                <a:ea typeface="宋体" panose="02010600030101010101" pitchFamily="2" charset="-122"/>
              </a:rPr>
              <a:t>参照附录五表</a:t>
            </a:r>
            <a:r>
              <a:rPr lang="en-US" altLang="zh-CN" sz="2400" dirty="0">
                <a:latin typeface="宋体" panose="02010600030101010101" pitchFamily="2" charset="-122"/>
                <a:ea typeface="宋体" panose="02010600030101010101" pitchFamily="2" charset="-122"/>
              </a:rPr>
              <a:t>4 </a:t>
            </a:r>
            <a:r>
              <a:rPr lang="zh-CN" altLang="zh-CN" sz="2400" dirty="0">
                <a:latin typeface="宋体" panose="02010600030101010101" pitchFamily="2" charset="-122"/>
                <a:ea typeface="宋体" panose="02010600030101010101" pitchFamily="2" charset="-122"/>
              </a:rPr>
              <a:t>锅炉燃烧方式及代码表填写</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a:lnSpc>
                <a:spcPct val="130000"/>
              </a:lnSpc>
            </a:pPr>
            <a:r>
              <a:rPr lang="zh-CN" altLang="zh-CN" sz="2400" dirty="0">
                <a:latin typeface="Times New Roman" panose="02020603050405020304" pitchFamily="18" charset="0"/>
                <a:ea typeface="+mj-ea"/>
              </a:rPr>
              <a:t>燃料类型</a:t>
            </a:r>
            <a:r>
              <a:rPr lang="en-US" altLang="zh-CN" sz="2400" dirty="0">
                <a:latin typeface="Times New Roman" panose="02020603050405020304" pitchFamily="18" charset="0"/>
                <a:ea typeface="+mj-ea"/>
              </a:rPr>
              <a:t>  </a:t>
            </a:r>
            <a:r>
              <a:rPr lang="zh-CN" altLang="zh-CN" sz="2400" dirty="0">
                <a:latin typeface="宋体" panose="02010600030101010101" pitchFamily="2" charset="-122"/>
                <a:ea typeface="宋体" panose="02010600030101010101" pitchFamily="2" charset="-122"/>
              </a:rPr>
              <a:t>参照附录五表</a:t>
            </a:r>
            <a:r>
              <a:rPr lang="en-US" altLang="zh-CN" sz="2400" dirty="0">
                <a:latin typeface="宋体" panose="02010600030101010101" pitchFamily="2" charset="-122"/>
                <a:ea typeface="宋体" panose="02010600030101010101" pitchFamily="2" charset="-122"/>
              </a:rPr>
              <a:t>2 </a:t>
            </a:r>
            <a:r>
              <a:rPr lang="zh-CN" altLang="zh-CN" sz="2400" dirty="0">
                <a:latin typeface="宋体" panose="02010600030101010101" pitchFamily="2" charset="-122"/>
                <a:ea typeface="宋体" panose="02010600030101010101" pitchFamily="2" charset="-122"/>
              </a:rPr>
              <a:t>燃料类型及代码表填写</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a:lnSpc>
                <a:spcPct val="130000"/>
              </a:lnSpc>
            </a:pPr>
            <a:r>
              <a:rPr lang="zh-CN" altLang="zh-CN" sz="2400" dirty="0">
                <a:latin typeface="Times New Roman" panose="02020603050405020304" pitchFamily="18" charset="0"/>
                <a:ea typeface="+mj-ea"/>
              </a:rPr>
              <a:t>燃料消耗量</a:t>
            </a:r>
            <a:r>
              <a:rPr lang="en-US" altLang="zh-CN" sz="2400" dirty="0">
                <a:latin typeface="Times New Roman" panose="02020603050405020304" pitchFamily="18" charset="0"/>
                <a:ea typeface="+mj-ea"/>
              </a:rPr>
              <a:t>  </a:t>
            </a:r>
            <a:r>
              <a:rPr lang="zh-CN" altLang="zh-CN" sz="2400" dirty="0">
                <a:latin typeface="宋体" panose="02010600030101010101" pitchFamily="2" charset="-122"/>
                <a:ea typeface="宋体" panose="02010600030101010101" pitchFamily="2" charset="-122"/>
              </a:rPr>
              <a:t>按照</a:t>
            </a:r>
            <a:r>
              <a:rPr lang="en-US" altLang="zh-CN" sz="2400" dirty="0">
                <a:latin typeface="宋体" panose="02010600030101010101" pitchFamily="2" charset="-122"/>
                <a:ea typeface="宋体" panose="02010600030101010101" pitchFamily="2" charset="-122"/>
              </a:rPr>
              <a:t>2017</a:t>
            </a:r>
            <a:r>
              <a:rPr lang="zh-CN" altLang="zh-CN" sz="2400" dirty="0">
                <a:latin typeface="宋体" panose="02010600030101010101" pitchFamily="2" charset="-122"/>
                <a:ea typeface="宋体" panose="02010600030101010101" pitchFamily="2" charset="-122"/>
              </a:rPr>
              <a:t>年填报锅炉实际燃料消耗量填写。</a:t>
            </a:r>
            <a:endParaRPr lang="en-US" altLang="zh-CN" sz="2400" dirty="0">
              <a:latin typeface="宋体" panose="02010600030101010101" pitchFamily="2" charset="-122"/>
              <a:ea typeface="宋体" panose="02010600030101010101" pitchFamily="2" charset="-122"/>
            </a:endParaRPr>
          </a:p>
          <a:p>
            <a:pPr>
              <a:lnSpc>
                <a:spcPct val="130000"/>
              </a:lnSpc>
            </a:pPr>
            <a:r>
              <a:rPr lang="zh-CN" altLang="zh-CN" sz="2400" dirty="0">
                <a:latin typeface="宋体" panose="02010600030101010101" pitchFamily="2" charset="-122"/>
                <a:ea typeface="宋体" panose="02010600030101010101" pitchFamily="2" charset="-122"/>
              </a:rPr>
              <a:t>以上</a:t>
            </a:r>
            <a:r>
              <a:rPr lang="en-US" altLang="zh-CN" sz="2400" dirty="0">
                <a:latin typeface="宋体" panose="02010600030101010101" pitchFamily="2" charset="-122"/>
                <a:ea typeface="宋体" panose="02010600030101010101" pitchFamily="2" charset="-122"/>
              </a:rPr>
              <a:t>4</a:t>
            </a:r>
            <a:r>
              <a:rPr lang="zh-CN" altLang="zh-CN" sz="2400" dirty="0">
                <a:latin typeface="宋体" panose="02010600030101010101" pitchFamily="2" charset="-122"/>
                <a:ea typeface="宋体" panose="02010600030101010101" pitchFamily="2" charset="-122"/>
              </a:rPr>
              <a:t>个参数为必填项。</a:t>
            </a:r>
            <a:endParaRPr lang="zh-CN" altLang="en-US" sz="2400" dirty="0">
              <a:latin typeface="宋体" panose="02010600030101010101" pitchFamily="2" charset="-122"/>
              <a:ea typeface="宋体" panose="02010600030101010101" pitchFamily="2" charset="-122"/>
            </a:endParaRPr>
          </a:p>
        </p:txBody>
      </p:sp>
      <p:sp>
        <p:nvSpPr>
          <p:cNvPr id="10" name="矩形 9"/>
          <p:cNvSpPr/>
          <p:nvPr/>
        </p:nvSpPr>
        <p:spPr>
          <a:xfrm>
            <a:off x="249571" y="974092"/>
            <a:ext cx="1449436"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G103-1</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表</a:t>
            </a:r>
          </a:p>
        </p:txBody>
      </p:sp>
      <p:sp>
        <p:nvSpPr>
          <p:cNvPr id="12" name="矩形 11"/>
          <p:cNvSpPr/>
          <p:nvPr/>
        </p:nvSpPr>
        <p:spPr>
          <a:xfrm>
            <a:off x="82048" y="281247"/>
            <a:ext cx="6094496" cy="430887"/>
          </a:xfrm>
          <a:prstGeom prst="rect">
            <a:avLst/>
          </a:prstGeom>
        </p:spPr>
        <p:txBody>
          <a:bodyPr wrap="square" lIns="0" tIns="0" rIns="0" bIns="0">
            <a:spAutoFit/>
          </a:bodyPr>
          <a:lstStyle/>
          <a:p>
            <a:pPr>
              <a:defRPr/>
            </a:pPr>
            <a:r>
              <a:rPr lang="zh-CN" altLang="en-US" sz="2800" b="1" kern="0" dirty="0">
                <a:latin typeface="微软雅黑" panose="020B0503020204020204" pitchFamily="34" charset="-122"/>
                <a:ea typeface="微软雅黑" panose="020B0503020204020204" pitchFamily="34" charset="-122"/>
              </a:rPr>
              <a:t>二、</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涉</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普查报表</a:t>
            </a:r>
          </a:p>
        </p:txBody>
      </p:sp>
    </p:spTree>
    <p:extLst>
      <p:ext uri="{BB962C8B-B14F-4D97-AF65-F5344CB8AC3E}">
        <p14:creationId xmlns:p14="http://schemas.microsoft.com/office/powerpoint/2010/main" val="2128697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15</a:t>
            </a:fld>
            <a:endParaRPr lang="zh-CN" altLang="en-US"/>
          </a:p>
        </p:txBody>
      </p:sp>
      <p:sp>
        <p:nvSpPr>
          <p:cNvPr id="5" name="TextBox 4"/>
          <p:cNvSpPr txBox="1"/>
          <p:nvPr/>
        </p:nvSpPr>
        <p:spPr>
          <a:xfrm>
            <a:off x="230777" y="1435757"/>
            <a:ext cx="5625167" cy="2613023"/>
          </a:xfrm>
          <a:prstGeom prst="rect">
            <a:avLst/>
          </a:prstGeom>
          <a:solidFill>
            <a:schemeClr val="accent3">
              <a:lumMod val="20000"/>
              <a:lumOff val="80000"/>
            </a:schemeClr>
          </a:solidFill>
        </p:spPr>
        <p:txBody>
          <a:bodyPr wrap="square" rtlCol="0">
            <a:spAutoFit/>
          </a:bodyPr>
          <a:lstStyle/>
          <a:p>
            <a:pPr indent="457200">
              <a:lnSpc>
                <a:spcPct val="130000"/>
              </a:lnSpc>
            </a:pPr>
            <a:r>
              <a:rPr lang="zh-CN" altLang="zh-CN" dirty="0">
                <a:latin typeface="Times New Roman" panose="02020603050405020304" pitchFamily="18" charset="0"/>
                <a:ea typeface="+mj-ea"/>
              </a:rPr>
              <a:t>炉窑类型</a:t>
            </a:r>
            <a:r>
              <a:rPr lang="en-US" altLang="zh-CN" dirty="0">
                <a:latin typeface="Times New Roman" panose="02020603050405020304" pitchFamily="18" charset="0"/>
                <a:ea typeface="+mj-ea"/>
              </a:rPr>
              <a:t>  </a:t>
            </a:r>
            <a:r>
              <a:rPr lang="zh-CN" altLang="zh-CN" dirty="0">
                <a:latin typeface="宋体" panose="02010600030101010101" pitchFamily="2" charset="-122"/>
                <a:ea typeface="宋体" panose="02010600030101010101" pitchFamily="2" charset="-122"/>
              </a:rPr>
              <a:t>参照《工业企业炉窑废气治理与排放情况》（</a:t>
            </a:r>
            <a:r>
              <a:rPr lang="en-US" altLang="zh-CN" dirty="0">
                <a:latin typeface="宋体" panose="02010600030101010101" pitchFamily="2" charset="-122"/>
                <a:ea typeface="宋体" panose="02010600030101010101" pitchFamily="2" charset="-122"/>
              </a:rPr>
              <a:t>G103-2</a:t>
            </a:r>
            <a:r>
              <a:rPr lang="zh-CN" altLang="zh-CN" dirty="0">
                <a:latin typeface="宋体" panose="02010600030101010101" pitchFamily="2" charset="-122"/>
                <a:ea typeface="宋体" panose="02010600030101010101" pitchFamily="2" charset="-122"/>
              </a:rPr>
              <a:t>表）表</a:t>
            </a:r>
            <a:r>
              <a:rPr lang="en-US" altLang="zh-CN" dirty="0">
                <a:latin typeface="宋体" panose="02010600030101010101" pitchFamily="2" charset="-122"/>
                <a:ea typeface="宋体" panose="02010600030101010101" pitchFamily="2" charset="-122"/>
              </a:rPr>
              <a:t>1 </a:t>
            </a:r>
            <a:r>
              <a:rPr lang="zh-CN" altLang="zh-CN" dirty="0">
                <a:latin typeface="宋体" panose="02010600030101010101" pitchFamily="2" charset="-122"/>
                <a:ea typeface="宋体" panose="02010600030101010101" pitchFamily="2" charset="-122"/>
              </a:rPr>
              <a:t>工业炉窑类别代码表填写</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indent="457200">
              <a:lnSpc>
                <a:spcPct val="130000"/>
              </a:lnSpc>
            </a:pPr>
            <a:r>
              <a:rPr lang="zh-CN" altLang="zh-CN" dirty="0">
                <a:latin typeface="宋体" panose="02010600030101010101" pitchFamily="2" charset="-122"/>
                <a:ea typeface="宋体" panose="02010600030101010101" pitchFamily="2" charset="-122"/>
              </a:rPr>
              <a:t>产品名称及产品产量</a:t>
            </a:r>
            <a:r>
              <a:rPr lang="en-US" altLang="zh-CN" dirty="0">
                <a:latin typeface="宋体" panose="02010600030101010101" pitchFamily="2" charset="-122"/>
                <a:ea typeface="宋体" panose="02010600030101010101" pitchFamily="2" charset="-122"/>
              </a:rPr>
              <a:t>  </a:t>
            </a:r>
            <a:r>
              <a:rPr lang="zh-CN" altLang="zh-CN" dirty="0">
                <a:latin typeface="宋体" panose="02010600030101010101" pitchFamily="2" charset="-122"/>
                <a:ea typeface="宋体" panose="02010600030101010101" pitchFamily="2" charset="-122"/>
              </a:rPr>
              <a:t>按照填报炉窑</a:t>
            </a:r>
            <a:r>
              <a:rPr lang="en-US" altLang="zh-CN" dirty="0">
                <a:latin typeface="宋体" panose="02010600030101010101" pitchFamily="2" charset="-122"/>
                <a:ea typeface="宋体" panose="02010600030101010101" pitchFamily="2" charset="-122"/>
              </a:rPr>
              <a:t>2017</a:t>
            </a:r>
            <a:r>
              <a:rPr lang="zh-CN" altLang="zh-CN" dirty="0">
                <a:latin typeface="宋体" panose="02010600030101010101" pitchFamily="2" charset="-122"/>
                <a:ea typeface="宋体" panose="02010600030101010101" pitchFamily="2" charset="-122"/>
              </a:rPr>
              <a:t>年实际生产情况填写</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indent="457200">
              <a:lnSpc>
                <a:spcPct val="130000"/>
              </a:lnSpc>
            </a:pPr>
            <a:r>
              <a:rPr lang="zh-CN" altLang="zh-CN" dirty="0">
                <a:latin typeface="Times New Roman" panose="02020603050405020304" pitchFamily="18" charset="0"/>
                <a:ea typeface="+mj-ea"/>
              </a:rPr>
              <a:t>燃料类型</a:t>
            </a:r>
            <a:r>
              <a:rPr lang="en-US" altLang="zh-CN" dirty="0">
                <a:latin typeface="Times New Roman" panose="02020603050405020304" pitchFamily="18" charset="0"/>
                <a:ea typeface="+mj-ea"/>
              </a:rPr>
              <a:t>  </a:t>
            </a:r>
            <a:r>
              <a:rPr lang="zh-CN" altLang="zh-CN" dirty="0">
                <a:latin typeface="宋体" panose="02010600030101010101" pitchFamily="2" charset="-122"/>
                <a:ea typeface="宋体" panose="02010600030101010101" pitchFamily="2" charset="-122"/>
              </a:rPr>
              <a:t>参照附录五表</a:t>
            </a:r>
            <a:r>
              <a:rPr lang="en-US" altLang="zh-CN" dirty="0">
                <a:latin typeface="宋体" panose="02010600030101010101" pitchFamily="2" charset="-122"/>
                <a:ea typeface="宋体" panose="02010600030101010101" pitchFamily="2" charset="-122"/>
              </a:rPr>
              <a:t>2 </a:t>
            </a:r>
            <a:r>
              <a:rPr lang="zh-CN" altLang="zh-CN" dirty="0">
                <a:latin typeface="宋体" panose="02010600030101010101" pitchFamily="2" charset="-122"/>
                <a:ea typeface="宋体" panose="02010600030101010101" pitchFamily="2" charset="-122"/>
              </a:rPr>
              <a:t>燃料类型及代码表填写</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indent="457200">
              <a:lnSpc>
                <a:spcPct val="130000"/>
              </a:lnSpc>
            </a:pPr>
            <a:r>
              <a:rPr lang="zh-CN" altLang="zh-CN" dirty="0">
                <a:latin typeface="Times New Roman" panose="02020603050405020304" pitchFamily="18" charset="0"/>
                <a:ea typeface="+mj-ea"/>
              </a:rPr>
              <a:t>燃料消耗量</a:t>
            </a:r>
            <a:r>
              <a:rPr lang="en-US" altLang="zh-CN" dirty="0">
                <a:latin typeface="Times New Roman" panose="02020603050405020304" pitchFamily="18" charset="0"/>
                <a:ea typeface="+mj-ea"/>
              </a:rPr>
              <a:t>  </a:t>
            </a:r>
            <a:r>
              <a:rPr lang="zh-CN" altLang="zh-CN" dirty="0">
                <a:latin typeface="宋体" panose="02010600030101010101" pitchFamily="2" charset="-122"/>
                <a:ea typeface="宋体" panose="02010600030101010101" pitchFamily="2" charset="-122"/>
              </a:rPr>
              <a:t>按照</a:t>
            </a:r>
            <a:r>
              <a:rPr lang="en-US" altLang="zh-CN" dirty="0">
                <a:latin typeface="宋体" panose="02010600030101010101" pitchFamily="2" charset="-122"/>
                <a:ea typeface="宋体" panose="02010600030101010101" pitchFamily="2" charset="-122"/>
              </a:rPr>
              <a:t>2017</a:t>
            </a:r>
            <a:r>
              <a:rPr lang="zh-CN" altLang="zh-CN" dirty="0">
                <a:latin typeface="宋体" panose="02010600030101010101" pitchFamily="2" charset="-122"/>
                <a:ea typeface="宋体" panose="02010600030101010101" pitchFamily="2" charset="-122"/>
              </a:rPr>
              <a:t>年填报炉窑实际燃料消耗量填写。以上参数为必填项。</a:t>
            </a:r>
            <a:endParaRPr lang="zh-CN" altLang="en-US" sz="2000" dirty="0">
              <a:latin typeface="宋体" panose="02010600030101010101" pitchFamily="2" charset="-122"/>
              <a:ea typeface="宋体" panose="02010600030101010101" pitchFamily="2" charset="-122"/>
            </a:endParaRPr>
          </a:p>
        </p:txBody>
      </p:sp>
      <p:cxnSp>
        <p:nvCxnSpPr>
          <p:cNvPr id="8" name="直接连接符 7"/>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49571" y="974092"/>
            <a:ext cx="1449436"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G103-2</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表</a:t>
            </a:r>
          </a:p>
        </p:txBody>
      </p:sp>
      <p:pic>
        <p:nvPicPr>
          <p:cNvPr id="6" name="图片 5" descr="C:\Users\yuzhe\AppData\Roaming\Tencent\Users\861100420\QQ\WinTemp\RichOle\I1HO3FKIKU1311GDO~]NY68.png"/>
          <p:cNvPicPr/>
          <p:nvPr/>
        </p:nvPicPr>
        <p:blipFill rotWithShape="1">
          <a:blip r:embed="rId2">
            <a:extLst>
              <a:ext uri="{28A0092B-C50C-407E-A947-70E740481C1C}">
                <a14:useLocalDpi xmlns:a14="http://schemas.microsoft.com/office/drawing/2010/main" val="0"/>
              </a:ext>
            </a:extLst>
          </a:blip>
          <a:srcRect l="6280" r="3327"/>
          <a:stretch/>
        </p:blipFill>
        <p:spPr bwMode="auto">
          <a:xfrm>
            <a:off x="5867399" y="-71324"/>
            <a:ext cx="6324601" cy="6929323"/>
          </a:xfrm>
          <a:prstGeom prst="rect">
            <a:avLst/>
          </a:prstGeom>
          <a:noFill/>
          <a:ln>
            <a:noFill/>
          </a:ln>
        </p:spPr>
      </p:pic>
      <p:sp>
        <p:nvSpPr>
          <p:cNvPr id="10" name="矩形 9"/>
          <p:cNvSpPr/>
          <p:nvPr/>
        </p:nvSpPr>
        <p:spPr>
          <a:xfrm>
            <a:off x="103564" y="267612"/>
            <a:ext cx="6094496" cy="430887"/>
          </a:xfrm>
          <a:prstGeom prst="rect">
            <a:avLst/>
          </a:prstGeom>
        </p:spPr>
        <p:txBody>
          <a:bodyPr wrap="square" lIns="0" tIns="0" rIns="0" bIns="0">
            <a:spAutoFit/>
          </a:bodyPr>
          <a:lstStyle/>
          <a:p>
            <a:pPr>
              <a:defRPr/>
            </a:pPr>
            <a:r>
              <a:rPr lang="zh-CN" altLang="en-US" sz="2800" b="1" kern="0" dirty="0">
                <a:latin typeface="微软雅黑" panose="020B0503020204020204" pitchFamily="34" charset="-122"/>
                <a:ea typeface="微软雅黑" panose="020B0503020204020204" pitchFamily="34" charset="-122"/>
              </a:rPr>
              <a:t>二、</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涉</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普查报表</a:t>
            </a:r>
          </a:p>
        </p:txBody>
      </p:sp>
      <p:sp>
        <p:nvSpPr>
          <p:cNvPr id="3" name="矩形 2"/>
          <p:cNvSpPr/>
          <p:nvPr/>
        </p:nvSpPr>
        <p:spPr>
          <a:xfrm>
            <a:off x="230777" y="4194838"/>
            <a:ext cx="5636622" cy="2613023"/>
          </a:xfrm>
          <a:prstGeom prst="rect">
            <a:avLst/>
          </a:prstGeom>
          <a:solidFill>
            <a:srgbClr val="FDF9E9"/>
          </a:solidFill>
          <a:ln>
            <a:solidFill>
              <a:schemeClr val="accent1"/>
            </a:solidFill>
          </a:ln>
        </p:spPr>
        <p:txBody>
          <a:bodyPr wrap="square">
            <a:spAutoFit/>
          </a:bodyPr>
          <a:lstStyle/>
          <a:p>
            <a:pPr indent="457200">
              <a:lnSpc>
                <a:spcPct val="130000"/>
              </a:lnSpc>
            </a:pPr>
            <a:r>
              <a:rPr lang="zh-CN" altLang="zh-CN" dirty="0">
                <a:latin typeface="宋体" panose="02010600030101010101" pitchFamily="2" charset="-122"/>
                <a:ea typeface="宋体" panose="02010600030101010101" pitchFamily="2" charset="-122"/>
              </a:rPr>
              <a:t>烧结机、竖炉、链篦机回转窑、隧道窑、退火炉、热风炉、裂解炉、电石炉、煅烧炉、烧成窑、回转窑、立窑、热回收焦炉、顶装机焦炉、捣固侧装机焦炉、半焦（兰炭）炭化炉需填写炉窑类型、产品名称、产品产量等参数。</a:t>
            </a:r>
            <a:endParaRPr lang="en-US" altLang="zh-CN" dirty="0">
              <a:latin typeface="宋体" panose="02010600030101010101" pitchFamily="2" charset="-122"/>
              <a:ea typeface="宋体" panose="02010600030101010101" pitchFamily="2" charset="-122"/>
            </a:endParaRPr>
          </a:p>
          <a:p>
            <a:pPr indent="457200">
              <a:lnSpc>
                <a:spcPct val="130000"/>
              </a:lnSpc>
            </a:pPr>
            <a:r>
              <a:rPr lang="zh-CN" altLang="zh-CN" dirty="0">
                <a:latin typeface="宋体" panose="02010600030101010101" pitchFamily="2" charset="-122"/>
                <a:ea typeface="宋体" panose="02010600030101010101" pitchFamily="2" charset="-122"/>
              </a:rPr>
              <a:t>加热炉、沸腾炉、热处理炉、干燥炉（窑）、焚烧炉需填写炉窑类型、燃料类型、燃料消耗量等参数。</a:t>
            </a:r>
            <a:endParaRPr lang="en-US"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11314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16</a:t>
            </a:fld>
            <a:endParaRPr lang="zh-CN" altLang="en-US"/>
          </a:p>
        </p:txBody>
      </p:sp>
      <p:sp>
        <p:nvSpPr>
          <p:cNvPr id="5" name="TextBox 4"/>
          <p:cNvSpPr txBox="1"/>
          <p:nvPr/>
        </p:nvSpPr>
        <p:spPr>
          <a:xfrm>
            <a:off x="181360" y="1902709"/>
            <a:ext cx="5625167" cy="3453253"/>
          </a:xfrm>
          <a:prstGeom prst="rect">
            <a:avLst/>
          </a:prstGeom>
          <a:solidFill>
            <a:schemeClr val="accent3">
              <a:lumMod val="20000"/>
              <a:lumOff val="80000"/>
            </a:schemeClr>
          </a:solidFill>
        </p:spPr>
        <p:txBody>
          <a:bodyPr wrap="square" rtlCol="0">
            <a:spAutoFit/>
          </a:bodyPr>
          <a:lstStyle/>
          <a:p>
            <a:pPr>
              <a:lnSpc>
                <a:spcPct val="130000"/>
              </a:lnSpc>
            </a:pPr>
            <a:r>
              <a:rPr lang="zh-CN" altLang="zh-CN" sz="2400" dirty="0">
                <a:latin typeface="+mj-ea"/>
                <a:ea typeface="+mj-ea"/>
              </a:rPr>
              <a:t>炼焦炉型</a:t>
            </a:r>
            <a:r>
              <a:rPr lang="en-US" altLang="zh-CN" sz="2400" dirty="0">
                <a:latin typeface="+mn-ea"/>
              </a:rPr>
              <a:t>  </a:t>
            </a:r>
            <a:r>
              <a:rPr lang="zh-CN" altLang="zh-CN" sz="2400" dirty="0">
                <a:latin typeface="宋体" panose="02010600030101010101" pitchFamily="2" charset="-122"/>
                <a:ea typeface="宋体" panose="02010600030101010101" pitchFamily="2" charset="-122"/>
              </a:rPr>
              <a:t>参照《钢铁与炼焦企业炼焦废气治理与排放情况》（</a:t>
            </a:r>
            <a:r>
              <a:rPr lang="en-US" altLang="zh-CN" sz="2400" dirty="0">
                <a:latin typeface="宋体" panose="02010600030101010101" pitchFamily="2" charset="-122"/>
                <a:ea typeface="宋体" panose="02010600030101010101" pitchFamily="2" charset="-122"/>
              </a:rPr>
              <a:t>G103-3</a:t>
            </a:r>
            <a:r>
              <a:rPr lang="zh-CN" altLang="zh-CN" sz="2400" dirty="0">
                <a:latin typeface="宋体" panose="02010600030101010101" pitchFamily="2" charset="-122"/>
                <a:ea typeface="宋体" panose="02010600030101010101" pitchFamily="2" charset="-122"/>
              </a:rPr>
              <a:t>表）表</a:t>
            </a:r>
            <a:r>
              <a:rPr lang="en-US" altLang="zh-CN" sz="2400" dirty="0">
                <a:latin typeface="宋体" panose="02010600030101010101" pitchFamily="2" charset="-122"/>
                <a:ea typeface="宋体" panose="02010600030101010101" pitchFamily="2" charset="-122"/>
              </a:rPr>
              <a:t>1 </a:t>
            </a:r>
            <a:r>
              <a:rPr lang="zh-CN" altLang="zh-CN" sz="2400" dirty="0">
                <a:latin typeface="宋体" panose="02010600030101010101" pitchFamily="2" charset="-122"/>
                <a:ea typeface="宋体" panose="02010600030101010101" pitchFamily="2" charset="-122"/>
              </a:rPr>
              <a:t>钢铁企业炼焦、烧结球团、炼铁、炼钢生产线涵盖排放源范围填写</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a:lnSpc>
                <a:spcPct val="130000"/>
              </a:lnSpc>
            </a:pPr>
            <a:r>
              <a:rPr lang="zh-CN" altLang="zh-CN" sz="2400" dirty="0">
                <a:latin typeface="+mj-ea"/>
                <a:ea typeface="+mj-ea"/>
              </a:rPr>
              <a:t>相应产品产量</a:t>
            </a:r>
            <a:r>
              <a:rPr lang="en-US" altLang="zh-CN" sz="2400" dirty="0">
                <a:latin typeface="+mj-ea"/>
                <a:ea typeface="+mj-ea"/>
              </a:rPr>
              <a:t>  </a:t>
            </a:r>
            <a:r>
              <a:rPr lang="zh-CN" altLang="zh-CN" sz="2400" dirty="0">
                <a:latin typeface="宋体" panose="02010600030101010101" pitchFamily="2" charset="-122"/>
                <a:ea typeface="宋体" panose="02010600030101010101" pitchFamily="2" charset="-122"/>
              </a:rPr>
              <a:t>按照填报炉窑</a:t>
            </a:r>
            <a:r>
              <a:rPr lang="en-US" altLang="zh-CN" sz="2400" dirty="0">
                <a:latin typeface="宋体" panose="02010600030101010101" pitchFamily="2" charset="-122"/>
                <a:ea typeface="宋体" panose="02010600030101010101" pitchFamily="2" charset="-122"/>
              </a:rPr>
              <a:t>2017</a:t>
            </a:r>
            <a:r>
              <a:rPr lang="zh-CN" altLang="zh-CN" sz="2400" dirty="0">
                <a:latin typeface="宋体" panose="02010600030101010101" pitchFamily="2" charset="-122"/>
                <a:ea typeface="宋体" panose="02010600030101010101" pitchFamily="2" charset="-122"/>
              </a:rPr>
              <a:t>年实际生产情况填写。</a:t>
            </a:r>
            <a:endParaRPr lang="en-US" altLang="zh-CN" sz="2400" dirty="0">
              <a:latin typeface="宋体" panose="02010600030101010101" pitchFamily="2" charset="-122"/>
              <a:ea typeface="宋体" panose="02010600030101010101" pitchFamily="2" charset="-122"/>
            </a:endParaRPr>
          </a:p>
          <a:p>
            <a:pPr>
              <a:lnSpc>
                <a:spcPct val="130000"/>
              </a:lnSpc>
            </a:pPr>
            <a:r>
              <a:rPr lang="zh-CN" altLang="zh-CN" sz="2400" dirty="0">
                <a:latin typeface="宋体" panose="02010600030101010101" pitchFamily="2" charset="-122"/>
                <a:ea typeface="宋体" panose="02010600030101010101" pitchFamily="2" charset="-122"/>
              </a:rPr>
              <a:t>以上</a:t>
            </a:r>
            <a:r>
              <a:rPr lang="en-US" altLang="zh-CN" sz="2400" dirty="0">
                <a:latin typeface="宋体" panose="02010600030101010101" pitchFamily="2" charset="-122"/>
                <a:ea typeface="宋体" panose="02010600030101010101" pitchFamily="2" charset="-122"/>
              </a:rPr>
              <a:t>2</a:t>
            </a:r>
            <a:r>
              <a:rPr lang="zh-CN" altLang="zh-CN" sz="2400" dirty="0">
                <a:latin typeface="宋体" panose="02010600030101010101" pitchFamily="2" charset="-122"/>
                <a:ea typeface="宋体" panose="02010600030101010101" pitchFamily="2" charset="-122"/>
              </a:rPr>
              <a:t>个参数为必填项。</a:t>
            </a:r>
            <a:endParaRPr lang="zh-CN" altLang="en-US" sz="2800" dirty="0">
              <a:latin typeface="宋体" panose="02010600030101010101" pitchFamily="2" charset="-122"/>
              <a:ea typeface="宋体" panose="02010600030101010101" pitchFamily="2" charset="-122"/>
            </a:endParaRPr>
          </a:p>
        </p:txBody>
      </p:sp>
      <p:sp>
        <p:nvSpPr>
          <p:cNvPr id="9" name="矩形 8"/>
          <p:cNvSpPr/>
          <p:nvPr/>
        </p:nvSpPr>
        <p:spPr>
          <a:xfrm>
            <a:off x="249571" y="974092"/>
            <a:ext cx="1449436"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G103-3</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表</a:t>
            </a:r>
          </a:p>
        </p:txBody>
      </p:sp>
      <p:pic>
        <p:nvPicPr>
          <p:cNvPr id="3" name="图片 2"/>
          <p:cNvPicPr>
            <a:picLocks noChangeAspect="1"/>
          </p:cNvPicPr>
          <p:nvPr/>
        </p:nvPicPr>
        <p:blipFill>
          <a:blip r:embed="rId2"/>
          <a:stretch>
            <a:fillRect/>
          </a:stretch>
        </p:blipFill>
        <p:spPr>
          <a:xfrm>
            <a:off x="5871470" y="769164"/>
            <a:ext cx="6331492" cy="5720345"/>
          </a:xfrm>
          <a:prstGeom prst="rect">
            <a:avLst/>
          </a:prstGeom>
        </p:spPr>
      </p:pic>
      <p:sp>
        <p:nvSpPr>
          <p:cNvPr id="10" name="矩形 9"/>
          <p:cNvSpPr/>
          <p:nvPr/>
        </p:nvSpPr>
        <p:spPr>
          <a:xfrm>
            <a:off x="6098117" y="3269293"/>
            <a:ext cx="1968646" cy="2129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200527" y="5558808"/>
            <a:ext cx="1968646" cy="2129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1600" y="280026"/>
            <a:ext cx="6094496" cy="430887"/>
          </a:xfrm>
          <a:prstGeom prst="rect">
            <a:avLst/>
          </a:prstGeom>
        </p:spPr>
        <p:txBody>
          <a:bodyPr wrap="square" lIns="0" tIns="0" rIns="0" bIns="0">
            <a:spAutoFit/>
          </a:bodyPr>
          <a:lstStyle/>
          <a:p>
            <a:pPr>
              <a:defRPr/>
            </a:pPr>
            <a:r>
              <a:rPr lang="zh-CN" altLang="en-US" sz="2800" b="1" kern="0" dirty="0">
                <a:latin typeface="微软雅黑" panose="020B0503020204020204" pitchFamily="34" charset="-122"/>
                <a:ea typeface="微软雅黑" panose="020B0503020204020204" pitchFamily="34" charset="-122"/>
              </a:rPr>
              <a:t>二、</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涉</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普查报表</a:t>
            </a:r>
          </a:p>
        </p:txBody>
      </p:sp>
    </p:spTree>
    <p:extLst>
      <p:ext uri="{BB962C8B-B14F-4D97-AF65-F5344CB8AC3E}">
        <p14:creationId xmlns:p14="http://schemas.microsoft.com/office/powerpoint/2010/main" val="3430776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17</a:t>
            </a:fld>
            <a:endParaRPr lang="zh-CN" altLang="en-US"/>
          </a:p>
        </p:txBody>
      </p:sp>
      <p:sp>
        <p:nvSpPr>
          <p:cNvPr id="5" name="TextBox 4"/>
          <p:cNvSpPr txBox="1"/>
          <p:nvPr/>
        </p:nvSpPr>
        <p:spPr>
          <a:xfrm>
            <a:off x="381000" y="1900090"/>
            <a:ext cx="5042323" cy="1532727"/>
          </a:xfrm>
          <a:prstGeom prst="rect">
            <a:avLst/>
          </a:prstGeom>
          <a:solidFill>
            <a:schemeClr val="accent3">
              <a:lumMod val="20000"/>
              <a:lumOff val="80000"/>
            </a:schemeClr>
          </a:solidFill>
        </p:spPr>
        <p:txBody>
          <a:bodyPr wrap="square" rtlCol="0">
            <a:spAutoFit/>
          </a:bodyPr>
          <a:lstStyle/>
          <a:p>
            <a:pPr>
              <a:lnSpc>
                <a:spcPct val="130000"/>
              </a:lnSpc>
            </a:pPr>
            <a:r>
              <a:rPr lang="zh-CN" altLang="zh-CN" sz="2400" dirty="0">
                <a:latin typeface="+mj-ea"/>
                <a:ea typeface="+mj-ea"/>
              </a:rPr>
              <a:t>相应产品产量</a:t>
            </a:r>
            <a:r>
              <a:rPr lang="en-US" altLang="zh-CN" sz="2400" dirty="0">
                <a:latin typeface="+mj-ea"/>
                <a:ea typeface="+mj-ea"/>
              </a:rPr>
              <a:t>  </a:t>
            </a:r>
            <a:r>
              <a:rPr lang="zh-CN" altLang="zh-CN" sz="2400" dirty="0">
                <a:latin typeface="Times New Roman" panose="02020603050405020304" pitchFamily="18" charset="0"/>
                <a:ea typeface="宋体" panose="02010600030101010101" pitchFamily="2" charset="-122"/>
              </a:rPr>
              <a:t>按照填报炉窑</a:t>
            </a:r>
            <a:r>
              <a:rPr lang="en-US" altLang="zh-CN" sz="2400" dirty="0">
                <a:latin typeface="Times New Roman" panose="02020603050405020304" pitchFamily="18" charset="0"/>
                <a:ea typeface="宋体" panose="02010600030101010101" pitchFamily="2" charset="-122"/>
              </a:rPr>
              <a:t>2017</a:t>
            </a:r>
            <a:r>
              <a:rPr lang="zh-CN" altLang="zh-CN" sz="2400" dirty="0">
                <a:latin typeface="Times New Roman" panose="02020603050405020304" pitchFamily="18" charset="0"/>
                <a:ea typeface="宋体" panose="02010600030101010101" pitchFamily="2" charset="-122"/>
              </a:rPr>
              <a:t>年实际生产情况填写。</a:t>
            </a:r>
            <a:endParaRPr lang="en-US" altLang="zh-CN" sz="2400" dirty="0">
              <a:latin typeface="Times New Roman" panose="02020603050405020304" pitchFamily="18" charset="0"/>
              <a:ea typeface="宋体" panose="02010600030101010101" pitchFamily="2" charset="-122"/>
            </a:endParaRPr>
          </a:p>
          <a:p>
            <a:pPr>
              <a:lnSpc>
                <a:spcPct val="130000"/>
              </a:lnSpc>
            </a:pPr>
            <a:r>
              <a:rPr lang="zh-CN" altLang="zh-CN" sz="2400" dirty="0">
                <a:latin typeface="Times New Roman" panose="02020603050405020304" pitchFamily="18" charset="0"/>
                <a:ea typeface="宋体" panose="02010600030101010101" pitchFamily="2" charset="-122"/>
              </a:rPr>
              <a:t>以上</a:t>
            </a:r>
            <a:r>
              <a:rPr lang="en-US" altLang="zh-CN" sz="2400" dirty="0">
                <a:latin typeface="Times New Roman" panose="02020603050405020304" pitchFamily="18" charset="0"/>
                <a:ea typeface="宋体" panose="02010600030101010101" pitchFamily="2" charset="-122"/>
              </a:rPr>
              <a:t>1</a:t>
            </a:r>
            <a:r>
              <a:rPr lang="zh-CN" altLang="zh-CN" sz="2400" dirty="0">
                <a:latin typeface="Times New Roman" panose="02020603050405020304" pitchFamily="18" charset="0"/>
                <a:ea typeface="宋体" panose="02010600030101010101" pitchFamily="2" charset="-122"/>
              </a:rPr>
              <a:t>个参数为必填项。</a:t>
            </a:r>
          </a:p>
        </p:txBody>
      </p:sp>
      <p:pic>
        <p:nvPicPr>
          <p:cNvPr id="7" name="图片 6" descr="C:\Users\yuzhe\AppData\Roaming\Tencent\Users\861100420\QQ\WinTemp\RichOle\P9X~Y$RTS3Z0Y@HGTJMEK}5.png"/>
          <p:cNvPicPr/>
          <p:nvPr/>
        </p:nvPicPr>
        <p:blipFill rotWithShape="1">
          <a:blip r:embed="rId2">
            <a:extLst>
              <a:ext uri="{28A0092B-C50C-407E-A947-70E740481C1C}">
                <a14:useLocalDpi xmlns:a14="http://schemas.microsoft.com/office/drawing/2010/main" val="0"/>
              </a:ext>
            </a:extLst>
          </a:blip>
          <a:srcRect l="5310" t="445" r="3336" b="-445"/>
          <a:stretch/>
        </p:blipFill>
        <p:spPr bwMode="auto">
          <a:xfrm>
            <a:off x="5425440" y="-119698"/>
            <a:ext cx="6766560" cy="6985317"/>
          </a:xfrm>
          <a:prstGeom prst="rect">
            <a:avLst/>
          </a:prstGeom>
          <a:noFill/>
          <a:ln>
            <a:noFill/>
          </a:ln>
        </p:spPr>
      </p:pic>
      <p:sp>
        <p:nvSpPr>
          <p:cNvPr id="9" name="矩形 8"/>
          <p:cNvSpPr/>
          <p:nvPr/>
        </p:nvSpPr>
        <p:spPr>
          <a:xfrm>
            <a:off x="249571" y="974092"/>
            <a:ext cx="1449436"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G103-5</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表</a:t>
            </a:r>
          </a:p>
        </p:txBody>
      </p:sp>
      <p:sp>
        <p:nvSpPr>
          <p:cNvPr id="10" name="矩形 9"/>
          <p:cNvSpPr/>
          <p:nvPr/>
        </p:nvSpPr>
        <p:spPr>
          <a:xfrm>
            <a:off x="103564" y="311038"/>
            <a:ext cx="6094496" cy="430887"/>
          </a:xfrm>
          <a:prstGeom prst="rect">
            <a:avLst/>
          </a:prstGeom>
        </p:spPr>
        <p:txBody>
          <a:bodyPr wrap="square" lIns="0" tIns="0" rIns="0" bIns="0">
            <a:spAutoFit/>
          </a:bodyPr>
          <a:lstStyle/>
          <a:p>
            <a:pPr>
              <a:defRPr/>
            </a:pPr>
            <a:r>
              <a:rPr lang="zh-CN" altLang="en-US" sz="2800" b="1" kern="0" dirty="0">
                <a:latin typeface="微软雅黑" panose="020B0503020204020204" pitchFamily="34" charset="-122"/>
                <a:ea typeface="微软雅黑" panose="020B0503020204020204" pitchFamily="34" charset="-122"/>
              </a:rPr>
              <a:t>二、</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涉</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普查报表</a:t>
            </a:r>
          </a:p>
        </p:txBody>
      </p:sp>
      <p:sp>
        <p:nvSpPr>
          <p:cNvPr id="3" name="矩形 2"/>
          <p:cNvSpPr/>
          <p:nvPr/>
        </p:nvSpPr>
        <p:spPr>
          <a:xfrm>
            <a:off x="381000" y="4165735"/>
            <a:ext cx="5042323" cy="1481111"/>
          </a:xfrm>
          <a:prstGeom prst="rect">
            <a:avLst/>
          </a:prstGeom>
          <a:solidFill>
            <a:srgbClr val="FDF9E9"/>
          </a:solidFill>
        </p:spPr>
        <p:txBody>
          <a:bodyPr wrap="square">
            <a:spAutoFit/>
          </a:bodyPr>
          <a:lstStyle/>
          <a:p>
            <a:pPr>
              <a:lnSpc>
                <a:spcPct val="130000"/>
              </a:lnSpc>
            </a:pPr>
            <a:r>
              <a:rPr lang="zh-CN" altLang="zh-CN" sz="2400" dirty="0">
                <a:latin typeface="Times New Roman" panose="02020603050405020304" pitchFamily="18" charset="0"/>
                <a:ea typeface="宋体" panose="02010600030101010101" pitchFamily="2" charset="-122"/>
              </a:rPr>
              <a:t>为核算钢铁企业炼铁生产过程燃烧烟气中挥发性有机物的含量，需</a:t>
            </a:r>
            <a:r>
              <a:rPr lang="zh-CN" altLang="en-US" sz="2400" dirty="0">
                <a:latin typeface="Times New Roman" panose="02020603050405020304" pitchFamily="18" charset="0"/>
                <a:ea typeface="宋体" panose="02010600030101010101" pitchFamily="2" charset="-122"/>
              </a:rPr>
              <a:t>注意</a:t>
            </a:r>
            <a:r>
              <a:rPr lang="zh-CN" altLang="zh-CN" sz="2400" dirty="0">
                <a:latin typeface="Times New Roman" panose="02020603050405020304" pitchFamily="18" charset="0"/>
                <a:ea typeface="宋体" panose="02010600030101010101" pitchFamily="2" charset="-122"/>
              </a:rPr>
              <a:t>该表中相应产品产量等参数。</a:t>
            </a:r>
            <a:endParaRPr lang="en-US" altLang="zh-CN" sz="24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012491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18</a:t>
            </a:fld>
            <a:endParaRPr lang="zh-CN" altLang="en-US"/>
          </a:p>
        </p:txBody>
      </p:sp>
      <p:sp>
        <p:nvSpPr>
          <p:cNvPr id="5" name="TextBox 4"/>
          <p:cNvSpPr txBox="1"/>
          <p:nvPr/>
        </p:nvSpPr>
        <p:spPr>
          <a:xfrm>
            <a:off x="230777" y="1873000"/>
            <a:ext cx="5225143" cy="2973122"/>
          </a:xfrm>
          <a:prstGeom prst="rect">
            <a:avLst/>
          </a:prstGeom>
          <a:solidFill>
            <a:schemeClr val="accent3">
              <a:lumMod val="20000"/>
              <a:lumOff val="80000"/>
            </a:schemeClr>
          </a:solidFill>
        </p:spPr>
        <p:txBody>
          <a:bodyPr wrap="square" rtlCol="0">
            <a:spAutoFit/>
          </a:bodyPr>
          <a:lstStyle/>
          <a:p>
            <a:pPr>
              <a:lnSpc>
                <a:spcPct val="130000"/>
              </a:lnSpc>
            </a:pPr>
            <a:r>
              <a:rPr lang="zh-CN" altLang="zh-CN" sz="2400" dirty="0">
                <a:latin typeface="Times New Roman" panose="02020603050405020304" pitchFamily="18" charset="0"/>
                <a:ea typeface="+mj-ea"/>
              </a:rPr>
              <a:t>设备类型</a:t>
            </a:r>
            <a:r>
              <a:rPr lang="en-US" altLang="zh-CN" sz="2400" dirty="0">
                <a:latin typeface="Times New Roman" panose="02020603050405020304" pitchFamily="18" charset="0"/>
                <a:ea typeface="+mj-ea"/>
              </a:rPr>
              <a:t>  </a:t>
            </a:r>
            <a:r>
              <a:rPr lang="zh-CN" altLang="zh-CN" sz="2400" dirty="0">
                <a:latin typeface="Times New Roman" panose="02020603050405020304" pitchFamily="18" charset="0"/>
                <a:ea typeface="宋体" panose="02010600030101010101" pitchFamily="2" charset="-122"/>
              </a:rPr>
              <a:t>参照《钢铁企业炼钢生产废气治理与排放情况》（</a:t>
            </a:r>
            <a:r>
              <a:rPr lang="en-US" altLang="zh-CN" sz="2400" dirty="0">
                <a:latin typeface="Times New Roman" panose="02020603050405020304" pitchFamily="18" charset="0"/>
                <a:ea typeface="宋体" panose="02010600030101010101" pitchFamily="2" charset="-122"/>
              </a:rPr>
              <a:t>G103-6</a:t>
            </a:r>
            <a:r>
              <a:rPr lang="zh-CN" altLang="zh-CN" sz="2400" dirty="0">
                <a:latin typeface="Times New Roman" panose="02020603050405020304" pitchFamily="18" charset="0"/>
                <a:ea typeface="宋体" panose="02010600030101010101" pitchFamily="2" charset="-122"/>
              </a:rPr>
              <a:t>表）填写</a:t>
            </a:r>
            <a:r>
              <a:rPr lang="zh-CN" altLang="en-US" sz="2400" dirty="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a:lnSpc>
                <a:spcPct val="130000"/>
              </a:lnSpc>
            </a:pPr>
            <a:r>
              <a:rPr lang="zh-CN" altLang="zh-CN" sz="2400" dirty="0">
                <a:latin typeface="Times New Roman" panose="02020603050405020304" pitchFamily="18" charset="0"/>
                <a:ea typeface="+mj-ea"/>
              </a:rPr>
              <a:t>相应产品产量</a:t>
            </a:r>
            <a:r>
              <a:rPr lang="en-US" altLang="zh-CN" sz="2400" dirty="0">
                <a:latin typeface="Times New Roman" panose="02020603050405020304" pitchFamily="18" charset="0"/>
                <a:ea typeface="+mj-ea"/>
              </a:rPr>
              <a:t>  </a:t>
            </a:r>
            <a:r>
              <a:rPr lang="zh-CN" altLang="zh-CN" sz="2400" dirty="0">
                <a:latin typeface="Times New Roman" panose="02020603050405020304" pitchFamily="18" charset="0"/>
                <a:ea typeface="宋体" panose="02010600030101010101" pitchFamily="2" charset="-122"/>
              </a:rPr>
              <a:t>按照填报炉窑</a:t>
            </a:r>
            <a:r>
              <a:rPr lang="en-US" altLang="zh-CN" sz="2400" dirty="0">
                <a:latin typeface="Times New Roman" panose="02020603050405020304" pitchFamily="18" charset="0"/>
                <a:ea typeface="宋体" panose="02010600030101010101" pitchFamily="2" charset="-122"/>
              </a:rPr>
              <a:t>2017</a:t>
            </a:r>
            <a:r>
              <a:rPr lang="zh-CN" altLang="zh-CN" sz="2400" dirty="0">
                <a:latin typeface="Times New Roman" panose="02020603050405020304" pitchFamily="18" charset="0"/>
                <a:ea typeface="宋体" panose="02010600030101010101" pitchFamily="2" charset="-122"/>
              </a:rPr>
              <a:t>年实际生产情况填写。以上</a:t>
            </a:r>
            <a:r>
              <a:rPr lang="en-US" altLang="zh-CN" sz="2400" dirty="0">
                <a:latin typeface="Times New Roman" panose="02020603050405020304" pitchFamily="18" charset="0"/>
                <a:ea typeface="宋体" panose="02010600030101010101" pitchFamily="2" charset="-122"/>
              </a:rPr>
              <a:t>2</a:t>
            </a:r>
            <a:r>
              <a:rPr lang="zh-CN" altLang="zh-CN" sz="2400" dirty="0">
                <a:latin typeface="Times New Roman" panose="02020603050405020304" pitchFamily="18" charset="0"/>
                <a:ea typeface="宋体" panose="02010600030101010101" pitchFamily="2" charset="-122"/>
              </a:rPr>
              <a:t>个参数为必填项。</a:t>
            </a:r>
          </a:p>
        </p:txBody>
      </p:sp>
      <p:pic>
        <p:nvPicPr>
          <p:cNvPr id="6" name="图片 5" descr="C:\Users\yuzhe\AppData\Roaming\Tencent\Users\861100420\QQ\WinTemp\RichOle\JLSBV]5RC$MCOOK96`VOIK3.png"/>
          <p:cNvPicPr/>
          <p:nvPr/>
        </p:nvPicPr>
        <p:blipFill rotWithShape="1">
          <a:blip r:embed="rId2">
            <a:extLst>
              <a:ext uri="{28A0092B-C50C-407E-A947-70E740481C1C}">
                <a14:useLocalDpi xmlns:a14="http://schemas.microsoft.com/office/drawing/2010/main" val="0"/>
              </a:ext>
            </a:extLst>
          </a:blip>
          <a:srcRect l="4745" r="4257"/>
          <a:stretch/>
        </p:blipFill>
        <p:spPr bwMode="auto">
          <a:xfrm>
            <a:off x="5687347" y="-7638"/>
            <a:ext cx="6504653" cy="6862271"/>
          </a:xfrm>
          <a:prstGeom prst="rect">
            <a:avLst/>
          </a:prstGeom>
          <a:noFill/>
          <a:ln>
            <a:noFill/>
          </a:ln>
        </p:spPr>
      </p:pic>
      <p:sp>
        <p:nvSpPr>
          <p:cNvPr id="9" name="矩形 8"/>
          <p:cNvSpPr/>
          <p:nvPr/>
        </p:nvSpPr>
        <p:spPr>
          <a:xfrm>
            <a:off x="249571" y="974092"/>
            <a:ext cx="1449436"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G103-6</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表</a:t>
            </a:r>
          </a:p>
        </p:txBody>
      </p:sp>
      <p:sp>
        <p:nvSpPr>
          <p:cNvPr id="10" name="矩形 9"/>
          <p:cNvSpPr/>
          <p:nvPr/>
        </p:nvSpPr>
        <p:spPr>
          <a:xfrm>
            <a:off x="92807" y="240297"/>
            <a:ext cx="6094496" cy="430887"/>
          </a:xfrm>
          <a:prstGeom prst="rect">
            <a:avLst/>
          </a:prstGeom>
        </p:spPr>
        <p:txBody>
          <a:bodyPr wrap="square" lIns="0" tIns="0" rIns="0" bIns="0">
            <a:spAutoFit/>
          </a:bodyPr>
          <a:lstStyle/>
          <a:p>
            <a:pPr>
              <a:defRPr/>
            </a:pPr>
            <a:r>
              <a:rPr lang="zh-CN" altLang="en-US" sz="2800" b="1" kern="0" dirty="0">
                <a:latin typeface="微软雅黑" panose="020B0503020204020204" pitchFamily="34" charset="-122"/>
                <a:ea typeface="微软雅黑" panose="020B0503020204020204" pitchFamily="34" charset="-122"/>
              </a:rPr>
              <a:t>二、</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涉</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普查报表</a:t>
            </a:r>
          </a:p>
        </p:txBody>
      </p:sp>
    </p:spTree>
    <p:extLst>
      <p:ext uri="{BB962C8B-B14F-4D97-AF65-F5344CB8AC3E}">
        <p14:creationId xmlns:p14="http://schemas.microsoft.com/office/powerpoint/2010/main" val="159026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19</a:t>
            </a:fld>
            <a:endParaRPr lang="zh-CN" altLang="en-US"/>
          </a:p>
        </p:txBody>
      </p:sp>
      <p:sp>
        <p:nvSpPr>
          <p:cNvPr id="5" name="TextBox 4"/>
          <p:cNvSpPr txBox="1"/>
          <p:nvPr/>
        </p:nvSpPr>
        <p:spPr>
          <a:xfrm>
            <a:off x="249571" y="5327033"/>
            <a:ext cx="4393417" cy="830997"/>
          </a:xfrm>
          <a:prstGeom prst="rect">
            <a:avLst/>
          </a:prstGeom>
          <a:solidFill>
            <a:schemeClr val="accent3">
              <a:lumMod val="20000"/>
              <a:lumOff val="80000"/>
            </a:schemeClr>
          </a:solidFill>
        </p:spPr>
        <p:txBody>
          <a:bodyPr wrap="square" rtlCol="0">
            <a:spAutoFit/>
          </a:bodyPr>
          <a:lstStyle/>
          <a:p>
            <a:r>
              <a:rPr lang="zh-CN" altLang="zh-CN" sz="2400" dirty="0">
                <a:latin typeface="+mj-ea"/>
                <a:ea typeface="+mj-ea"/>
              </a:rPr>
              <a:t>相应产品产量</a:t>
            </a:r>
            <a:r>
              <a:rPr lang="en-US" altLang="zh-CN" sz="2400" dirty="0">
                <a:latin typeface="+mj-ea"/>
                <a:ea typeface="+mj-ea"/>
              </a:rPr>
              <a:t>  </a:t>
            </a:r>
            <a:r>
              <a:rPr lang="zh-CN" altLang="zh-CN" sz="2400" dirty="0">
                <a:latin typeface="Times New Roman" panose="02020603050405020304" pitchFamily="18" charset="0"/>
                <a:ea typeface="宋体" panose="02010600030101010101" pitchFamily="2" charset="-122"/>
              </a:rPr>
              <a:t>按照填报炉窑</a:t>
            </a:r>
            <a:r>
              <a:rPr lang="en-US" altLang="zh-CN" sz="2400" dirty="0">
                <a:latin typeface="Times New Roman" panose="02020603050405020304" pitchFamily="18" charset="0"/>
                <a:ea typeface="宋体" panose="02010600030101010101" pitchFamily="2" charset="-122"/>
              </a:rPr>
              <a:t>2017</a:t>
            </a:r>
            <a:r>
              <a:rPr lang="zh-CN" altLang="zh-CN" sz="2400" dirty="0">
                <a:latin typeface="Times New Roman" panose="02020603050405020304" pitchFamily="18" charset="0"/>
                <a:ea typeface="宋体" panose="02010600030101010101" pitchFamily="2" charset="-122"/>
              </a:rPr>
              <a:t>年实际生产情况填写。</a:t>
            </a:r>
          </a:p>
        </p:txBody>
      </p:sp>
      <p:pic>
        <p:nvPicPr>
          <p:cNvPr id="7" name="图片 6" descr="C:\Users\yuzhe\AppData\Roaming\Tencent\Users\861100420\QQ\WinTemp\RichOle\$(_P3U9R[}}AMAY6O5Y)(G1.png"/>
          <p:cNvPicPr/>
          <p:nvPr/>
        </p:nvPicPr>
        <p:blipFill rotWithShape="1">
          <a:blip r:embed="rId2">
            <a:extLst>
              <a:ext uri="{28A0092B-C50C-407E-A947-70E740481C1C}">
                <a14:useLocalDpi xmlns:a14="http://schemas.microsoft.com/office/drawing/2010/main" val="0"/>
              </a:ext>
            </a:extLst>
          </a:blip>
          <a:srcRect l="4629" r="4039"/>
          <a:stretch/>
        </p:blipFill>
        <p:spPr bwMode="auto">
          <a:xfrm>
            <a:off x="5989320" y="3366"/>
            <a:ext cx="6202680" cy="6854634"/>
          </a:xfrm>
          <a:prstGeom prst="rect">
            <a:avLst/>
          </a:prstGeom>
          <a:noFill/>
          <a:ln>
            <a:noFill/>
          </a:ln>
        </p:spPr>
      </p:pic>
      <p:sp>
        <p:nvSpPr>
          <p:cNvPr id="9" name="矩形 8"/>
          <p:cNvSpPr/>
          <p:nvPr/>
        </p:nvSpPr>
        <p:spPr>
          <a:xfrm>
            <a:off x="249571" y="974092"/>
            <a:ext cx="1449436"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G103-7</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表</a:t>
            </a:r>
          </a:p>
        </p:txBody>
      </p:sp>
      <p:graphicFrame>
        <p:nvGraphicFramePr>
          <p:cNvPr id="3" name="表格 2"/>
          <p:cNvGraphicFramePr>
            <a:graphicFrameLocks noGrp="1"/>
          </p:cNvGraphicFramePr>
          <p:nvPr/>
        </p:nvGraphicFramePr>
        <p:xfrm>
          <a:off x="306302" y="2364358"/>
          <a:ext cx="5082857" cy="2647207"/>
        </p:xfrm>
        <a:graphic>
          <a:graphicData uri="http://schemas.openxmlformats.org/drawingml/2006/table">
            <a:tbl>
              <a:tblPr>
                <a:tableStyleId>{5940675A-B579-460E-94D1-54222C63F5DA}</a:tableStyleId>
              </a:tblPr>
              <a:tblGrid>
                <a:gridCol w="754698">
                  <a:extLst>
                    <a:ext uri="{9D8B030D-6E8A-4147-A177-3AD203B41FA5}">
                      <a16:colId xmlns:a16="http://schemas.microsoft.com/office/drawing/2014/main" val="20000"/>
                    </a:ext>
                  </a:extLst>
                </a:gridCol>
                <a:gridCol w="960120">
                  <a:extLst>
                    <a:ext uri="{9D8B030D-6E8A-4147-A177-3AD203B41FA5}">
                      <a16:colId xmlns:a16="http://schemas.microsoft.com/office/drawing/2014/main" val="20001"/>
                    </a:ext>
                  </a:extLst>
                </a:gridCol>
                <a:gridCol w="889143">
                  <a:extLst>
                    <a:ext uri="{9D8B030D-6E8A-4147-A177-3AD203B41FA5}">
                      <a16:colId xmlns:a16="http://schemas.microsoft.com/office/drawing/2014/main" val="20002"/>
                    </a:ext>
                  </a:extLst>
                </a:gridCol>
                <a:gridCol w="2478896">
                  <a:extLst>
                    <a:ext uri="{9D8B030D-6E8A-4147-A177-3AD203B41FA5}">
                      <a16:colId xmlns:a16="http://schemas.microsoft.com/office/drawing/2014/main" val="20003"/>
                    </a:ext>
                  </a:extLst>
                </a:gridCol>
              </a:tblGrid>
              <a:tr h="452647">
                <a:tc>
                  <a:txBody>
                    <a:bodyPr/>
                    <a:lstStyle/>
                    <a:p>
                      <a:pPr algn="ctr">
                        <a:lnSpc>
                          <a:spcPct val="100000"/>
                        </a:lnSpc>
                        <a:spcAft>
                          <a:spcPts val="0"/>
                        </a:spcAft>
                      </a:pPr>
                      <a:r>
                        <a:rPr lang="zh-CN" sz="1800" kern="0">
                          <a:effectLst/>
                        </a:rPr>
                        <a:t>大类</a:t>
                      </a:r>
                      <a:endParaRPr lang="zh-CN" sz="1800" kern="100">
                        <a:effectLst/>
                        <a:latin typeface="等线"/>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1800" kern="0">
                          <a:effectLst/>
                        </a:rPr>
                        <a:t>中类</a:t>
                      </a:r>
                      <a:endParaRPr lang="zh-CN" sz="1800" kern="100">
                        <a:effectLst/>
                        <a:latin typeface="等线"/>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1800" kern="0">
                          <a:effectLst/>
                        </a:rPr>
                        <a:t>小类</a:t>
                      </a:r>
                      <a:endParaRPr lang="zh-CN" sz="1800" kern="100">
                        <a:effectLst/>
                        <a:latin typeface="等线"/>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1800" kern="0">
                          <a:effectLst/>
                        </a:rPr>
                        <a:t>类别名称</a:t>
                      </a:r>
                      <a:endParaRPr lang="zh-CN" sz="1800" kern="100">
                        <a:effectLst/>
                        <a:latin typeface="等线"/>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4743">
                <a:tc>
                  <a:txBody>
                    <a:bodyPr/>
                    <a:lstStyle/>
                    <a:p>
                      <a:pPr algn="ctr">
                        <a:lnSpc>
                          <a:spcPct val="100000"/>
                        </a:lnSpc>
                        <a:spcAft>
                          <a:spcPts val="0"/>
                        </a:spcAft>
                      </a:pPr>
                      <a:r>
                        <a:rPr lang="en-US" sz="1800" kern="0">
                          <a:effectLst/>
                        </a:rPr>
                        <a:t>10</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l">
                        <a:lnSpc>
                          <a:spcPct val="100000"/>
                        </a:lnSpc>
                        <a:spcAft>
                          <a:spcPts val="0"/>
                        </a:spcAft>
                      </a:pPr>
                      <a:r>
                        <a:rPr lang="zh-CN" sz="1800" kern="0">
                          <a:effectLst/>
                        </a:rPr>
                        <a:t>回转窑</a:t>
                      </a:r>
                      <a:endParaRPr lang="zh-CN" sz="1800" kern="100">
                        <a:effectLst/>
                        <a:latin typeface="等线"/>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54743">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11</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l">
                        <a:lnSpc>
                          <a:spcPct val="100000"/>
                        </a:lnSpc>
                        <a:spcAft>
                          <a:spcPts val="0"/>
                        </a:spcAft>
                      </a:pPr>
                      <a:r>
                        <a:rPr lang="en-US" sz="1800" kern="0">
                          <a:effectLst/>
                        </a:rPr>
                        <a:t>  </a:t>
                      </a:r>
                      <a:r>
                        <a:rPr lang="zh-CN" sz="1800" kern="0">
                          <a:effectLst/>
                        </a:rPr>
                        <a:t>干法回转窑</a:t>
                      </a:r>
                      <a:endParaRPr lang="zh-CN" sz="1800" kern="100">
                        <a:effectLst/>
                        <a:latin typeface="等线"/>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54743">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111</a:t>
                      </a:r>
                      <a:endParaRPr lang="zh-CN" sz="1800" kern="100">
                        <a:effectLst/>
                        <a:latin typeface="等线"/>
                        <a:cs typeface="Times New Roman" panose="02020603050405020304" pitchFamily="18" charset="0"/>
                      </a:endParaRPr>
                    </a:p>
                  </a:txBody>
                  <a:tcPr marL="68580" marR="68580" marT="0" marB="0"/>
                </a:tc>
                <a:tc>
                  <a:txBody>
                    <a:bodyPr/>
                    <a:lstStyle/>
                    <a:p>
                      <a:pPr algn="l">
                        <a:lnSpc>
                          <a:spcPct val="100000"/>
                        </a:lnSpc>
                        <a:spcAft>
                          <a:spcPts val="0"/>
                        </a:spcAft>
                      </a:pPr>
                      <a:r>
                        <a:rPr lang="en-US" sz="1800" kern="0">
                          <a:effectLst/>
                        </a:rPr>
                        <a:t>    </a:t>
                      </a:r>
                      <a:r>
                        <a:rPr lang="zh-CN" sz="1800" kern="0">
                          <a:effectLst/>
                        </a:rPr>
                        <a:t>新型干法回转窑</a:t>
                      </a:r>
                      <a:endParaRPr lang="zh-CN" sz="1800" kern="100">
                        <a:effectLst/>
                        <a:latin typeface="等线"/>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54743">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112</a:t>
                      </a:r>
                      <a:endParaRPr lang="zh-CN" sz="1800" kern="100">
                        <a:effectLst/>
                        <a:latin typeface="等线"/>
                        <a:cs typeface="Times New Roman" panose="02020603050405020304" pitchFamily="18" charset="0"/>
                      </a:endParaRPr>
                    </a:p>
                  </a:txBody>
                  <a:tcPr marL="68580" marR="68580" marT="0" marB="0"/>
                </a:tc>
                <a:tc>
                  <a:txBody>
                    <a:bodyPr/>
                    <a:lstStyle/>
                    <a:p>
                      <a:pPr algn="l">
                        <a:lnSpc>
                          <a:spcPct val="100000"/>
                        </a:lnSpc>
                        <a:spcAft>
                          <a:spcPts val="0"/>
                        </a:spcAft>
                      </a:pPr>
                      <a:r>
                        <a:rPr lang="en-US" sz="1800" kern="0">
                          <a:effectLst/>
                        </a:rPr>
                        <a:t>    </a:t>
                      </a:r>
                      <a:r>
                        <a:rPr lang="zh-CN" sz="1800" kern="0">
                          <a:effectLst/>
                        </a:rPr>
                        <a:t>其他回转窑</a:t>
                      </a:r>
                      <a:endParaRPr lang="zh-CN" sz="1800" kern="100">
                        <a:effectLst/>
                        <a:latin typeface="等线"/>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54743">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12</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l">
                        <a:lnSpc>
                          <a:spcPct val="100000"/>
                        </a:lnSpc>
                        <a:spcAft>
                          <a:spcPts val="0"/>
                        </a:spcAft>
                      </a:pPr>
                      <a:r>
                        <a:rPr lang="en-US" sz="1800" kern="0">
                          <a:effectLst/>
                        </a:rPr>
                        <a:t>  </a:t>
                      </a:r>
                      <a:r>
                        <a:rPr lang="zh-CN" sz="1800" kern="0">
                          <a:effectLst/>
                        </a:rPr>
                        <a:t>湿法回转窑</a:t>
                      </a:r>
                      <a:endParaRPr lang="zh-CN" sz="1800" kern="100">
                        <a:effectLst/>
                        <a:latin typeface="等线"/>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54743">
                <a:tc>
                  <a:txBody>
                    <a:bodyPr/>
                    <a:lstStyle/>
                    <a:p>
                      <a:pPr algn="ctr">
                        <a:lnSpc>
                          <a:spcPct val="100000"/>
                        </a:lnSpc>
                        <a:spcAft>
                          <a:spcPts val="0"/>
                        </a:spcAft>
                      </a:pPr>
                      <a:r>
                        <a:rPr lang="en-US" sz="1800" kern="0">
                          <a:effectLst/>
                        </a:rPr>
                        <a:t>20</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l">
                        <a:lnSpc>
                          <a:spcPct val="100000"/>
                        </a:lnSpc>
                        <a:spcAft>
                          <a:spcPts val="0"/>
                        </a:spcAft>
                      </a:pPr>
                      <a:r>
                        <a:rPr lang="zh-CN" sz="1800" kern="0">
                          <a:effectLst/>
                        </a:rPr>
                        <a:t>立窑</a:t>
                      </a:r>
                      <a:endParaRPr lang="zh-CN" sz="1800" kern="100">
                        <a:effectLst/>
                        <a:latin typeface="等线"/>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54743">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21</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l">
                        <a:lnSpc>
                          <a:spcPct val="100000"/>
                        </a:lnSpc>
                        <a:spcAft>
                          <a:spcPts val="0"/>
                        </a:spcAft>
                      </a:pPr>
                      <a:r>
                        <a:rPr lang="en-US" sz="1800" kern="0">
                          <a:effectLst/>
                        </a:rPr>
                        <a:t>  </a:t>
                      </a:r>
                      <a:r>
                        <a:rPr lang="zh-CN" sz="1800" kern="0">
                          <a:effectLst/>
                        </a:rPr>
                        <a:t>普通立窑</a:t>
                      </a:r>
                      <a:endParaRPr lang="zh-CN" sz="1800" kern="100">
                        <a:effectLst/>
                        <a:latin typeface="等线"/>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54743">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22</a:t>
                      </a:r>
                      <a:endParaRPr lang="zh-CN" sz="1800" kern="100">
                        <a:effectLst/>
                        <a:latin typeface="等线"/>
                        <a:cs typeface="Times New Roman" panose="02020603050405020304" pitchFamily="18" charset="0"/>
                      </a:endParaRPr>
                    </a:p>
                  </a:txBody>
                  <a:tcPr marL="68580" marR="68580" marT="0" marB="0"/>
                </a:tc>
                <a:tc>
                  <a:txBody>
                    <a:bodyPr/>
                    <a:lstStyle/>
                    <a:p>
                      <a:pPr algn="ctr">
                        <a:lnSpc>
                          <a:spcPct val="100000"/>
                        </a:lnSpc>
                        <a:spcAft>
                          <a:spcPts val="0"/>
                        </a:spcAft>
                      </a:pPr>
                      <a:r>
                        <a:rPr lang="en-US" sz="1800" kern="0">
                          <a:effectLst/>
                        </a:rPr>
                        <a:t> </a:t>
                      </a:r>
                      <a:endParaRPr lang="zh-CN" sz="1800" kern="100">
                        <a:effectLst/>
                        <a:latin typeface="等线"/>
                        <a:cs typeface="Times New Roman" panose="02020603050405020304" pitchFamily="18" charset="0"/>
                      </a:endParaRPr>
                    </a:p>
                  </a:txBody>
                  <a:tcPr marL="68580" marR="68580" marT="0" marB="0"/>
                </a:tc>
                <a:tc>
                  <a:txBody>
                    <a:bodyPr/>
                    <a:lstStyle/>
                    <a:p>
                      <a:pPr algn="l">
                        <a:lnSpc>
                          <a:spcPct val="100000"/>
                        </a:lnSpc>
                        <a:spcAft>
                          <a:spcPts val="0"/>
                        </a:spcAft>
                      </a:pPr>
                      <a:r>
                        <a:rPr lang="en-US" sz="1800" kern="0" dirty="0">
                          <a:effectLst/>
                        </a:rPr>
                        <a:t>  </a:t>
                      </a:r>
                      <a:r>
                        <a:rPr lang="zh-CN" sz="1800" kern="0" dirty="0">
                          <a:effectLst/>
                        </a:rPr>
                        <a:t>机械立窑</a:t>
                      </a:r>
                      <a:endParaRPr lang="zh-CN" sz="1800" kern="100" dirty="0">
                        <a:effectLst/>
                        <a:latin typeface="等线"/>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10" name="矩形 9"/>
          <p:cNvSpPr/>
          <p:nvPr/>
        </p:nvSpPr>
        <p:spPr>
          <a:xfrm>
            <a:off x="651023" y="1669225"/>
            <a:ext cx="1415772" cy="461665"/>
          </a:xfrm>
          <a:prstGeom prst="rect">
            <a:avLst/>
          </a:prstGeom>
          <a:solidFill>
            <a:schemeClr val="accent3">
              <a:lumMod val="20000"/>
              <a:lumOff val="80000"/>
            </a:schemeClr>
          </a:solidFill>
        </p:spPr>
        <p:txBody>
          <a:bodyPr wrap="none">
            <a:spAutoFit/>
          </a:bodyPr>
          <a:lstStyle/>
          <a:p>
            <a:r>
              <a:rPr lang="zh-CN" altLang="en-US" sz="2400" dirty="0">
                <a:latin typeface="+mj-ea"/>
                <a:ea typeface="+mj-ea"/>
              </a:rPr>
              <a:t>设备类型</a:t>
            </a:r>
          </a:p>
        </p:txBody>
      </p:sp>
      <p:sp>
        <p:nvSpPr>
          <p:cNvPr id="11" name="矩形 10"/>
          <p:cNvSpPr/>
          <p:nvPr/>
        </p:nvSpPr>
        <p:spPr>
          <a:xfrm>
            <a:off x="143321" y="211028"/>
            <a:ext cx="6094496" cy="430887"/>
          </a:xfrm>
          <a:prstGeom prst="rect">
            <a:avLst/>
          </a:prstGeom>
        </p:spPr>
        <p:txBody>
          <a:bodyPr wrap="square" lIns="0" tIns="0" rIns="0" bIns="0">
            <a:spAutoFit/>
          </a:bodyPr>
          <a:lstStyle/>
          <a:p>
            <a:pPr>
              <a:defRPr/>
            </a:pPr>
            <a:r>
              <a:rPr lang="zh-CN" altLang="en-US" sz="2800" b="1" kern="0" dirty="0">
                <a:latin typeface="微软雅黑" panose="020B0503020204020204" pitchFamily="34" charset="-122"/>
                <a:ea typeface="微软雅黑" panose="020B0503020204020204" pitchFamily="34" charset="-122"/>
              </a:rPr>
              <a:t>二、</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涉</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普查报表</a:t>
            </a:r>
          </a:p>
        </p:txBody>
      </p:sp>
    </p:spTree>
    <p:extLst>
      <p:ext uri="{BB962C8B-B14F-4D97-AF65-F5344CB8AC3E}">
        <p14:creationId xmlns:p14="http://schemas.microsoft.com/office/powerpoint/2010/main" val="343809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669926" y="1468097"/>
            <a:ext cx="7577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a:cxnSpLocks/>
          </p:cNvCxnSpPr>
          <p:nvPr/>
        </p:nvCxnSpPr>
        <p:spPr>
          <a:xfrm>
            <a:off x="669925" y="1812970"/>
            <a:ext cx="25910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iṧ1ïďé">
            <a:extLst>
              <a:ext uri="{FF2B5EF4-FFF2-40B4-BE49-F238E27FC236}">
                <a16:creationId xmlns:a16="http://schemas.microsoft.com/office/drawing/2014/main" id="{4D5C24C6-4DD0-4193-AD42-019C1134797B}"/>
              </a:ext>
            </a:extLst>
          </p:cNvPr>
          <p:cNvSpPr txBox="1"/>
          <p:nvPr/>
        </p:nvSpPr>
        <p:spPr bwMode="auto">
          <a:xfrm>
            <a:off x="1080796" y="436645"/>
            <a:ext cx="1139207" cy="49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zh-CN" altLang="en-US" sz="4000" b="1" dirty="0">
                <a:solidFill>
                  <a:schemeClr val="accent2"/>
                </a:solidFill>
                <a:latin typeface="华文琥珀" pitchFamily="2" charset="-122"/>
                <a:ea typeface="华文琥珀" pitchFamily="2" charset="-122"/>
              </a:rPr>
              <a:t>汇报内容</a:t>
            </a:r>
            <a:endParaRPr lang="en-US" altLang="zh-CN" sz="4000" b="1" dirty="0">
              <a:solidFill>
                <a:schemeClr val="accent2"/>
              </a:solidFill>
              <a:latin typeface="华文琥珀" pitchFamily="2" charset="-122"/>
              <a:ea typeface="华文琥珀" pitchFamily="2" charset="-122"/>
            </a:endParaRPr>
          </a:p>
        </p:txBody>
      </p:sp>
      <p:grpSp>
        <p:nvGrpSpPr>
          <p:cNvPr id="18" name="组合 17"/>
          <p:cNvGrpSpPr/>
          <p:nvPr/>
        </p:nvGrpSpPr>
        <p:grpSpPr>
          <a:xfrm>
            <a:off x="1048794" y="2113172"/>
            <a:ext cx="9794111" cy="2693807"/>
            <a:chOff x="1429099" y="2056865"/>
            <a:chExt cx="7660122" cy="2693807"/>
          </a:xfrm>
        </p:grpSpPr>
        <p:grpSp>
          <p:nvGrpSpPr>
            <p:cNvPr id="22" name="Group 9"/>
            <p:cNvGrpSpPr>
              <a:grpSpLocks/>
            </p:cNvGrpSpPr>
            <p:nvPr/>
          </p:nvGrpSpPr>
          <p:grpSpPr bwMode="auto">
            <a:xfrm>
              <a:off x="1429099" y="2056865"/>
              <a:ext cx="7610313" cy="756710"/>
              <a:chOff x="912" y="2016"/>
              <a:chExt cx="4084" cy="912"/>
            </a:xfrm>
          </p:grpSpPr>
          <p:sp>
            <p:nvSpPr>
              <p:cNvPr id="40" name="AutoShape 10"/>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sz="2400" b="1" ker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41" name="Group 11"/>
              <p:cNvGrpSpPr>
                <a:grpSpLocks/>
              </p:cNvGrpSpPr>
              <p:nvPr/>
            </p:nvGrpSpPr>
            <p:grpSpPr bwMode="auto">
              <a:xfrm>
                <a:off x="999" y="2098"/>
                <a:ext cx="453" cy="830"/>
                <a:chOff x="999" y="2098"/>
                <a:chExt cx="453" cy="830"/>
              </a:xfrm>
            </p:grpSpPr>
            <p:sp>
              <p:nvSpPr>
                <p:cNvPr id="43" name="AutoShape 12"/>
                <p:cNvSpPr>
                  <a:spLocks noChangeArrowheads="1"/>
                </p:cNvSpPr>
                <p:nvPr/>
              </p:nvSpPr>
              <p:spPr bwMode="gray">
                <a:xfrm>
                  <a:off x="999" y="2098"/>
                  <a:ext cx="453" cy="830"/>
                </a:xfrm>
                <a:prstGeom prst="roundRect">
                  <a:avLst>
                    <a:gd name="adj" fmla="val 11921"/>
                  </a:avLst>
                </a:prstGeom>
                <a:gradFill rotWithShape="1">
                  <a:gsLst>
                    <a:gs pos="0">
                      <a:srgbClr val="009999">
                        <a:gamma/>
                        <a:tint val="72549"/>
                        <a:invGamma/>
                      </a:srgbClr>
                    </a:gs>
                    <a:gs pos="100000">
                      <a:srgbClr val="009999"/>
                    </a:gs>
                  </a:gsLst>
                  <a:lin ang="5400000" scaled="1"/>
                </a:gra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b="1" ker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4" name="Freeform 13"/>
                <p:cNvSpPr>
                  <a:spLocks/>
                </p:cNvSpPr>
                <p:nvPr/>
              </p:nvSpPr>
              <p:spPr bwMode="gray">
                <a:xfrm>
                  <a:off x="1044" y="2147"/>
                  <a:ext cx="386"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srgbClr>
                    </a:gs>
                    <a:gs pos="100000">
                      <a:srgbClr val="009999">
                        <a:alpha val="0"/>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sz="2400" b="1" ker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5" name="Text Box 14"/>
                <p:cNvSpPr txBox="1">
                  <a:spLocks noChangeArrowheads="1"/>
                </p:cNvSpPr>
                <p:nvPr/>
              </p:nvSpPr>
              <p:spPr bwMode="gray">
                <a:xfrm>
                  <a:off x="1100" y="2204"/>
                  <a:ext cx="264"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b="1" dirty="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rPr>
                    <a:t>一</a:t>
                  </a:r>
                  <a:endParaRPr lang="en-US" altLang="zh-CN" sz="2400" b="1" dirty="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42" name="Text Box 15"/>
              <p:cNvSpPr txBox="1">
                <a:spLocks noChangeArrowheads="1"/>
              </p:cNvSpPr>
              <p:nvPr/>
            </p:nvSpPr>
            <p:spPr bwMode="gray">
              <a:xfrm>
                <a:off x="1552" y="2269"/>
                <a:ext cx="3444"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zh-CN" sz="24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400" b="1" kern="0" dirty="0">
                    <a:latin typeface="微软雅黑" panose="020B0503020204020204" pitchFamily="34" charset="-122"/>
                    <a:ea typeface="微软雅黑" panose="020B0503020204020204" pitchFamily="34" charset="-122"/>
                    <a:cs typeface="Times New Roman" panose="02020603050405020304" pitchFamily="18" charset="0"/>
                  </a:rPr>
                  <a:t>系数建立工作总体思路</a:t>
                </a:r>
                <a:r>
                  <a:rPr lang="en-US" altLang="zh-CN" sz="2400" b="1"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系数是怎样来的</a:t>
                </a:r>
              </a:p>
            </p:txBody>
          </p:sp>
        </p:grpSp>
        <p:grpSp>
          <p:nvGrpSpPr>
            <p:cNvPr id="23" name="Group 16"/>
            <p:cNvGrpSpPr>
              <a:grpSpLocks/>
            </p:cNvGrpSpPr>
            <p:nvPr/>
          </p:nvGrpSpPr>
          <p:grpSpPr bwMode="auto">
            <a:xfrm>
              <a:off x="1429099" y="3015078"/>
              <a:ext cx="7444247" cy="755138"/>
              <a:chOff x="912" y="3036"/>
              <a:chExt cx="3923" cy="912"/>
            </a:xfrm>
          </p:grpSpPr>
          <p:sp>
            <p:nvSpPr>
              <p:cNvPr id="34" name="AutoShape 17"/>
              <p:cNvSpPr>
                <a:spLocks noChangeArrowheads="1"/>
              </p:cNvSpPr>
              <p:nvPr/>
            </p:nvSpPr>
            <p:spPr bwMode="gray">
              <a:xfrm>
                <a:off x="912" y="3036"/>
                <a:ext cx="3912"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sz="2400" b="1" ker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5" name="Group 18"/>
              <p:cNvGrpSpPr>
                <a:grpSpLocks/>
              </p:cNvGrpSpPr>
              <p:nvPr/>
            </p:nvGrpSpPr>
            <p:grpSpPr bwMode="auto">
              <a:xfrm>
                <a:off x="999" y="3120"/>
                <a:ext cx="439" cy="828"/>
                <a:chOff x="999" y="3120"/>
                <a:chExt cx="439" cy="828"/>
              </a:xfrm>
            </p:grpSpPr>
            <p:sp>
              <p:nvSpPr>
                <p:cNvPr id="37" name="AutoShape 19"/>
                <p:cNvSpPr>
                  <a:spLocks noChangeArrowheads="1"/>
                </p:cNvSpPr>
                <p:nvPr/>
              </p:nvSpPr>
              <p:spPr bwMode="gray">
                <a:xfrm>
                  <a:off x="999" y="3120"/>
                  <a:ext cx="439" cy="828"/>
                </a:xfrm>
                <a:prstGeom prst="roundRect">
                  <a:avLst>
                    <a:gd name="adj" fmla="val 11921"/>
                  </a:avLst>
                </a:prstGeom>
                <a:gradFill rotWithShape="1">
                  <a:gsLst>
                    <a:gs pos="0">
                      <a:srgbClr val="99CC00">
                        <a:gamma/>
                        <a:tint val="63529"/>
                        <a:invGamma/>
                      </a:srgbClr>
                    </a:gs>
                    <a:gs pos="100000">
                      <a:srgbClr val="99CC00"/>
                    </a:gs>
                  </a:gsLst>
                  <a:lin ang="5400000" scaled="1"/>
                </a:gra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b="1" ker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Freeform 20"/>
                <p:cNvSpPr>
                  <a:spLocks/>
                </p:cNvSpPr>
                <p:nvPr/>
              </p:nvSpPr>
              <p:spPr bwMode="gray">
                <a:xfrm>
                  <a:off x="1044" y="3167"/>
                  <a:ext cx="386"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9CC00">
                        <a:gamma/>
                        <a:tint val="48627"/>
                        <a:invGamma/>
                      </a:srgbClr>
                    </a:gs>
                    <a:gs pos="100000">
                      <a:srgbClr val="99CC00">
                        <a:alpha val="0"/>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sz="2400" b="1" ker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Text Box 21"/>
                <p:cNvSpPr txBox="1">
                  <a:spLocks noChangeArrowheads="1"/>
                </p:cNvSpPr>
                <p:nvPr/>
              </p:nvSpPr>
              <p:spPr bwMode="gray">
                <a:xfrm>
                  <a:off x="1097" y="3257"/>
                  <a:ext cx="260"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b="1" dirty="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rPr>
                    <a:t>二</a:t>
                  </a:r>
                  <a:endParaRPr lang="en-US" altLang="zh-CN" sz="2400" b="1" dirty="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Text Box 22"/>
              <p:cNvSpPr txBox="1">
                <a:spLocks noChangeArrowheads="1"/>
              </p:cNvSpPr>
              <p:nvPr/>
            </p:nvSpPr>
            <p:spPr bwMode="gray">
              <a:xfrm>
                <a:off x="1535" y="3226"/>
                <a:ext cx="3300"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zh-CN" altLang="en-US" sz="2400" b="1" kern="0" dirty="0">
                    <a:latin typeface="微软雅黑" panose="020B0503020204020204" pitchFamily="34" charset="-122"/>
                    <a:ea typeface="微软雅黑" panose="020B0503020204020204" pitchFamily="34" charset="-122"/>
                    <a:cs typeface="Times New Roman" panose="02020603050405020304" pitchFamily="18" charset="0"/>
                  </a:rPr>
                  <a:t>涉</a:t>
                </a:r>
                <a:r>
                  <a:rPr lang="en-US" altLang="zh-CN" sz="24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400" b="1" kern="0" dirty="0">
                    <a:latin typeface="微软雅黑" panose="020B0503020204020204" pitchFamily="34" charset="-122"/>
                    <a:ea typeface="微软雅黑" panose="020B0503020204020204" pitchFamily="34" charset="-122"/>
                    <a:cs typeface="Times New Roman" panose="02020603050405020304" pitchFamily="18" charset="0"/>
                  </a:rPr>
                  <a:t>普查报表</a:t>
                </a:r>
                <a:r>
                  <a:rPr lang="en-US" altLang="zh-CN" sz="2400" b="1"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系数是怎样填的</a:t>
                </a:r>
              </a:p>
            </p:txBody>
          </p:sp>
        </p:grpSp>
        <p:grpSp>
          <p:nvGrpSpPr>
            <p:cNvPr id="24" name="Group 2"/>
            <p:cNvGrpSpPr>
              <a:grpSpLocks/>
            </p:cNvGrpSpPr>
            <p:nvPr/>
          </p:nvGrpSpPr>
          <p:grpSpPr bwMode="auto">
            <a:xfrm>
              <a:off x="1429099" y="3993962"/>
              <a:ext cx="7660122" cy="756710"/>
              <a:chOff x="912" y="1008"/>
              <a:chExt cx="4361" cy="912"/>
            </a:xfrm>
          </p:grpSpPr>
          <p:sp>
            <p:nvSpPr>
              <p:cNvPr id="25" name="AutoShape 3"/>
              <p:cNvSpPr>
                <a:spLocks noChangeArrowheads="1"/>
              </p:cNvSpPr>
              <p:nvPr/>
            </p:nvSpPr>
            <p:spPr bwMode="gray">
              <a:xfrm>
                <a:off x="912" y="1008"/>
                <a:ext cx="4227"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sz="2400" b="1" ker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6" name="Group 4"/>
              <p:cNvGrpSpPr>
                <a:grpSpLocks/>
              </p:cNvGrpSpPr>
              <p:nvPr/>
            </p:nvGrpSpPr>
            <p:grpSpPr bwMode="auto">
              <a:xfrm>
                <a:off x="999" y="1090"/>
                <a:ext cx="473" cy="830"/>
                <a:chOff x="999" y="1090"/>
                <a:chExt cx="473" cy="830"/>
              </a:xfrm>
            </p:grpSpPr>
            <p:sp>
              <p:nvSpPr>
                <p:cNvPr id="29" name="AutoShape 5"/>
                <p:cNvSpPr>
                  <a:spLocks noChangeArrowheads="1"/>
                </p:cNvSpPr>
                <p:nvPr/>
              </p:nvSpPr>
              <p:spPr bwMode="gray">
                <a:xfrm>
                  <a:off x="999" y="1090"/>
                  <a:ext cx="473" cy="830"/>
                </a:xfrm>
                <a:prstGeom prst="roundRect">
                  <a:avLst>
                    <a:gd name="adj" fmla="val 11921"/>
                  </a:avLst>
                </a:prstGeom>
                <a:gradFill rotWithShape="1">
                  <a:gsLst>
                    <a:gs pos="0">
                      <a:srgbClr val="BBE0E3"/>
                    </a:gs>
                    <a:gs pos="100000">
                      <a:srgbClr val="BBE0E3">
                        <a:gamma/>
                        <a:shade val="69804"/>
                        <a:invGamma/>
                      </a:srgbClr>
                    </a:gs>
                  </a:gsLst>
                  <a:lin ang="5400000" scaled="1"/>
                </a:gra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b="1" ker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Freeform 6"/>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BE0E3">
                        <a:gamma/>
                        <a:tint val="54510"/>
                        <a:invGamma/>
                      </a:srgbClr>
                    </a:gs>
                    <a:gs pos="50000">
                      <a:srgbClr val="BBE0E3">
                        <a:alpha val="0"/>
                      </a:srgbClr>
                    </a:gs>
                    <a:gs pos="100000">
                      <a:srgbClr val="BBE0E3">
                        <a:gamma/>
                        <a:tint val="54510"/>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sz="2400" b="1" ker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Text Box 7"/>
                <p:cNvSpPr txBox="1">
                  <a:spLocks noChangeArrowheads="1"/>
                </p:cNvSpPr>
                <p:nvPr/>
              </p:nvSpPr>
              <p:spPr bwMode="gray">
                <a:xfrm>
                  <a:off x="1117" y="1219"/>
                  <a:ext cx="280"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b="1" dirty="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rPr>
                    <a:t>三</a:t>
                  </a:r>
                  <a:endParaRPr lang="en-US" altLang="zh-CN" sz="2400" b="1" dirty="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7" name="Text Box 8"/>
              <p:cNvSpPr txBox="1">
                <a:spLocks noChangeArrowheads="1"/>
              </p:cNvSpPr>
              <p:nvPr/>
            </p:nvSpPr>
            <p:spPr bwMode="gray">
              <a:xfrm>
                <a:off x="1571" y="1242"/>
                <a:ext cx="3702"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zh-CN" sz="24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400" b="1" kern="0" dirty="0">
                    <a:latin typeface="微软雅黑" panose="020B0503020204020204" pitchFamily="34" charset="-122"/>
                    <a:ea typeface="微软雅黑" panose="020B0503020204020204" pitchFamily="34" charset="-122"/>
                    <a:cs typeface="Times New Roman" panose="02020603050405020304" pitchFamily="18" charset="0"/>
                  </a:rPr>
                  <a:t>产排污量核算方法及案例</a:t>
                </a:r>
                <a:r>
                  <a:rPr lang="en-US" altLang="zh-CN" sz="2400" b="1"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系数是怎样用的</a:t>
                </a:r>
              </a:p>
            </p:txBody>
          </p:sp>
        </p:grpSp>
      </p:grpSp>
    </p:spTree>
    <p:extLst>
      <p:ext uri="{BB962C8B-B14F-4D97-AF65-F5344CB8AC3E}">
        <p14:creationId xmlns:p14="http://schemas.microsoft.com/office/powerpoint/2010/main" val="4077644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20</a:t>
            </a:fld>
            <a:endParaRPr lang="zh-CN" altLang="en-US"/>
          </a:p>
        </p:txBody>
      </p:sp>
      <p:pic>
        <p:nvPicPr>
          <p:cNvPr id="6" name="图片 5" descr="C:\Users\yuzhe\AppData\Roaming\Tencent\Users\861100420\QQ\WinTemp\RichOle\FYF]BZJEG%%8C@]K~C3`IVU.png"/>
          <p:cNvPicPr/>
          <p:nvPr/>
        </p:nvPicPr>
        <p:blipFill rotWithShape="1">
          <a:blip r:embed="rId2">
            <a:extLst>
              <a:ext uri="{28A0092B-C50C-407E-A947-70E740481C1C}">
                <a14:useLocalDpi xmlns:a14="http://schemas.microsoft.com/office/drawing/2010/main" val="0"/>
              </a:ext>
            </a:extLst>
          </a:blip>
          <a:srcRect l="3125" r="3348"/>
          <a:stretch/>
        </p:blipFill>
        <p:spPr bwMode="auto">
          <a:xfrm>
            <a:off x="5913120" y="0"/>
            <a:ext cx="6385560" cy="6871330"/>
          </a:xfrm>
          <a:prstGeom prst="rect">
            <a:avLst/>
          </a:prstGeom>
          <a:noFill/>
          <a:ln>
            <a:noFill/>
          </a:ln>
        </p:spPr>
      </p:pic>
      <p:sp>
        <p:nvSpPr>
          <p:cNvPr id="10" name="矩形 9"/>
          <p:cNvSpPr/>
          <p:nvPr/>
        </p:nvSpPr>
        <p:spPr>
          <a:xfrm>
            <a:off x="249571" y="974092"/>
            <a:ext cx="1449436"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G103-8</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表</a:t>
            </a:r>
          </a:p>
        </p:txBody>
      </p:sp>
      <p:sp>
        <p:nvSpPr>
          <p:cNvPr id="11" name="TextBox 4"/>
          <p:cNvSpPr txBox="1"/>
          <p:nvPr/>
        </p:nvSpPr>
        <p:spPr>
          <a:xfrm>
            <a:off x="249571" y="2589341"/>
            <a:ext cx="5625167" cy="2012859"/>
          </a:xfrm>
          <a:prstGeom prst="rect">
            <a:avLst/>
          </a:prstGeom>
          <a:solidFill>
            <a:schemeClr val="accent3">
              <a:lumMod val="20000"/>
              <a:lumOff val="80000"/>
            </a:schemeClr>
          </a:solidFill>
        </p:spPr>
        <p:txBody>
          <a:bodyPr wrap="square" rtlCol="0">
            <a:spAutoFit/>
          </a:bodyPr>
          <a:lstStyle/>
          <a:p>
            <a:pPr indent="457200">
              <a:lnSpc>
                <a:spcPct val="130000"/>
              </a:lnSpc>
            </a:pPr>
            <a:r>
              <a:rPr lang="zh-CN" altLang="zh-CN" sz="2400" dirty="0">
                <a:latin typeface="Times New Roman" panose="02020603050405020304" pitchFamily="18" charset="0"/>
                <a:ea typeface="+mj-ea"/>
              </a:rPr>
              <a:t>燃料类型</a:t>
            </a:r>
            <a:r>
              <a:rPr lang="en-US" altLang="zh-CN" sz="2400" dirty="0">
                <a:latin typeface="Times New Roman" panose="02020603050405020304" pitchFamily="18" charset="0"/>
                <a:ea typeface="+mj-ea"/>
              </a:rPr>
              <a:t>  </a:t>
            </a:r>
            <a:r>
              <a:rPr lang="zh-CN" altLang="zh-CN" sz="2400" dirty="0">
                <a:latin typeface="宋体" panose="02010600030101010101" pitchFamily="2" charset="-122"/>
                <a:ea typeface="宋体" panose="02010600030101010101" pitchFamily="2" charset="-122"/>
              </a:rPr>
              <a:t>参照附录五表</a:t>
            </a:r>
            <a:r>
              <a:rPr lang="en-US" altLang="zh-CN" sz="2400" dirty="0">
                <a:latin typeface="宋体" panose="02010600030101010101" pitchFamily="2" charset="-122"/>
                <a:ea typeface="宋体" panose="02010600030101010101" pitchFamily="2" charset="-122"/>
              </a:rPr>
              <a:t>2 </a:t>
            </a:r>
            <a:r>
              <a:rPr lang="zh-CN" altLang="zh-CN" sz="2400" dirty="0">
                <a:latin typeface="宋体" panose="02010600030101010101" pitchFamily="2" charset="-122"/>
                <a:ea typeface="宋体" panose="02010600030101010101" pitchFamily="2" charset="-122"/>
              </a:rPr>
              <a:t>燃料类型及代码表填写</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indent="457200">
              <a:lnSpc>
                <a:spcPct val="130000"/>
              </a:lnSpc>
            </a:pPr>
            <a:r>
              <a:rPr lang="zh-CN" altLang="zh-CN" sz="2400" dirty="0">
                <a:latin typeface="Times New Roman" panose="02020603050405020304" pitchFamily="18" charset="0"/>
                <a:ea typeface="+mj-ea"/>
              </a:rPr>
              <a:t>燃料消耗量</a:t>
            </a:r>
            <a:r>
              <a:rPr lang="en-US" altLang="zh-CN" sz="2400" dirty="0">
                <a:latin typeface="Times New Roman" panose="02020603050405020304" pitchFamily="18" charset="0"/>
                <a:ea typeface="+mj-ea"/>
              </a:rPr>
              <a:t>  </a:t>
            </a:r>
            <a:r>
              <a:rPr lang="zh-CN" altLang="zh-CN" sz="2400" dirty="0">
                <a:latin typeface="宋体" panose="02010600030101010101" pitchFamily="2" charset="-122"/>
                <a:ea typeface="宋体" panose="02010600030101010101" pitchFamily="2" charset="-122"/>
              </a:rPr>
              <a:t>按照</a:t>
            </a:r>
            <a:r>
              <a:rPr lang="en-US" altLang="zh-CN" sz="2400" dirty="0">
                <a:latin typeface="宋体" panose="02010600030101010101" pitchFamily="2" charset="-122"/>
                <a:ea typeface="宋体" panose="02010600030101010101" pitchFamily="2" charset="-122"/>
              </a:rPr>
              <a:t>2017</a:t>
            </a:r>
            <a:r>
              <a:rPr lang="zh-CN" altLang="zh-CN" sz="2400" dirty="0">
                <a:latin typeface="宋体" panose="02010600030101010101" pitchFamily="2" charset="-122"/>
                <a:ea typeface="宋体" panose="02010600030101010101" pitchFamily="2" charset="-122"/>
              </a:rPr>
              <a:t>年填报炉窑实际燃料消耗量填写。以上参数为必填项。</a:t>
            </a:r>
            <a:endParaRPr lang="zh-CN" altLang="en-US" sz="2800" dirty="0">
              <a:latin typeface="宋体" panose="02010600030101010101" pitchFamily="2" charset="-122"/>
              <a:ea typeface="宋体" panose="02010600030101010101" pitchFamily="2" charset="-122"/>
            </a:endParaRPr>
          </a:p>
        </p:txBody>
      </p:sp>
      <p:sp>
        <p:nvSpPr>
          <p:cNvPr id="9" name="矩形 8"/>
          <p:cNvSpPr/>
          <p:nvPr/>
        </p:nvSpPr>
        <p:spPr>
          <a:xfrm>
            <a:off x="65706" y="267612"/>
            <a:ext cx="6094496" cy="430887"/>
          </a:xfrm>
          <a:prstGeom prst="rect">
            <a:avLst/>
          </a:prstGeom>
        </p:spPr>
        <p:txBody>
          <a:bodyPr wrap="square" lIns="0" tIns="0" rIns="0" bIns="0">
            <a:spAutoFit/>
          </a:bodyPr>
          <a:lstStyle/>
          <a:p>
            <a:pPr>
              <a:defRPr/>
            </a:pPr>
            <a:r>
              <a:rPr lang="zh-CN" altLang="en-US" sz="2800" b="1" kern="0" dirty="0">
                <a:latin typeface="微软雅黑" panose="020B0503020204020204" pitchFamily="34" charset="-122"/>
                <a:ea typeface="微软雅黑" panose="020B0503020204020204" pitchFamily="34" charset="-122"/>
              </a:rPr>
              <a:t>二、</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涉</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普查报表</a:t>
            </a:r>
          </a:p>
        </p:txBody>
      </p:sp>
    </p:spTree>
    <p:extLst>
      <p:ext uri="{BB962C8B-B14F-4D97-AF65-F5344CB8AC3E}">
        <p14:creationId xmlns:p14="http://schemas.microsoft.com/office/powerpoint/2010/main" val="1600664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t>21</a:t>
            </a:fld>
            <a:endParaRPr lang="zh-CN" altLang="en-US"/>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565099" y="1435757"/>
            <a:ext cx="5531077" cy="4708981"/>
          </a:xfrm>
          <a:prstGeom prst="rect">
            <a:avLst/>
          </a:prstGeom>
          <a:solidFill>
            <a:schemeClr val="accent3">
              <a:lumMod val="20000"/>
              <a:lumOff val="80000"/>
            </a:schemeClr>
          </a:solidFill>
        </p:spPr>
        <p:txBody>
          <a:bodyPr wrap="square" rtlCol="0">
            <a:spAutoFit/>
          </a:bodyPr>
          <a:lstStyle/>
          <a:p>
            <a:pPr>
              <a:lnSpc>
                <a:spcPct val="150000"/>
              </a:lnSpc>
            </a:pPr>
            <a:r>
              <a:rPr lang="zh-CN" altLang="en-US" sz="2000" dirty="0">
                <a:latin typeface="+mn-ea"/>
                <a:cs typeface="Times New Roman" panose="02020603050405020304" pitchFamily="18" charset="0"/>
              </a:rPr>
              <a:t>执行</a:t>
            </a:r>
            <a:r>
              <a:rPr lang="en-US" altLang="zh-CN" sz="2000" dirty="0">
                <a:latin typeface="+mn-ea"/>
                <a:cs typeface="Times New Roman" panose="02020603050405020304" pitchFamily="18" charset="0"/>
              </a:rPr>
              <a:t>《</a:t>
            </a:r>
            <a:r>
              <a:rPr lang="zh-CN" altLang="en-US" sz="2000" dirty="0">
                <a:latin typeface="+mn-ea"/>
                <a:cs typeface="Times New Roman" panose="02020603050405020304" pitchFamily="18" charset="0"/>
              </a:rPr>
              <a:t>石油炼制工业污染物排放标准</a:t>
            </a:r>
            <a:r>
              <a:rPr lang="en-US" altLang="zh-CN" sz="2000" dirty="0">
                <a:latin typeface="+mn-ea"/>
                <a:cs typeface="Times New Roman" panose="02020603050405020304" pitchFamily="18" charset="0"/>
              </a:rPr>
              <a:t>》</a:t>
            </a:r>
            <a:r>
              <a:rPr lang="zh-CN" altLang="en-US" sz="2000" dirty="0">
                <a:latin typeface="+mn-ea"/>
                <a:cs typeface="Times New Roman" panose="02020603050405020304" pitchFamily="18" charset="0"/>
              </a:rPr>
              <a:t>（</a:t>
            </a:r>
            <a:r>
              <a:rPr lang="en-US" altLang="zh-CN" sz="2000" dirty="0">
                <a:latin typeface="+mn-ea"/>
                <a:cs typeface="Times New Roman" panose="02020603050405020304" pitchFamily="18" charset="0"/>
              </a:rPr>
              <a:t>GB31570-2015</a:t>
            </a:r>
            <a:r>
              <a:rPr lang="zh-CN" altLang="en-US" sz="2000" dirty="0">
                <a:latin typeface="+mn-ea"/>
                <a:cs typeface="Times New Roman" panose="02020603050405020304" pitchFamily="18" charset="0"/>
              </a:rPr>
              <a:t>）和</a:t>
            </a:r>
            <a:r>
              <a:rPr lang="en-US" altLang="zh-CN" sz="2000" dirty="0">
                <a:latin typeface="+mn-ea"/>
                <a:cs typeface="Times New Roman" panose="02020603050405020304" pitchFamily="18" charset="0"/>
              </a:rPr>
              <a:t>《</a:t>
            </a:r>
            <a:r>
              <a:rPr lang="zh-CN" altLang="en-US" sz="2000" dirty="0">
                <a:latin typeface="+mn-ea"/>
                <a:cs typeface="Times New Roman" panose="02020603050405020304" pitchFamily="18" charset="0"/>
              </a:rPr>
              <a:t>石油化学工业污染物排放标准</a:t>
            </a:r>
            <a:r>
              <a:rPr lang="en-US" altLang="zh-CN" sz="2000" dirty="0">
                <a:latin typeface="+mn-ea"/>
                <a:cs typeface="Times New Roman" panose="02020603050405020304" pitchFamily="18" charset="0"/>
              </a:rPr>
              <a:t>》</a:t>
            </a:r>
            <a:r>
              <a:rPr lang="zh-CN" altLang="en-US" sz="2000" dirty="0">
                <a:latin typeface="+mn-ea"/>
                <a:cs typeface="Times New Roman" panose="02020603050405020304" pitchFamily="18" charset="0"/>
              </a:rPr>
              <a:t>（</a:t>
            </a:r>
            <a:r>
              <a:rPr lang="en-US" altLang="zh-CN" sz="2000" dirty="0">
                <a:latin typeface="+mn-ea"/>
                <a:cs typeface="Times New Roman" panose="02020603050405020304" pitchFamily="18" charset="0"/>
              </a:rPr>
              <a:t>GB31571-2015</a:t>
            </a:r>
            <a:r>
              <a:rPr lang="zh-CN" altLang="en-US" sz="2000" dirty="0">
                <a:latin typeface="+mn-ea"/>
                <a:cs typeface="Times New Roman" panose="02020603050405020304" pitchFamily="18" charset="0"/>
              </a:rPr>
              <a:t>）企业需填入：</a:t>
            </a:r>
            <a:endParaRPr lang="en-US" altLang="zh-CN" sz="2000" dirty="0">
              <a:latin typeface="+mn-ea"/>
              <a:cs typeface="Times New Roman" panose="02020603050405020304" pitchFamily="18" charset="0"/>
            </a:endParaRPr>
          </a:p>
          <a:p>
            <a:pPr>
              <a:lnSpc>
                <a:spcPct val="150000"/>
              </a:lnSpc>
            </a:pPr>
            <a:r>
              <a:rPr lang="zh-CN" altLang="en-US" sz="2000" dirty="0">
                <a:solidFill>
                  <a:srgbClr val="FF0000"/>
                </a:solidFill>
                <a:latin typeface="+mj-ea"/>
                <a:ea typeface="+mj-ea"/>
                <a:cs typeface="Times New Roman" panose="02020603050405020304" pitchFamily="18" charset="0"/>
              </a:rPr>
              <a:t>全厂动静密封点个数</a:t>
            </a:r>
            <a:r>
              <a:rPr lang="zh-CN" altLang="en-US" sz="2000" dirty="0">
                <a:latin typeface="+mn-ea"/>
                <a:cs typeface="Times New Roman" panose="02020603050405020304" pitchFamily="18" charset="0"/>
              </a:rPr>
              <a:t>指全厂内设挥发性有机物物料（</a:t>
            </a:r>
            <a:r>
              <a:rPr lang="en-US" altLang="zh-CN" sz="2000" dirty="0">
                <a:latin typeface="+mn-ea"/>
                <a:cs typeface="Times New Roman" panose="02020603050405020304" pitchFamily="18" charset="0"/>
              </a:rPr>
              <a:t>VOCs</a:t>
            </a:r>
            <a:r>
              <a:rPr lang="zh-CN" altLang="en-US" sz="2000" dirty="0">
                <a:latin typeface="+mn-ea"/>
                <a:cs typeface="Times New Roman" panose="02020603050405020304" pitchFamily="18" charset="0"/>
              </a:rPr>
              <a:t>质量分数大于或等于</a:t>
            </a:r>
            <a:r>
              <a:rPr lang="en-US" altLang="zh-CN" sz="2000" dirty="0">
                <a:latin typeface="+mn-ea"/>
                <a:cs typeface="Times New Roman" panose="02020603050405020304" pitchFamily="18" charset="0"/>
              </a:rPr>
              <a:t>10%</a:t>
            </a:r>
            <a:r>
              <a:rPr lang="zh-CN" altLang="en-US" sz="2000" dirty="0">
                <a:latin typeface="+mn-ea"/>
                <a:cs typeface="Times New Roman" panose="02020603050405020304" pitchFamily="18" charset="0"/>
              </a:rPr>
              <a:t>的物料）的泵、压缩机、搅拌器、阀门、泄压设备、开口管线、法兰、连接件、其他，共</a:t>
            </a:r>
            <a:r>
              <a:rPr lang="en-US" altLang="zh-CN" sz="2000" dirty="0">
                <a:latin typeface="+mn-ea"/>
                <a:cs typeface="Times New Roman" panose="02020603050405020304" pitchFamily="18" charset="0"/>
              </a:rPr>
              <a:t>9</a:t>
            </a:r>
            <a:r>
              <a:rPr lang="zh-CN" altLang="en-US" sz="2000" dirty="0">
                <a:latin typeface="+mn-ea"/>
                <a:cs typeface="Times New Roman" panose="02020603050405020304" pitchFamily="18" charset="0"/>
              </a:rPr>
              <a:t>大类的总个数。</a:t>
            </a:r>
            <a:endParaRPr lang="en-US" altLang="zh-CN" sz="2000" dirty="0">
              <a:latin typeface="+mn-ea"/>
              <a:cs typeface="Times New Roman" panose="02020603050405020304" pitchFamily="18" charset="0"/>
            </a:endParaRPr>
          </a:p>
          <a:p>
            <a:pPr>
              <a:lnSpc>
                <a:spcPct val="150000"/>
              </a:lnSpc>
            </a:pPr>
            <a:r>
              <a:rPr lang="zh-CN" altLang="en-US" sz="20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敞开式循环水冷却塔</a:t>
            </a:r>
            <a:r>
              <a:rPr lang="zh-CN" altLang="en-US" sz="2000" dirty="0">
                <a:latin typeface="黑体" panose="02010609060101010101" pitchFamily="49" charset="-122"/>
                <a:ea typeface="黑体" panose="02010609060101010101" pitchFamily="49" charset="-122"/>
                <a:cs typeface="Times New Roman" panose="02020603050405020304" pitchFamily="18" charset="0"/>
              </a:rPr>
              <a:t>年循环水量</a:t>
            </a:r>
            <a:endParaRPr lang="en-US" altLang="zh-CN" sz="2000" dirty="0">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r>
              <a:rPr lang="zh-CN" altLang="en-US" sz="2000" dirty="0">
                <a:latin typeface="+mn-ea"/>
                <a:cs typeface="Times New Roman" panose="02020603050405020304" pitchFamily="18" charset="0"/>
              </a:rPr>
              <a:t>凡涉及</a:t>
            </a:r>
            <a:r>
              <a:rPr lang="zh-CN" altLang="en-US" sz="2000" dirty="0">
                <a:solidFill>
                  <a:srgbClr val="FF0000"/>
                </a:solidFill>
                <a:latin typeface="+mn-ea"/>
                <a:cs typeface="Times New Roman" panose="02020603050405020304" pitchFamily="18" charset="0"/>
              </a:rPr>
              <a:t>装置工艺有组织排放</a:t>
            </a:r>
            <a:r>
              <a:rPr lang="zh-CN" altLang="en-US" sz="2000" dirty="0">
                <a:latin typeface="+mn-ea"/>
                <a:cs typeface="Times New Roman" panose="02020603050405020304" pitchFamily="18" charset="0"/>
              </a:rPr>
              <a:t>的石化企业需填写</a:t>
            </a:r>
            <a:endParaRPr lang="en-US" altLang="zh-CN" sz="2000" dirty="0">
              <a:latin typeface="+mn-ea"/>
              <a:cs typeface="Times New Roman" panose="02020603050405020304" pitchFamily="18" charset="0"/>
            </a:endParaRPr>
          </a:p>
          <a:p>
            <a:pPr>
              <a:lnSpc>
                <a:spcPct val="150000"/>
              </a:lnSpc>
            </a:pPr>
            <a:r>
              <a:rPr lang="zh-CN" altLang="en-US" sz="2000" dirty="0">
                <a:latin typeface="+mj-ea"/>
                <a:ea typeface="+mj-ea"/>
                <a:cs typeface="Times New Roman" panose="02020603050405020304" pitchFamily="18" charset="0"/>
              </a:rPr>
              <a:t>装置名称、原料名称、原料用量</a:t>
            </a:r>
            <a:endParaRPr lang="zh-CN" altLang="en-US" sz="2400" dirty="0">
              <a:latin typeface="+mj-ea"/>
              <a:ea typeface="+mj-ea"/>
              <a:cs typeface="Times New Roman" panose="02020603050405020304" pitchFamily="18" charset="0"/>
            </a:endParaRPr>
          </a:p>
        </p:txBody>
      </p:sp>
      <p:sp>
        <p:nvSpPr>
          <p:cNvPr id="12" name="矩形 11"/>
          <p:cNvSpPr/>
          <p:nvPr/>
        </p:nvSpPr>
        <p:spPr>
          <a:xfrm>
            <a:off x="249569" y="974092"/>
            <a:ext cx="6933745" cy="461665"/>
          </a:xfrm>
          <a:prstGeom prst="rect">
            <a:avLst/>
          </a:prstGeom>
        </p:spPr>
        <p:txBody>
          <a:bodyPr wrap="squar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G103-9</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表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石化行业工艺有组织、动静密封点及敞开循环水</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环节</a:t>
            </a:r>
          </a:p>
        </p:txBody>
      </p:sp>
      <p:grpSp>
        <p:nvGrpSpPr>
          <p:cNvPr id="2" name="组合 1"/>
          <p:cNvGrpSpPr/>
          <p:nvPr/>
        </p:nvGrpSpPr>
        <p:grpSpPr>
          <a:xfrm>
            <a:off x="6480425" y="974092"/>
            <a:ext cx="5575587" cy="5024361"/>
            <a:chOff x="5931785" y="974092"/>
            <a:chExt cx="5575587" cy="5024361"/>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6482" r="5450"/>
            <a:stretch/>
          </p:blipFill>
          <p:spPr>
            <a:xfrm>
              <a:off x="5931785" y="974092"/>
              <a:ext cx="5575587" cy="3973054"/>
            </a:xfrm>
            <a:prstGeom prst="rect">
              <a:avLst/>
            </a:prstGeom>
          </p:spPr>
        </p:pic>
        <p:sp>
          <p:nvSpPr>
            <p:cNvPr id="8" name="矩形 7"/>
            <p:cNvSpPr/>
            <p:nvPr/>
          </p:nvSpPr>
          <p:spPr>
            <a:xfrm>
              <a:off x="6175960" y="2807951"/>
              <a:ext cx="5027839" cy="127466"/>
            </a:xfrm>
            <a:prstGeom prst="rect">
              <a:avLst/>
            </a:prstGeom>
            <a:ln w="28575">
              <a:solidFill>
                <a:srgbClr val="FF0000"/>
              </a:solidFill>
            </a:ln>
          </p:spPr>
          <p:txBody>
            <a:bodyPr wrap="square" rtlCol="0" anchor="ctr">
              <a:spAutoFit/>
            </a:bodyPr>
            <a:lstStyle/>
            <a:p>
              <a:pPr marL="0" algn="ctr">
                <a:lnSpc>
                  <a:spcPts val="3100"/>
                </a:lnSpc>
                <a:spcAft>
                  <a:spcPts val="0"/>
                </a:spcAft>
                <a:buFont typeface="+mj-lt"/>
                <a:buAutoNum type="arabicPeriod"/>
              </a:pPr>
              <a:endParaRPr lang="zh-CN" altLang="en-US" sz="2000" b="1" kern="100" dirty="0">
                <a:latin typeface="宋体" panose="02010600030101010101" pitchFamily="2" charset="-122"/>
                <a:ea typeface="宋体" panose="02010600030101010101" pitchFamily="2" charset="-122"/>
              </a:endParaRPr>
            </a:p>
          </p:txBody>
        </p:sp>
        <p:sp>
          <p:nvSpPr>
            <p:cNvPr id="11" name="矩形 10"/>
            <p:cNvSpPr/>
            <p:nvPr/>
          </p:nvSpPr>
          <p:spPr>
            <a:xfrm>
              <a:off x="6095284" y="3971615"/>
              <a:ext cx="5108515" cy="503307"/>
            </a:xfrm>
            <a:prstGeom prst="rect">
              <a:avLst/>
            </a:prstGeom>
            <a:ln w="28575">
              <a:solidFill>
                <a:srgbClr val="FF0000"/>
              </a:solidFill>
            </a:ln>
          </p:spPr>
          <p:txBody>
            <a:bodyPr wrap="square" rtlCol="0" anchor="ctr">
              <a:spAutoFit/>
            </a:bodyPr>
            <a:lstStyle/>
            <a:p>
              <a:pPr marL="0" algn="ctr">
                <a:lnSpc>
                  <a:spcPts val="3100"/>
                </a:lnSpc>
                <a:spcAft>
                  <a:spcPts val="0"/>
                </a:spcAft>
                <a:buFont typeface="+mj-lt"/>
                <a:buAutoNum type="arabicPeriod"/>
              </a:pPr>
              <a:endParaRPr lang="zh-CN" altLang="en-US" sz="2000" b="1" kern="100" dirty="0">
                <a:latin typeface="宋体" panose="02010600030101010101" pitchFamily="2" charset="-122"/>
                <a:ea typeface="宋体" panose="02010600030101010101" pitchFamily="2" charset="-122"/>
              </a:endParaRPr>
            </a:p>
          </p:txBody>
        </p:sp>
        <p:pic>
          <p:nvPicPr>
            <p:cNvPr id="15" name="图片 14"/>
            <p:cNvPicPr>
              <a:picLocks noChangeAspect="1"/>
            </p:cNvPicPr>
            <p:nvPr/>
          </p:nvPicPr>
          <p:blipFill>
            <a:blip r:embed="rId4"/>
            <a:stretch>
              <a:fillRect/>
            </a:stretch>
          </p:blipFill>
          <p:spPr>
            <a:xfrm>
              <a:off x="5931785" y="4913014"/>
              <a:ext cx="5575587" cy="1085439"/>
            </a:xfrm>
            <a:prstGeom prst="rect">
              <a:avLst/>
            </a:prstGeom>
          </p:spPr>
        </p:pic>
        <p:sp>
          <p:nvSpPr>
            <p:cNvPr id="16" name="矩形 15"/>
            <p:cNvSpPr/>
            <p:nvPr/>
          </p:nvSpPr>
          <p:spPr>
            <a:xfrm>
              <a:off x="6095284" y="5028669"/>
              <a:ext cx="5027839" cy="185557"/>
            </a:xfrm>
            <a:prstGeom prst="rect">
              <a:avLst/>
            </a:prstGeom>
            <a:ln w="28575">
              <a:solidFill>
                <a:srgbClr val="FF0000"/>
              </a:solidFill>
            </a:ln>
          </p:spPr>
          <p:txBody>
            <a:bodyPr wrap="square" rtlCol="0" anchor="ctr">
              <a:noAutofit/>
            </a:bodyPr>
            <a:lstStyle/>
            <a:p>
              <a:pPr marL="0" algn="ctr">
                <a:lnSpc>
                  <a:spcPts val="3100"/>
                </a:lnSpc>
                <a:spcAft>
                  <a:spcPts val="0"/>
                </a:spcAft>
                <a:buFont typeface="+mj-lt"/>
                <a:buAutoNum type="arabicPeriod"/>
              </a:pPr>
              <a:endParaRPr lang="zh-CN" altLang="en-US" sz="2000" b="1" kern="100" dirty="0">
                <a:latin typeface="宋体" panose="02010600030101010101" pitchFamily="2" charset="-122"/>
                <a:ea typeface="宋体" panose="02010600030101010101" pitchFamily="2" charset="-122"/>
              </a:endParaRPr>
            </a:p>
          </p:txBody>
        </p:sp>
        <p:sp>
          <p:nvSpPr>
            <p:cNvPr id="17" name="矩形 16"/>
            <p:cNvSpPr/>
            <p:nvPr/>
          </p:nvSpPr>
          <p:spPr>
            <a:xfrm>
              <a:off x="6095284" y="5454847"/>
              <a:ext cx="5027839" cy="246713"/>
            </a:xfrm>
            <a:prstGeom prst="rect">
              <a:avLst/>
            </a:prstGeom>
            <a:ln w="28575">
              <a:solidFill>
                <a:srgbClr val="FF0000"/>
              </a:solidFill>
            </a:ln>
          </p:spPr>
          <p:txBody>
            <a:bodyPr wrap="square" rtlCol="0" anchor="ctr">
              <a:noAutofit/>
            </a:bodyPr>
            <a:lstStyle/>
            <a:p>
              <a:pPr marL="0" algn="ctr">
                <a:lnSpc>
                  <a:spcPts val="3100"/>
                </a:lnSpc>
                <a:spcAft>
                  <a:spcPts val="0"/>
                </a:spcAft>
                <a:buFont typeface="+mj-lt"/>
                <a:buAutoNum type="arabicPeriod"/>
              </a:pPr>
              <a:endParaRPr lang="zh-CN" altLang="en-US" sz="2000" b="1" kern="100" dirty="0">
                <a:latin typeface="宋体" panose="02010600030101010101" pitchFamily="2" charset="-122"/>
                <a:ea typeface="宋体" panose="02010600030101010101" pitchFamily="2" charset="-122"/>
              </a:endParaRPr>
            </a:p>
          </p:txBody>
        </p:sp>
      </p:grpSp>
      <p:sp>
        <p:nvSpPr>
          <p:cNvPr id="10" name="矩形 9"/>
          <p:cNvSpPr/>
          <p:nvPr/>
        </p:nvSpPr>
        <p:spPr>
          <a:xfrm>
            <a:off x="556134" y="6161265"/>
            <a:ext cx="11490912" cy="646331"/>
          </a:xfrm>
          <a:prstGeom prst="rect">
            <a:avLst/>
          </a:prstGeom>
          <a:solidFill>
            <a:schemeClr val="accent3">
              <a:lumMod val="20000"/>
              <a:lumOff val="80000"/>
            </a:schemeClr>
          </a:solidFill>
        </p:spPr>
        <p:txBody>
          <a:bodyPr wrap="square">
            <a:spAutoFit/>
          </a:bodyPr>
          <a:lstStyle/>
          <a:p>
            <a:r>
              <a:rPr lang="zh-CN" altLang="en-US" dirty="0">
                <a:solidFill>
                  <a:srgbClr val="FF0000"/>
                </a:solidFill>
                <a:latin typeface="Times New Roman" panose="02020603050405020304" pitchFamily="18" charset="0"/>
                <a:cs typeface="Times New Roman" panose="02020603050405020304" pitchFamily="18" charset="0"/>
              </a:rPr>
              <a:t>重点</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rPr>
              <a:t>2511</a:t>
            </a:r>
            <a:r>
              <a:rPr lang="zh-CN" altLang="zh-CN" dirty="0">
                <a:latin typeface="Times New Roman" panose="02020603050405020304" pitchFamily="18" charset="0"/>
                <a:cs typeface="Times New Roman" panose="02020603050405020304" pitchFamily="18" charset="0"/>
              </a:rPr>
              <a:t>原油加工及石油制品制造”全部都属于石化行业，其他的石化企业多分布在“</a:t>
            </a:r>
            <a:r>
              <a:rPr lang="en-US" altLang="zh-CN" dirty="0">
                <a:latin typeface="Times New Roman" panose="02020603050405020304" pitchFamily="18" charset="0"/>
              </a:rPr>
              <a:t>2614</a:t>
            </a:r>
            <a:r>
              <a:rPr lang="zh-CN" altLang="zh-CN" dirty="0">
                <a:latin typeface="Times New Roman" panose="02020603050405020304" pitchFamily="18" charset="0"/>
                <a:cs typeface="Times New Roman" panose="02020603050405020304" pitchFamily="18" charset="0"/>
              </a:rPr>
              <a:t>有机化学原料制造”“</a:t>
            </a:r>
            <a:r>
              <a:rPr lang="en-US" altLang="zh-CN" dirty="0">
                <a:latin typeface="Times New Roman" panose="02020603050405020304" pitchFamily="18" charset="0"/>
              </a:rPr>
              <a:t>2651</a:t>
            </a:r>
            <a:r>
              <a:rPr lang="zh-CN" altLang="zh-CN" dirty="0">
                <a:latin typeface="Times New Roman" panose="02020603050405020304" pitchFamily="18" charset="0"/>
                <a:cs typeface="Times New Roman" panose="02020603050405020304" pitchFamily="18" charset="0"/>
              </a:rPr>
              <a:t>初级形态塑料及合成树脂制造”“</a:t>
            </a:r>
            <a:r>
              <a:rPr lang="en-US" altLang="zh-CN" dirty="0">
                <a:latin typeface="Times New Roman" panose="02020603050405020304" pitchFamily="18" charset="0"/>
              </a:rPr>
              <a:t>2652</a:t>
            </a:r>
            <a:r>
              <a:rPr lang="zh-CN" altLang="zh-CN" dirty="0">
                <a:latin typeface="Times New Roman" panose="02020603050405020304" pitchFamily="18" charset="0"/>
                <a:cs typeface="Times New Roman" panose="02020603050405020304" pitchFamily="18" charset="0"/>
              </a:rPr>
              <a:t>合成橡胶制造”“</a:t>
            </a:r>
            <a:r>
              <a:rPr lang="en-US" altLang="zh-CN" dirty="0">
                <a:latin typeface="Times New Roman" panose="02020603050405020304" pitchFamily="18" charset="0"/>
              </a:rPr>
              <a:t>2653</a:t>
            </a:r>
            <a:r>
              <a:rPr lang="zh-CN" altLang="zh-CN" dirty="0">
                <a:latin typeface="Times New Roman" panose="02020603050405020304" pitchFamily="18" charset="0"/>
                <a:cs typeface="Times New Roman" panose="02020603050405020304" pitchFamily="18" charset="0"/>
              </a:rPr>
              <a:t>合成纤维单（聚合）体制造”等行业</a:t>
            </a:r>
            <a:endParaRPr lang="zh-CN" altLang="en-US" dirty="0"/>
          </a:p>
        </p:txBody>
      </p:sp>
      <p:sp>
        <p:nvSpPr>
          <p:cNvPr id="18" name="矩形 17"/>
          <p:cNvSpPr/>
          <p:nvPr/>
        </p:nvSpPr>
        <p:spPr>
          <a:xfrm>
            <a:off x="103717" y="267612"/>
            <a:ext cx="6094496" cy="430887"/>
          </a:xfrm>
          <a:prstGeom prst="rect">
            <a:avLst/>
          </a:prstGeom>
        </p:spPr>
        <p:txBody>
          <a:bodyPr wrap="square" lIns="0" tIns="0" rIns="0" bIns="0">
            <a:spAutoFit/>
          </a:bodyPr>
          <a:lstStyle/>
          <a:p>
            <a:pPr>
              <a:defRPr/>
            </a:pPr>
            <a:r>
              <a:rPr lang="zh-CN" altLang="en-US" sz="2800" b="1" kern="0" dirty="0">
                <a:latin typeface="微软雅黑" panose="020B0503020204020204" pitchFamily="34" charset="-122"/>
                <a:ea typeface="微软雅黑" panose="020B0503020204020204" pitchFamily="34" charset="-122"/>
              </a:rPr>
              <a:t>二、</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涉</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普查报表</a:t>
            </a:r>
          </a:p>
        </p:txBody>
      </p:sp>
    </p:spTree>
    <p:extLst>
      <p:ext uri="{BB962C8B-B14F-4D97-AF65-F5344CB8AC3E}">
        <p14:creationId xmlns:p14="http://schemas.microsoft.com/office/powerpoint/2010/main" val="418673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22</a:t>
            </a:fld>
            <a:endParaRPr lang="zh-CN" altLang="en-US"/>
          </a:p>
        </p:txBody>
      </p:sp>
      <p:cxnSp>
        <p:nvCxnSpPr>
          <p:cNvPr id="9" name="直接连接符 8"/>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8117" y="3366"/>
            <a:ext cx="5962762" cy="6854634"/>
          </a:xfrm>
          <a:prstGeom prst="rect">
            <a:avLst/>
          </a:prstGeom>
          <a:solidFill>
            <a:schemeClr val="bg1"/>
          </a:solidFill>
          <a:ln>
            <a:noFill/>
          </a:ln>
          <a:effectLst/>
        </p:spPr>
      </p:pic>
      <p:sp>
        <p:nvSpPr>
          <p:cNvPr id="12" name="矩形 11"/>
          <p:cNvSpPr/>
          <p:nvPr/>
        </p:nvSpPr>
        <p:spPr>
          <a:xfrm>
            <a:off x="6098117" y="1773383"/>
            <a:ext cx="2000250" cy="29787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a:graphicFrameLocks noGrp="1"/>
          </p:cNvGraphicFramePr>
          <p:nvPr/>
        </p:nvGraphicFramePr>
        <p:xfrm>
          <a:off x="650154" y="1602094"/>
          <a:ext cx="5030209" cy="4591082"/>
        </p:xfrm>
        <a:graphic>
          <a:graphicData uri="http://schemas.openxmlformats.org/drawingml/2006/table">
            <a:tbl>
              <a:tblPr firstRow="1" firstCol="1" bandRow="1"/>
              <a:tblGrid>
                <a:gridCol w="426648">
                  <a:extLst>
                    <a:ext uri="{9D8B030D-6E8A-4147-A177-3AD203B41FA5}">
                      <a16:colId xmlns:a16="http://schemas.microsoft.com/office/drawing/2014/main" val="20000"/>
                    </a:ext>
                  </a:extLst>
                </a:gridCol>
                <a:gridCol w="592677">
                  <a:extLst>
                    <a:ext uri="{9D8B030D-6E8A-4147-A177-3AD203B41FA5}">
                      <a16:colId xmlns:a16="http://schemas.microsoft.com/office/drawing/2014/main" val="20001"/>
                    </a:ext>
                  </a:extLst>
                </a:gridCol>
                <a:gridCol w="1486221">
                  <a:extLst>
                    <a:ext uri="{9D8B030D-6E8A-4147-A177-3AD203B41FA5}">
                      <a16:colId xmlns:a16="http://schemas.microsoft.com/office/drawing/2014/main" val="20002"/>
                    </a:ext>
                  </a:extLst>
                </a:gridCol>
                <a:gridCol w="513184">
                  <a:extLst>
                    <a:ext uri="{9D8B030D-6E8A-4147-A177-3AD203B41FA5}">
                      <a16:colId xmlns:a16="http://schemas.microsoft.com/office/drawing/2014/main" val="20003"/>
                    </a:ext>
                  </a:extLst>
                </a:gridCol>
                <a:gridCol w="598715">
                  <a:extLst>
                    <a:ext uri="{9D8B030D-6E8A-4147-A177-3AD203B41FA5}">
                      <a16:colId xmlns:a16="http://schemas.microsoft.com/office/drawing/2014/main" val="20004"/>
                    </a:ext>
                  </a:extLst>
                </a:gridCol>
                <a:gridCol w="1412764">
                  <a:extLst>
                    <a:ext uri="{9D8B030D-6E8A-4147-A177-3AD203B41FA5}">
                      <a16:colId xmlns:a16="http://schemas.microsoft.com/office/drawing/2014/main" val="20005"/>
                    </a:ext>
                  </a:extLst>
                </a:gridCol>
              </a:tblGrid>
              <a:tr h="1349419">
                <a:tc>
                  <a:txBody>
                    <a:bodyPr/>
                    <a:lstStyle/>
                    <a:p>
                      <a:pPr indent="0" algn="ctr">
                        <a:lnSpc>
                          <a:spcPct val="100000"/>
                        </a:lnSpc>
                        <a:spcAft>
                          <a:spcPts val="0"/>
                        </a:spcAft>
                      </a:pPr>
                      <a:r>
                        <a:rPr lang="zh-CN" sz="1400" kern="0" dirty="0">
                          <a:solidFill>
                            <a:srgbClr val="000000"/>
                          </a:solidFill>
                          <a:effectLst/>
                          <a:latin typeface="等线"/>
                          <a:ea typeface="宋体" panose="02010600030101010101" pitchFamily="2" charset="-122"/>
                          <a:cs typeface="Times New Roman" panose="02020603050405020304" pitchFamily="18" charset="0"/>
                        </a:rPr>
                        <a:t>序号</a:t>
                      </a:r>
                      <a:endParaRPr lang="zh-CN" sz="1400" kern="100" dirty="0">
                        <a:effectLst/>
                        <a:latin typeface="等线"/>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Times New Roman" panose="02020603050405020304" pitchFamily="18" charset="0"/>
                        </a:rPr>
                        <a:t>行业类别代码</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宋体" panose="02010600030101010101" pitchFamily="2" charset="-122"/>
                        </a:rPr>
                        <a:t>行业类别名称</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Times New Roman" panose="02020603050405020304" pitchFamily="18" charset="0"/>
                        </a:rPr>
                        <a:t>序号</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Times New Roman" panose="02020603050405020304" pitchFamily="18" charset="0"/>
                        </a:rPr>
                        <a:t>行业类别代码</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宋体" panose="02010600030101010101" pitchFamily="2" charset="-122"/>
                        </a:rPr>
                        <a:t>行业类别名称</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4710">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01</a:t>
                      </a:r>
                      <a:endParaRPr lang="zh-CN" sz="1400" kern="100">
                        <a:effectLst/>
                        <a:latin typeface="等线"/>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2511</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宋体" panose="02010600030101010101" pitchFamily="2" charset="-122"/>
                        </a:rPr>
                        <a:t>原油加工及石油制品制造</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07</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2619</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宋体" panose="02010600030101010101" pitchFamily="2" charset="-122"/>
                        </a:rPr>
                        <a:t>其他基础化学原料制造</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9806">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02</a:t>
                      </a:r>
                      <a:endParaRPr lang="zh-CN" sz="1400" kern="100">
                        <a:effectLst/>
                        <a:latin typeface="等线"/>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2519</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宋体" panose="02010600030101010101" pitchFamily="2" charset="-122"/>
                        </a:rPr>
                        <a:t>其他原油制造</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08</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2621</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宋体" panose="02010600030101010101" pitchFamily="2" charset="-122"/>
                        </a:rPr>
                        <a:t>氮肥制造</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9806">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03</a:t>
                      </a:r>
                      <a:endParaRPr lang="zh-CN" sz="1400" kern="100">
                        <a:effectLst/>
                        <a:latin typeface="等线"/>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2521</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宋体" panose="02010600030101010101" pitchFamily="2" charset="-122"/>
                        </a:rPr>
                        <a:t>炼焦</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09</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2631</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宋体" panose="02010600030101010101" pitchFamily="2" charset="-122"/>
                        </a:rPr>
                        <a:t>化学农药制造</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6383">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04</a:t>
                      </a:r>
                      <a:endParaRPr lang="zh-CN" sz="1400" kern="100">
                        <a:effectLst/>
                        <a:latin typeface="等线"/>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2522</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宋体" panose="02010600030101010101" pitchFamily="2" charset="-122"/>
                        </a:rPr>
                        <a:t>煤制合成气生产</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10</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2652</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宋体" panose="02010600030101010101" pitchFamily="2" charset="-122"/>
                        </a:rPr>
                        <a:t>合成橡胶制造</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4575">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05</a:t>
                      </a:r>
                      <a:endParaRPr lang="zh-CN" sz="1400" kern="100">
                        <a:effectLst/>
                        <a:latin typeface="等线"/>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2523</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宋体" panose="02010600030101010101" pitchFamily="2" charset="-122"/>
                        </a:rPr>
                        <a:t>煤制液体燃料生产</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11</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2653</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宋体" panose="02010600030101010101" pitchFamily="2" charset="-122"/>
                        </a:rPr>
                        <a:t>合成纤维单（聚合）体制造</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6383">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06</a:t>
                      </a:r>
                      <a:endParaRPr lang="zh-CN" sz="1400" kern="100">
                        <a:effectLst/>
                        <a:latin typeface="等线"/>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dirty="0">
                          <a:solidFill>
                            <a:srgbClr val="000000"/>
                          </a:solidFill>
                          <a:effectLst/>
                          <a:latin typeface="宋体" panose="02010600030101010101" pitchFamily="2" charset="-122"/>
                          <a:cs typeface="Times New Roman" panose="02020603050405020304" pitchFamily="18" charset="0"/>
                        </a:rPr>
                        <a:t>2614</a:t>
                      </a:r>
                      <a:endParaRPr lang="zh-CN" sz="1400" kern="100" dirty="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a:solidFill>
                            <a:srgbClr val="000000"/>
                          </a:solidFill>
                          <a:effectLst/>
                          <a:latin typeface="等线"/>
                          <a:ea typeface="宋体" panose="02010600030101010101" pitchFamily="2" charset="-122"/>
                          <a:cs typeface="宋体" panose="02010600030101010101" pitchFamily="2" charset="-122"/>
                        </a:rPr>
                        <a:t>有机化学原料制造</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12</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0">
                          <a:solidFill>
                            <a:srgbClr val="000000"/>
                          </a:solidFill>
                          <a:effectLst/>
                          <a:latin typeface="宋体" panose="02010600030101010101" pitchFamily="2" charset="-122"/>
                          <a:cs typeface="Times New Roman" panose="02020603050405020304" pitchFamily="18" charset="0"/>
                        </a:rPr>
                        <a:t>2710</a:t>
                      </a:r>
                      <a:endParaRPr lang="zh-CN" sz="1400" kern="10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0" dirty="0">
                          <a:solidFill>
                            <a:srgbClr val="000000"/>
                          </a:solidFill>
                          <a:effectLst/>
                          <a:latin typeface="等线"/>
                          <a:ea typeface="宋体" panose="02010600030101010101" pitchFamily="2" charset="-122"/>
                          <a:cs typeface="宋体" panose="02010600030101010101" pitchFamily="2" charset="-122"/>
                        </a:rPr>
                        <a:t>化学药品原料药制造</a:t>
                      </a:r>
                      <a:endParaRPr lang="zh-CN" sz="1400" kern="100" dirty="0">
                        <a:effectLst/>
                        <a:latin typeface="等线"/>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3" name="矩形 12"/>
          <p:cNvSpPr/>
          <p:nvPr/>
        </p:nvSpPr>
        <p:spPr>
          <a:xfrm>
            <a:off x="249571" y="974092"/>
            <a:ext cx="1603324"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G103-10</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表</a:t>
            </a:r>
          </a:p>
        </p:txBody>
      </p:sp>
      <p:sp>
        <p:nvSpPr>
          <p:cNvPr id="10" name="矩形 9"/>
          <p:cNvSpPr/>
          <p:nvPr/>
        </p:nvSpPr>
        <p:spPr>
          <a:xfrm>
            <a:off x="92806" y="258864"/>
            <a:ext cx="6094496" cy="430887"/>
          </a:xfrm>
          <a:prstGeom prst="rect">
            <a:avLst/>
          </a:prstGeom>
        </p:spPr>
        <p:txBody>
          <a:bodyPr wrap="square" lIns="0" tIns="0" rIns="0" bIns="0">
            <a:spAutoFit/>
          </a:bodyPr>
          <a:lstStyle/>
          <a:p>
            <a:pPr>
              <a:defRPr/>
            </a:pPr>
            <a:r>
              <a:rPr lang="zh-CN" altLang="en-US" sz="2800" b="1" kern="0" dirty="0">
                <a:latin typeface="微软雅黑" panose="020B0503020204020204" pitchFamily="34" charset="-122"/>
                <a:ea typeface="微软雅黑" panose="020B0503020204020204" pitchFamily="34" charset="-122"/>
              </a:rPr>
              <a:t>二、</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涉</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普查报表</a:t>
            </a:r>
          </a:p>
        </p:txBody>
      </p:sp>
    </p:spTree>
    <p:extLst>
      <p:ext uri="{BB962C8B-B14F-4D97-AF65-F5344CB8AC3E}">
        <p14:creationId xmlns:p14="http://schemas.microsoft.com/office/powerpoint/2010/main" val="3932768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t>23</a:t>
            </a:fld>
            <a:endParaRPr lang="zh-CN" altLang="en-US"/>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510223" y="681948"/>
            <a:ext cx="6683894" cy="4036575"/>
            <a:chOff x="753398" y="1604771"/>
            <a:chExt cx="8390602" cy="506730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5886"/>
            <a:stretch/>
          </p:blipFill>
          <p:spPr>
            <a:xfrm>
              <a:off x="753398" y="1604771"/>
              <a:ext cx="8390602" cy="5067300"/>
            </a:xfrm>
            <a:prstGeom prst="rect">
              <a:avLst/>
            </a:prstGeom>
          </p:spPr>
        </p:pic>
        <p:sp>
          <p:nvSpPr>
            <p:cNvPr id="12" name="矩形 11"/>
            <p:cNvSpPr/>
            <p:nvPr/>
          </p:nvSpPr>
          <p:spPr>
            <a:xfrm>
              <a:off x="1054137" y="4138420"/>
              <a:ext cx="7765397" cy="1790431"/>
            </a:xfrm>
            <a:prstGeom prst="rect">
              <a:avLst/>
            </a:prstGeom>
            <a:ln w="28575">
              <a:solidFill>
                <a:srgbClr val="FF0000"/>
              </a:solidFill>
            </a:ln>
          </p:spPr>
          <p:txBody>
            <a:bodyPr wrap="square" rtlCol="0" anchor="ctr">
              <a:spAutoFit/>
            </a:bodyPr>
            <a:lstStyle/>
            <a:p>
              <a:pPr marL="0" algn="ctr">
                <a:lnSpc>
                  <a:spcPts val="3100"/>
                </a:lnSpc>
                <a:spcAft>
                  <a:spcPts val="0"/>
                </a:spcAft>
                <a:buFont typeface="+mj-lt"/>
                <a:buAutoNum type="arabicPeriod"/>
              </a:pPr>
              <a:endParaRPr lang="zh-CN" altLang="en-US" sz="2000" b="1" kern="100" dirty="0">
                <a:latin typeface="宋体" panose="02010600030101010101" pitchFamily="2" charset="-122"/>
                <a:ea typeface="宋体" panose="02010600030101010101" pitchFamily="2" charset="-122"/>
              </a:endParaRPr>
            </a:p>
          </p:txBody>
        </p:sp>
      </p:grpSp>
      <p:sp>
        <p:nvSpPr>
          <p:cNvPr id="13" name="文本框 5"/>
          <p:cNvSpPr txBox="1"/>
          <p:nvPr/>
        </p:nvSpPr>
        <p:spPr>
          <a:xfrm>
            <a:off x="341555" y="1459833"/>
            <a:ext cx="4869984" cy="5281446"/>
          </a:xfrm>
          <a:prstGeom prst="rect">
            <a:avLst/>
          </a:prstGeom>
          <a:solidFill>
            <a:schemeClr val="accent3">
              <a:lumMod val="20000"/>
              <a:lumOff val="80000"/>
            </a:schemeClr>
          </a:solidFill>
        </p:spPr>
        <p:txBody>
          <a:bodyPr wrap="square" rtlCol="0">
            <a:spAutoFit/>
          </a:bodyPr>
          <a:lstStyle/>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报表说明中给出的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51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个行业，涉及含挥发性有机物原辅材料使用的企业。</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需填写</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G103-11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表中的含挥发性有机物原辅材料</a:t>
            </a:r>
            <a:r>
              <a:rPr lang="zh-CN" altLang="en-US"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类别、名称、品牌、使用量以及处理工艺和收集方式</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zh-CN" altLang="en-US" dirty="0">
                <a:latin typeface="+mj-ea"/>
                <a:ea typeface="+mj-ea"/>
                <a:cs typeface="Times New Roman" panose="02020603050405020304" pitchFamily="18" charset="0"/>
              </a:rPr>
              <a:t>类别 </a:t>
            </a:r>
            <a:r>
              <a:rPr lang="zh-CN" altLang="en-US" dirty="0">
                <a:latin typeface="Times New Roman" panose="02020603050405020304" pitchFamily="18" charset="0"/>
                <a:cs typeface="Times New Roman" panose="02020603050405020304" pitchFamily="18" charset="0"/>
              </a:rPr>
              <a:t> </a:t>
            </a:r>
            <a:r>
              <a:rPr lang="zh-CN" altLang="en-US" dirty="0">
                <a:latin typeface="宋体" panose="02010600030101010101" pitchFamily="2" charset="-122"/>
                <a:ea typeface="宋体" panose="02010600030101010101" pitchFamily="2" charset="-122"/>
                <a:cs typeface="Times New Roman" panose="02020603050405020304" pitchFamily="18" charset="0"/>
              </a:rPr>
              <a:t>指普查对象</a:t>
            </a:r>
            <a:r>
              <a:rPr lang="en-US" altLang="zh-CN" dirty="0">
                <a:latin typeface="宋体" panose="02010600030101010101" pitchFamily="2" charset="-122"/>
                <a:ea typeface="宋体" panose="02010600030101010101" pitchFamily="2" charset="-122"/>
                <a:cs typeface="Times New Roman" panose="02020603050405020304" pitchFamily="18" charset="0"/>
              </a:rPr>
              <a:t>2017</a:t>
            </a:r>
            <a:r>
              <a:rPr lang="zh-CN" altLang="en-US" dirty="0">
                <a:latin typeface="宋体" panose="02010600030101010101" pitchFamily="2" charset="-122"/>
                <a:ea typeface="宋体" panose="02010600030101010101" pitchFamily="2" charset="-122"/>
                <a:cs typeface="Times New Roman" panose="02020603050405020304" pitchFamily="18" charset="0"/>
              </a:rPr>
              <a:t>年度使用的含有挥发性有机物的原辅材料的类别。按照</a:t>
            </a:r>
            <a:r>
              <a:rPr lang="en-US" altLang="zh-CN" dirty="0">
                <a:latin typeface="宋体" panose="02010600030101010101" pitchFamily="2" charset="-122"/>
                <a:ea typeface="宋体" panose="02010600030101010101" pitchFamily="2" charset="-122"/>
                <a:cs typeface="Times New Roman" panose="02020603050405020304" pitchFamily="18" charset="0"/>
              </a:rPr>
              <a:t>1.</a:t>
            </a:r>
            <a:r>
              <a:rPr lang="zh-CN" altLang="en-US" dirty="0">
                <a:latin typeface="宋体" panose="02010600030101010101" pitchFamily="2" charset="-122"/>
                <a:ea typeface="宋体" panose="02010600030101010101" pitchFamily="2" charset="-122"/>
                <a:cs typeface="Times New Roman" panose="02020603050405020304" pitchFamily="18" charset="0"/>
              </a:rPr>
              <a:t>涂料，</a:t>
            </a:r>
            <a:r>
              <a:rPr lang="en-US" altLang="zh-CN" dirty="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油墨，</a:t>
            </a:r>
            <a:r>
              <a:rPr lang="en-US" altLang="zh-CN" dirty="0">
                <a:latin typeface="宋体" panose="02010600030101010101" pitchFamily="2" charset="-122"/>
                <a:ea typeface="宋体" panose="02010600030101010101" pitchFamily="2" charset="-122"/>
                <a:cs typeface="Times New Roman" panose="02020603050405020304" pitchFamily="18" charset="0"/>
              </a:rPr>
              <a:t>3.</a:t>
            </a:r>
            <a:r>
              <a:rPr lang="zh-CN" altLang="en-US" dirty="0">
                <a:latin typeface="宋体" panose="02010600030101010101" pitchFamily="2" charset="-122"/>
                <a:ea typeface="宋体" panose="02010600030101010101" pitchFamily="2" charset="-122"/>
                <a:cs typeface="Times New Roman" panose="02020603050405020304" pitchFamily="18" charset="0"/>
              </a:rPr>
              <a:t>胶黏剂，</a:t>
            </a:r>
            <a:r>
              <a:rPr lang="en-US" altLang="zh-CN" dirty="0">
                <a:latin typeface="宋体" panose="02010600030101010101" pitchFamily="2" charset="-122"/>
                <a:ea typeface="宋体" panose="02010600030101010101" pitchFamily="2" charset="-122"/>
                <a:cs typeface="Times New Roman" panose="02020603050405020304" pitchFamily="18" charset="0"/>
              </a:rPr>
              <a:t>4.</a:t>
            </a:r>
            <a:r>
              <a:rPr lang="zh-CN" altLang="en-US" dirty="0">
                <a:latin typeface="宋体" panose="02010600030101010101" pitchFamily="2" charset="-122"/>
                <a:ea typeface="宋体" panose="02010600030101010101" pitchFamily="2" charset="-122"/>
                <a:cs typeface="Times New Roman" panose="02020603050405020304" pitchFamily="18" charset="0"/>
              </a:rPr>
              <a:t>稀释剂，</a:t>
            </a:r>
            <a:r>
              <a:rPr lang="en-US" altLang="zh-CN" dirty="0">
                <a:latin typeface="宋体" panose="02010600030101010101" pitchFamily="2" charset="-122"/>
                <a:ea typeface="宋体" panose="02010600030101010101" pitchFamily="2" charset="-122"/>
                <a:cs typeface="Times New Roman" panose="02020603050405020304" pitchFamily="18" charset="0"/>
              </a:rPr>
              <a:t>5.</a:t>
            </a:r>
            <a:r>
              <a:rPr lang="zh-CN" altLang="en-US" dirty="0">
                <a:latin typeface="宋体" panose="02010600030101010101" pitchFamily="2" charset="-122"/>
                <a:ea typeface="宋体" panose="02010600030101010101" pitchFamily="2" charset="-122"/>
                <a:cs typeface="Times New Roman" panose="02020603050405020304" pitchFamily="18" charset="0"/>
              </a:rPr>
              <a:t>清洗剂，</a:t>
            </a:r>
            <a:r>
              <a:rPr lang="en-US" altLang="zh-CN" dirty="0">
                <a:latin typeface="宋体" panose="02010600030101010101" pitchFamily="2" charset="-122"/>
                <a:ea typeface="宋体" panose="02010600030101010101" pitchFamily="2" charset="-122"/>
                <a:cs typeface="Times New Roman" panose="02020603050405020304" pitchFamily="18" charset="0"/>
              </a:rPr>
              <a:t>6.</a:t>
            </a:r>
            <a:r>
              <a:rPr lang="zh-CN" altLang="en-US" dirty="0">
                <a:latin typeface="宋体" panose="02010600030101010101" pitchFamily="2" charset="-122"/>
                <a:ea typeface="宋体" panose="02010600030101010101" pitchFamily="2" charset="-122"/>
                <a:cs typeface="Times New Roman" panose="02020603050405020304" pitchFamily="18" charset="0"/>
              </a:rPr>
              <a:t>溶剂，</a:t>
            </a:r>
            <a:r>
              <a:rPr lang="en-US" altLang="zh-CN" dirty="0">
                <a:latin typeface="宋体" panose="02010600030101010101" pitchFamily="2" charset="-122"/>
                <a:ea typeface="宋体" panose="02010600030101010101" pitchFamily="2" charset="-122"/>
                <a:cs typeface="Times New Roman" panose="02020603050405020304" pitchFamily="18" charset="0"/>
              </a:rPr>
              <a:t>7.</a:t>
            </a:r>
            <a:r>
              <a:rPr lang="zh-CN" altLang="en-US" dirty="0">
                <a:latin typeface="宋体" panose="02010600030101010101" pitchFamily="2" charset="-122"/>
                <a:ea typeface="宋体" panose="02010600030101010101" pitchFamily="2" charset="-122"/>
                <a:cs typeface="Times New Roman" panose="02020603050405020304" pitchFamily="18" charset="0"/>
              </a:rPr>
              <a:t>其他有机溶剂（包括涂布液、润版液、洗车水、助焊剂、除油剂等，请注明），分类填报类别名称。</a:t>
            </a:r>
            <a:endParaRPr lang="en-US" altLang="zh-CN" dirty="0">
              <a:latin typeface="宋体" panose="02010600030101010101" pitchFamily="2" charset="-122"/>
              <a:ea typeface="宋体" panose="02010600030101010101" pitchFamily="2" charset="-122"/>
              <a:cs typeface="Times New Roman" panose="02020603050405020304" pitchFamily="18" charset="0"/>
            </a:endParaRPr>
          </a:p>
          <a:p>
            <a:pPr>
              <a:lnSpc>
                <a:spcPct val="130000"/>
              </a:lnSpc>
            </a:pPr>
            <a:r>
              <a:rPr lang="zh-CN" altLang="en-US" b="1" dirty="0">
                <a:latin typeface="Times New Roman" panose="02020603050405020304" pitchFamily="18" charset="0"/>
                <a:cs typeface="Times New Roman" panose="02020603050405020304" pitchFamily="18" charset="0"/>
              </a:rPr>
              <a:t>原辅材料名称  </a:t>
            </a:r>
            <a:r>
              <a:rPr lang="zh-CN" altLang="en-US" dirty="0">
                <a:latin typeface="宋体" panose="02010600030101010101" pitchFamily="2" charset="-122"/>
                <a:ea typeface="宋体" panose="02010600030101010101" pitchFamily="2" charset="-122"/>
                <a:cs typeface="Times New Roman" panose="02020603050405020304" pitchFamily="18" charset="0"/>
              </a:rPr>
              <a:t>见报表说明，如无对应名称，填入“其他（物质名称）”。</a:t>
            </a:r>
            <a:endParaRPr lang="en-US" altLang="zh-CN" dirty="0">
              <a:latin typeface="宋体" panose="02010600030101010101" pitchFamily="2" charset="-122"/>
              <a:ea typeface="宋体" panose="02010600030101010101" pitchFamily="2" charset="-122"/>
              <a:cs typeface="Times New Roman" panose="02020603050405020304" pitchFamily="18" charset="0"/>
            </a:endParaRPr>
          </a:p>
        </p:txBody>
      </p:sp>
      <p:sp>
        <p:nvSpPr>
          <p:cNvPr id="9" name="矩形 8"/>
          <p:cNvSpPr/>
          <p:nvPr/>
        </p:nvSpPr>
        <p:spPr>
          <a:xfrm>
            <a:off x="249571" y="974092"/>
            <a:ext cx="1586332"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G103-11</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表</a:t>
            </a:r>
          </a:p>
        </p:txBody>
      </p:sp>
      <p:sp>
        <p:nvSpPr>
          <p:cNvPr id="10" name="矩形 9"/>
          <p:cNvSpPr/>
          <p:nvPr/>
        </p:nvSpPr>
        <p:spPr>
          <a:xfrm>
            <a:off x="135837" y="290529"/>
            <a:ext cx="6094496" cy="430887"/>
          </a:xfrm>
          <a:prstGeom prst="rect">
            <a:avLst/>
          </a:prstGeom>
        </p:spPr>
        <p:txBody>
          <a:bodyPr wrap="square" lIns="0" tIns="0" rIns="0" bIns="0">
            <a:spAutoFit/>
          </a:bodyPr>
          <a:lstStyle/>
          <a:p>
            <a:pPr>
              <a:defRPr/>
            </a:pPr>
            <a:r>
              <a:rPr lang="zh-CN" altLang="en-US" sz="2800" b="1" kern="0" dirty="0">
                <a:latin typeface="微软雅黑" panose="020B0503020204020204" pitchFamily="34" charset="-122"/>
                <a:ea typeface="微软雅黑" panose="020B0503020204020204" pitchFamily="34" charset="-122"/>
              </a:rPr>
              <a:t>二、</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涉</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普查报表</a:t>
            </a:r>
          </a:p>
        </p:txBody>
      </p:sp>
      <p:sp>
        <p:nvSpPr>
          <p:cNvPr id="11" name="文本框 5"/>
          <p:cNvSpPr txBox="1"/>
          <p:nvPr/>
        </p:nvSpPr>
        <p:spPr>
          <a:xfrm>
            <a:off x="5332655" y="4718523"/>
            <a:ext cx="6859345" cy="2252924"/>
          </a:xfrm>
          <a:prstGeom prst="rect">
            <a:avLst/>
          </a:prstGeom>
          <a:solidFill>
            <a:schemeClr val="accent3">
              <a:lumMod val="20000"/>
              <a:lumOff val="80000"/>
            </a:schemeClr>
          </a:solidFill>
        </p:spPr>
        <p:txBody>
          <a:bodyPr wrap="square" rtlCol="0">
            <a:spAutoFit/>
          </a:bodyPr>
          <a:lstStyle/>
          <a:p>
            <a:pPr>
              <a:lnSpc>
                <a:spcPct val="130000"/>
              </a:lnSpc>
            </a:pPr>
            <a:r>
              <a:rPr lang="zh-CN" altLang="en-US" dirty="0">
                <a:latin typeface="+mj-ea"/>
                <a:ea typeface="+mj-ea"/>
                <a:cs typeface="Times New Roman" panose="02020603050405020304" pitchFamily="18" charset="0"/>
              </a:rPr>
              <a:t>原辅材料品牌</a:t>
            </a:r>
            <a:r>
              <a:rPr lang="zh-CN" altLang="en-US" dirty="0">
                <a:latin typeface="Times New Roman" panose="02020603050405020304" pitchFamily="18" charset="0"/>
                <a:ea typeface="宋体" panose="02010600030101010101" pitchFamily="2" charset="-122"/>
                <a:cs typeface="Times New Roman" panose="02020603050405020304" pitchFamily="18" charset="0"/>
              </a:rPr>
              <a:t>  见报表说明，如无对应品牌，填入“其他（材料品牌）”。</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zh-CN" altLang="en-US" dirty="0">
                <a:latin typeface="+mj-ea"/>
                <a:ea typeface="+mj-ea"/>
                <a:cs typeface="Times New Roman" panose="02020603050405020304" pitchFamily="18" charset="0"/>
              </a:rPr>
              <a:t>挥发性有机物处理工艺  </a:t>
            </a:r>
            <a:r>
              <a:rPr lang="zh-CN" altLang="en-US" dirty="0">
                <a:latin typeface="Times New Roman" panose="02020603050405020304" pitchFamily="18" charset="0"/>
                <a:ea typeface="宋体" panose="02010600030101010101" pitchFamily="2" charset="-122"/>
                <a:cs typeface="Times New Roman" panose="02020603050405020304" pitchFamily="18" charset="0"/>
              </a:rPr>
              <a:t>见解释说明 ，按附录（五）指标解释，如无对应工艺，填入“其他（处理工艺）”。</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zh-CN" altLang="en-US" dirty="0">
                <a:latin typeface="+mj-ea"/>
                <a:ea typeface="+mj-ea"/>
                <a:cs typeface="Times New Roman" panose="02020603050405020304" pitchFamily="18" charset="0"/>
              </a:rPr>
              <a:t>挥发性有机物收集方式</a:t>
            </a:r>
            <a:r>
              <a:rPr lang="zh-CN" altLang="en-US"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latin typeface="Times New Roman" panose="02020603050405020304" pitchFamily="18" charset="0"/>
                <a:ea typeface="宋体" panose="02010600030101010101" pitchFamily="2" charset="-122"/>
                <a:cs typeface="Times New Roman" panose="02020603050405020304" pitchFamily="18" charset="0"/>
              </a:rPr>
              <a:t>密闭管道、</a:t>
            </a:r>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atin typeface="Times New Roman" panose="02020603050405020304" pitchFamily="18" charset="0"/>
                <a:ea typeface="宋体" panose="02010600030101010101" pitchFamily="2" charset="-122"/>
                <a:cs typeface="Times New Roman" panose="02020603050405020304" pitchFamily="18" charset="0"/>
              </a:rPr>
              <a:t>密闭空间、</a:t>
            </a:r>
            <a:r>
              <a:rPr lang="en-US" altLang="zh-CN"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dirty="0">
                <a:latin typeface="Times New Roman" panose="02020603050405020304" pitchFamily="18" charset="0"/>
                <a:ea typeface="宋体" panose="02010600030101010101" pitchFamily="2" charset="-122"/>
                <a:cs typeface="Times New Roman" panose="02020603050405020304" pitchFamily="18" charset="0"/>
              </a:rPr>
              <a:t>排气柜、</a:t>
            </a:r>
            <a:r>
              <a:rPr lang="en-US" altLang="zh-CN"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dirty="0">
                <a:latin typeface="Times New Roman" panose="02020603050405020304" pitchFamily="18" charset="0"/>
                <a:ea typeface="宋体" panose="02010600030101010101" pitchFamily="2" charset="-122"/>
                <a:cs typeface="Times New Roman" panose="02020603050405020304" pitchFamily="18" charset="0"/>
              </a:rPr>
              <a:t>外部集气罩、</a:t>
            </a:r>
            <a:r>
              <a:rPr lang="en-US" altLang="zh-CN" dirty="0">
                <a:latin typeface="Times New Roman" panose="02020603050405020304" pitchFamily="18" charset="0"/>
                <a:ea typeface="宋体" panose="02010600030101010101" pitchFamily="2" charset="-122"/>
                <a:cs typeface="Times New Roman" panose="02020603050405020304" pitchFamily="18" charset="0"/>
              </a:rPr>
              <a:t>5.</a:t>
            </a:r>
            <a:r>
              <a:rPr lang="zh-CN" altLang="en-US" dirty="0">
                <a:latin typeface="Times New Roman" panose="02020603050405020304" pitchFamily="18" charset="0"/>
                <a:ea typeface="宋体" panose="02010600030101010101" pitchFamily="2" charset="-122"/>
                <a:cs typeface="Times New Roman" panose="02020603050405020304" pitchFamily="18" charset="0"/>
              </a:rPr>
              <a:t>其他收集方式。</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07757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24</a:t>
            </a:fld>
            <a:endParaRPr lang="zh-CN" altLang="en-US" dirty="0"/>
          </a:p>
        </p:txBody>
      </p:sp>
      <p:grpSp>
        <p:nvGrpSpPr>
          <p:cNvPr id="8" name="组合 7"/>
          <p:cNvGrpSpPr/>
          <p:nvPr/>
        </p:nvGrpSpPr>
        <p:grpSpPr>
          <a:xfrm>
            <a:off x="5796566" y="1204924"/>
            <a:ext cx="6281134" cy="5015760"/>
            <a:chOff x="608579" y="1025602"/>
            <a:chExt cx="6281134" cy="5015760"/>
          </a:xfrm>
        </p:grpSpPr>
        <p:pic>
          <p:nvPicPr>
            <p:cNvPr id="3" name="图片 2"/>
            <p:cNvPicPr>
              <a:picLocks noChangeAspect="1"/>
            </p:cNvPicPr>
            <p:nvPr/>
          </p:nvPicPr>
          <p:blipFill>
            <a:blip r:embed="rId3"/>
            <a:stretch>
              <a:fillRect/>
            </a:stretch>
          </p:blipFill>
          <p:spPr>
            <a:xfrm>
              <a:off x="608579" y="1025602"/>
              <a:ext cx="6281134" cy="5015760"/>
            </a:xfrm>
            <a:prstGeom prst="rect">
              <a:avLst/>
            </a:prstGeom>
          </p:spPr>
        </p:pic>
        <p:sp>
          <p:nvSpPr>
            <p:cNvPr id="4" name="矩形 3"/>
            <p:cNvSpPr/>
            <p:nvPr/>
          </p:nvSpPr>
          <p:spPr>
            <a:xfrm>
              <a:off x="608579" y="3355572"/>
              <a:ext cx="1752600" cy="5048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465904" y="1931743"/>
            <a:ext cx="4907954" cy="3416320"/>
          </a:xfrm>
          <a:prstGeom prst="rect">
            <a:avLst/>
          </a:prstGeom>
          <a:solidFill>
            <a:schemeClr val="accent3">
              <a:lumMod val="20000"/>
              <a:lumOff val="80000"/>
            </a:schemeClr>
          </a:solidFill>
        </p:spPr>
        <p:txBody>
          <a:bodyPr wrap="square" rtlCol="0">
            <a:spAutoFit/>
          </a:bodyPr>
          <a:lstStyle>
            <a:defPPr>
              <a:defRPr lang="zh-CN"/>
            </a:defPPr>
            <a:lvl1pPr>
              <a:lnSpc>
                <a:spcPct val="150000"/>
              </a:lnSpc>
              <a:defRPr sz="200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sz="2400" dirty="0">
                <a:ea typeface="宋体" panose="02010600030101010101" pitchFamily="2" charset="-122"/>
              </a:rPr>
              <a:t>固体物料源项需填写内容为：</a:t>
            </a:r>
            <a:endParaRPr lang="en-US" altLang="zh-CN" sz="2400" dirty="0">
              <a:ea typeface="宋体" panose="02010600030101010101" pitchFamily="2" charset="-122"/>
            </a:endParaRPr>
          </a:p>
          <a:p>
            <a:r>
              <a:rPr lang="zh-CN" altLang="en-US" sz="2400" dirty="0">
                <a:latin typeface="+mj-ea"/>
                <a:ea typeface="+mj-ea"/>
              </a:rPr>
              <a:t>堆场类型  </a:t>
            </a:r>
            <a:r>
              <a:rPr lang="en-US" altLang="zh-CN" sz="2400" dirty="0">
                <a:ea typeface="宋体" panose="02010600030101010101" pitchFamily="2" charset="-122"/>
              </a:rPr>
              <a:t>VOCs</a:t>
            </a:r>
            <a:r>
              <a:rPr lang="zh-CN" altLang="en-US" sz="2400" dirty="0">
                <a:ea typeface="宋体" panose="02010600030101010101" pitchFamily="2" charset="-122"/>
              </a:rPr>
              <a:t>只关注“</a:t>
            </a:r>
            <a:r>
              <a:rPr lang="en-US" altLang="zh-CN" sz="2400" dirty="0">
                <a:ea typeface="宋体" panose="02010600030101010101" pitchFamily="2" charset="-122"/>
              </a:rPr>
              <a:t>1.</a:t>
            </a:r>
            <a:r>
              <a:rPr lang="zh-CN" altLang="en-US" sz="2400" dirty="0">
                <a:ea typeface="宋体" panose="02010600030101010101" pitchFamily="2" charset="-122"/>
              </a:rPr>
              <a:t>敞开式堆放”。</a:t>
            </a:r>
            <a:endParaRPr lang="en-US" altLang="zh-CN" sz="2400" dirty="0">
              <a:ea typeface="宋体" panose="02010600030101010101" pitchFamily="2" charset="-122"/>
            </a:endParaRPr>
          </a:p>
          <a:p>
            <a:r>
              <a:rPr lang="zh-CN" altLang="en-US" sz="2400" dirty="0">
                <a:latin typeface="+mj-ea"/>
                <a:ea typeface="+mj-ea"/>
              </a:rPr>
              <a:t>堆存物料  </a:t>
            </a:r>
            <a:r>
              <a:rPr lang="en-US" altLang="zh-CN" sz="2400" dirty="0">
                <a:ea typeface="宋体" panose="02010600030101010101" pitchFamily="2" charset="-122"/>
              </a:rPr>
              <a:t>VOCs</a:t>
            </a:r>
            <a:r>
              <a:rPr lang="zh-CN" altLang="en-US" sz="2400" dirty="0">
                <a:ea typeface="宋体" panose="02010600030101010101" pitchFamily="2" charset="-122"/>
              </a:rPr>
              <a:t>主要关注</a:t>
            </a:r>
            <a:r>
              <a:rPr lang="en-US" altLang="zh-CN" sz="2400" dirty="0">
                <a:ea typeface="宋体" panose="02010600030101010101" pitchFamily="2" charset="-122"/>
              </a:rPr>
              <a:t>02.</a:t>
            </a:r>
            <a:r>
              <a:rPr lang="zh-CN" altLang="en-US" sz="2400" dirty="0">
                <a:ea typeface="宋体" panose="02010600030101010101" pitchFamily="2" charset="-122"/>
              </a:rPr>
              <a:t>褐煤、</a:t>
            </a:r>
            <a:r>
              <a:rPr lang="en-US" altLang="zh-CN" sz="2400" dirty="0">
                <a:ea typeface="宋体" panose="02010600030101010101" pitchFamily="2" charset="-122"/>
              </a:rPr>
              <a:t>05.</a:t>
            </a:r>
            <a:r>
              <a:rPr lang="zh-CN" altLang="en-US" sz="2400" dirty="0">
                <a:ea typeface="宋体" panose="02010600030101010101" pitchFamily="2" charset="-122"/>
              </a:rPr>
              <a:t>石油焦、</a:t>
            </a:r>
            <a:r>
              <a:rPr lang="en-US" altLang="zh-CN" sz="2400" dirty="0">
                <a:ea typeface="宋体" panose="02010600030101010101" pitchFamily="2" charset="-122"/>
              </a:rPr>
              <a:t>19.</a:t>
            </a:r>
            <a:r>
              <a:rPr lang="zh-CN" altLang="en-US" sz="2400" dirty="0">
                <a:ea typeface="宋体" panose="02010600030101010101" pitchFamily="2" charset="-122"/>
              </a:rPr>
              <a:t>油泥、</a:t>
            </a:r>
            <a:r>
              <a:rPr lang="en-US" altLang="zh-CN" sz="2400" dirty="0">
                <a:ea typeface="宋体" panose="02010600030101010101" pitchFamily="2" charset="-122"/>
              </a:rPr>
              <a:t>20.</a:t>
            </a:r>
            <a:r>
              <a:rPr lang="zh-CN" altLang="en-US" sz="2400" dirty="0">
                <a:ea typeface="宋体" panose="02010600030101010101" pitchFamily="2" charset="-122"/>
              </a:rPr>
              <a:t>污泥。</a:t>
            </a:r>
            <a:endParaRPr lang="en-US" altLang="zh-CN" sz="2400" dirty="0">
              <a:ea typeface="宋体" panose="02010600030101010101" pitchFamily="2" charset="-122"/>
            </a:endParaRPr>
          </a:p>
          <a:p>
            <a:r>
              <a:rPr lang="zh-CN" altLang="en-US" sz="2400" dirty="0">
                <a:latin typeface="+mj-ea"/>
                <a:ea typeface="+mj-ea"/>
              </a:rPr>
              <a:t>日均储存量</a:t>
            </a:r>
          </a:p>
        </p:txBody>
      </p:sp>
      <p:cxnSp>
        <p:nvCxnSpPr>
          <p:cNvPr id="11" name="直接连接符 10"/>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49571" y="974092"/>
            <a:ext cx="1603324"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G103-12</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表</a:t>
            </a:r>
          </a:p>
        </p:txBody>
      </p:sp>
      <p:sp>
        <p:nvSpPr>
          <p:cNvPr id="13" name="矩形 12"/>
          <p:cNvSpPr/>
          <p:nvPr/>
        </p:nvSpPr>
        <p:spPr>
          <a:xfrm>
            <a:off x="249571" y="200128"/>
            <a:ext cx="6094496" cy="430887"/>
          </a:xfrm>
          <a:prstGeom prst="rect">
            <a:avLst/>
          </a:prstGeom>
        </p:spPr>
        <p:txBody>
          <a:bodyPr wrap="square" lIns="0" tIns="0" rIns="0" bIns="0">
            <a:spAutoFit/>
          </a:bodyPr>
          <a:lstStyle/>
          <a:p>
            <a:pPr>
              <a:defRPr/>
            </a:pPr>
            <a:r>
              <a:rPr lang="zh-CN" altLang="en-US" sz="2800" b="1" kern="0" dirty="0">
                <a:latin typeface="微软雅黑" panose="020B0503020204020204" pitchFamily="34" charset="-122"/>
                <a:ea typeface="微软雅黑" panose="020B0503020204020204" pitchFamily="34" charset="-122"/>
              </a:rPr>
              <a:t>二、</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涉</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普查报表</a:t>
            </a:r>
          </a:p>
        </p:txBody>
      </p:sp>
      <p:sp>
        <p:nvSpPr>
          <p:cNvPr id="14" name="矩形 13"/>
          <p:cNvSpPr/>
          <p:nvPr/>
        </p:nvSpPr>
        <p:spPr>
          <a:xfrm>
            <a:off x="5796566" y="4309595"/>
            <a:ext cx="1752600" cy="2524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3741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t>25</a:t>
            </a:fld>
            <a:endParaRPr lang="zh-CN" altLang="en-US"/>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313071" y="4707381"/>
            <a:ext cx="9224629" cy="2092881"/>
          </a:xfrm>
          <a:prstGeom prst="rect">
            <a:avLst/>
          </a:prstGeom>
          <a:solidFill>
            <a:schemeClr val="accent3">
              <a:lumMod val="20000"/>
              <a:lumOff val="80000"/>
            </a:schemeClr>
          </a:solidFill>
        </p:spPr>
        <p:txBody>
          <a:bodyPr wrap="square" rtlCol="0">
            <a:spAutoFit/>
          </a:bodyPr>
          <a:lstStyle/>
          <a:p>
            <a:pPr>
              <a:lnSpc>
                <a:spcPct val="13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涉及报表：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G103-10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基础参数：物料名称、储罐类型、储罐容积、储存温度</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参与核算参数： 物料年周转量</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排放量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工作损失系数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物料年周转量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相同物料、储罐类型、容积和储存温度下的的储罐的个数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静置损失排放系数</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021404083"/>
              </p:ext>
            </p:extLst>
          </p:nvPr>
        </p:nvGraphicFramePr>
        <p:xfrm>
          <a:off x="332377" y="1567222"/>
          <a:ext cx="9153851" cy="2880868"/>
        </p:xfrm>
        <a:graphic>
          <a:graphicData uri="http://schemas.openxmlformats.org/drawingml/2006/table">
            <a:tbl>
              <a:tblPr firstRow="1" firstCol="1" bandRow="1">
                <a:tableStyleId>{5940675A-B579-460E-94D1-54222C63F5DA}</a:tableStyleId>
              </a:tblPr>
              <a:tblGrid>
                <a:gridCol w="1174683">
                  <a:extLst>
                    <a:ext uri="{9D8B030D-6E8A-4147-A177-3AD203B41FA5}">
                      <a16:colId xmlns:a16="http://schemas.microsoft.com/office/drawing/2014/main" val="20000"/>
                    </a:ext>
                  </a:extLst>
                </a:gridCol>
                <a:gridCol w="840967">
                  <a:extLst>
                    <a:ext uri="{9D8B030D-6E8A-4147-A177-3AD203B41FA5}">
                      <a16:colId xmlns:a16="http://schemas.microsoft.com/office/drawing/2014/main" val="20001"/>
                    </a:ext>
                  </a:extLst>
                </a:gridCol>
                <a:gridCol w="1007826">
                  <a:extLst>
                    <a:ext uri="{9D8B030D-6E8A-4147-A177-3AD203B41FA5}">
                      <a16:colId xmlns:a16="http://schemas.microsoft.com/office/drawing/2014/main" val="20002"/>
                    </a:ext>
                  </a:extLst>
                </a:gridCol>
                <a:gridCol w="1174683">
                  <a:extLst>
                    <a:ext uri="{9D8B030D-6E8A-4147-A177-3AD203B41FA5}">
                      <a16:colId xmlns:a16="http://schemas.microsoft.com/office/drawing/2014/main" val="20003"/>
                    </a:ext>
                  </a:extLst>
                </a:gridCol>
                <a:gridCol w="1688606">
                  <a:extLst>
                    <a:ext uri="{9D8B030D-6E8A-4147-A177-3AD203B41FA5}">
                      <a16:colId xmlns:a16="http://schemas.microsoft.com/office/drawing/2014/main" val="20004"/>
                    </a:ext>
                  </a:extLst>
                </a:gridCol>
                <a:gridCol w="1688606">
                  <a:extLst>
                    <a:ext uri="{9D8B030D-6E8A-4147-A177-3AD203B41FA5}">
                      <a16:colId xmlns:a16="http://schemas.microsoft.com/office/drawing/2014/main" val="20005"/>
                    </a:ext>
                  </a:extLst>
                </a:gridCol>
                <a:gridCol w="1578480">
                  <a:extLst>
                    <a:ext uri="{9D8B030D-6E8A-4147-A177-3AD203B41FA5}">
                      <a16:colId xmlns:a16="http://schemas.microsoft.com/office/drawing/2014/main" val="20006"/>
                    </a:ext>
                  </a:extLst>
                </a:gridCol>
              </a:tblGrid>
              <a:tr h="671334">
                <a:tc>
                  <a:txBody>
                    <a:bodyPr/>
                    <a:lstStyle/>
                    <a:p>
                      <a:pPr algn="ctr">
                        <a:lnSpc>
                          <a:spcPts val="1500"/>
                        </a:lnSpc>
                        <a:spcAft>
                          <a:spcPts val="0"/>
                        </a:spcAft>
                      </a:pPr>
                      <a:r>
                        <a:rPr lang="zh-CN" sz="1400" kern="100" dirty="0">
                          <a:effectLst/>
                          <a:latin typeface="黑体" pitchFamily="49" charset="-122"/>
                          <a:ea typeface="黑体" pitchFamily="49" charset="-122"/>
                        </a:rPr>
                        <a:t>有机液体</a:t>
                      </a:r>
                      <a:r>
                        <a:rPr lang="en-US" sz="1400" kern="100" baseline="30000" dirty="0">
                          <a:effectLst/>
                          <a:latin typeface="黑体" pitchFamily="49" charset="-122"/>
                          <a:ea typeface="黑体" pitchFamily="49" charset="-122"/>
                        </a:rPr>
                        <a:t>a</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zh-CN" sz="1400" kern="100">
                          <a:effectLst/>
                          <a:latin typeface="黑体" pitchFamily="49" charset="-122"/>
                          <a:ea typeface="黑体" pitchFamily="49" charset="-122"/>
                        </a:rPr>
                        <a:t>罐型</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zh-CN" sz="1400" kern="100">
                          <a:effectLst/>
                          <a:latin typeface="黑体" pitchFamily="49" charset="-122"/>
                          <a:ea typeface="黑体" pitchFamily="49" charset="-122"/>
                        </a:rPr>
                        <a:t>储罐容积</a:t>
                      </a:r>
                    </a:p>
                    <a:p>
                      <a:pPr algn="ctr">
                        <a:lnSpc>
                          <a:spcPts val="1500"/>
                        </a:lnSpc>
                        <a:spcAft>
                          <a:spcPts val="0"/>
                        </a:spcAft>
                      </a:pPr>
                      <a:r>
                        <a:rPr lang="zh-CN" sz="1400" kern="100">
                          <a:effectLst/>
                          <a:latin typeface="黑体" pitchFamily="49" charset="-122"/>
                          <a:ea typeface="黑体" pitchFamily="49" charset="-122"/>
                        </a:rPr>
                        <a:t>（立方米）</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zh-CN" sz="1400" kern="100" dirty="0">
                          <a:effectLst/>
                          <a:latin typeface="黑体" pitchFamily="49" charset="-122"/>
                          <a:ea typeface="黑体" pitchFamily="49" charset="-122"/>
                        </a:rPr>
                        <a:t>物料储存温度</a:t>
                      </a:r>
                    </a:p>
                    <a:p>
                      <a:pPr algn="ctr">
                        <a:lnSpc>
                          <a:spcPts val="1500"/>
                        </a:lnSpc>
                        <a:spcAft>
                          <a:spcPts val="0"/>
                        </a:spcAft>
                      </a:pPr>
                      <a:r>
                        <a:rPr lang="zh-CN" sz="1400" kern="100" dirty="0">
                          <a:effectLst/>
                          <a:latin typeface="黑体" pitchFamily="49" charset="-122"/>
                          <a:ea typeface="黑体" pitchFamily="49" charset="-122"/>
                        </a:rPr>
                        <a:t>（摄氏度）</a:t>
                      </a:r>
                      <a:r>
                        <a:rPr lang="en-US" sz="1400" kern="100" baseline="30000" dirty="0">
                          <a:effectLst/>
                          <a:latin typeface="黑体" pitchFamily="49" charset="-122"/>
                          <a:ea typeface="黑体" pitchFamily="49" charset="-122"/>
                        </a:rPr>
                        <a:t>b</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zh-CN" sz="1400" kern="100">
                          <a:effectLst/>
                          <a:latin typeface="黑体" pitchFamily="49" charset="-122"/>
                          <a:ea typeface="黑体" pitchFamily="49" charset="-122"/>
                        </a:rPr>
                        <a:t>污染物指标</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zh-CN" sz="1400" kern="100">
                          <a:effectLst/>
                          <a:latin typeface="黑体" pitchFamily="49" charset="-122"/>
                          <a:ea typeface="黑体" pitchFamily="49" charset="-122"/>
                        </a:rPr>
                        <a:t>工作损失排放系数</a:t>
                      </a:r>
                    </a:p>
                    <a:p>
                      <a:pPr algn="ctr">
                        <a:lnSpc>
                          <a:spcPts val="1500"/>
                        </a:lnSpc>
                        <a:spcAft>
                          <a:spcPts val="0"/>
                        </a:spcAft>
                      </a:pPr>
                      <a:r>
                        <a:rPr lang="zh-CN" sz="1400" kern="100">
                          <a:effectLst/>
                          <a:latin typeface="黑体" pitchFamily="49" charset="-122"/>
                          <a:ea typeface="黑体" pitchFamily="49" charset="-122"/>
                        </a:rPr>
                        <a:t>（千克</a:t>
                      </a:r>
                      <a:r>
                        <a:rPr lang="en-US" sz="1400" kern="100">
                          <a:effectLst/>
                          <a:latin typeface="黑体" pitchFamily="49" charset="-122"/>
                          <a:ea typeface="黑体" pitchFamily="49" charset="-122"/>
                        </a:rPr>
                        <a:t>/</a:t>
                      </a:r>
                      <a:r>
                        <a:rPr lang="zh-CN" sz="1400" kern="100">
                          <a:effectLst/>
                          <a:latin typeface="黑体" pitchFamily="49" charset="-122"/>
                          <a:ea typeface="黑体" pitchFamily="49" charset="-122"/>
                        </a:rPr>
                        <a:t>吨</a:t>
                      </a:r>
                      <a:r>
                        <a:rPr lang="en-US" sz="1400" kern="100">
                          <a:effectLst/>
                          <a:latin typeface="黑体" pitchFamily="49" charset="-122"/>
                          <a:ea typeface="黑体" pitchFamily="49" charset="-122"/>
                        </a:rPr>
                        <a:t>-</a:t>
                      </a:r>
                      <a:r>
                        <a:rPr lang="zh-CN" sz="1400" kern="100">
                          <a:effectLst/>
                          <a:latin typeface="黑体" pitchFamily="49" charset="-122"/>
                          <a:ea typeface="黑体" pitchFamily="49" charset="-122"/>
                        </a:rPr>
                        <a:t>周转量）</a:t>
                      </a:r>
                      <a:r>
                        <a:rPr lang="en-US" sz="1400" kern="100" baseline="30000">
                          <a:effectLst/>
                          <a:latin typeface="黑体" pitchFamily="49" charset="-122"/>
                          <a:ea typeface="黑体" pitchFamily="49" charset="-122"/>
                        </a:rPr>
                        <a:t>c</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zh-CN" sz="1400" kern="100" dirty="0">
                          <a:effectLst/>
                          <a:latin typeface="黑体" pitchFamily="49" charset="-122"/>
                          <a:ea typeface="黑体" pitchFamily="49" charset="-122"/>
                        </a:rPr>
                        <a:t>静置损失排放系数</a:t>
                      </a:r>
                    </a:p>
                    <a:p>
                      <a:pPr algn="ctr">
                        <a:lnSpc>
                          <a:spcPts val="1500"/>
                        </a:lnSpc>
                        <a:spcAft>
                          <a:spcPts val="0"/>
                        </a:spcAft>
                      </a:pPr>
                      <a:r>
                        <a:rPr lang="zh-CN" sz="1400" kern="100" dirty="0">
                          <a:effectLst/>
                          <a:latin typeface="黑体" pitchFamily="49" charset="-122"/>
                          <a:ea typeface="黑体" pitchFamily="49" charset="-122"/>
                        </a:rPr>
                        <a:t>（千克</a:t>
                      </a:r>
                      <a:r>
                        <a:rPr lang="en-US" sz="1400" kern="100" dirty="0">
                          <a:effectLst/>
                          <a:latin typeface="黑体" pitchFamily="49" charset="-122"/>
                          <a:ea typeface="黑体" pitchFamily="49" charset="-122"/>
                        </a:rPr>
                        <a:t>/</a:t>
                      </a:r>
                      <a:r>
                        <a:rPr lang="zh-CN" sz="1400" kern="100" dirty="0">
                          <a:effectLst/>
                          <a:latin typeface="黑体" pitchFamily="49" charset="-122"/>
                          <a:ea typeface="黑体" pitchFamily="49" charset="-122"/>
                        </a:rPr>
                        <a:t>年）</a:t>
                      </a:r>
                      <a:r>
                        <a:rPr lang="en-US" sz="1400" kern="100" baseline="30000" dirty="0">
                          <a:effectLst/>
                          <a:latin typeface="黑体" pitchFamily="49" charset="-122"/>
                          <a:ea typeface="黑体" pitchFamily="49" charset="-122"/>
                        </a:rPr>
                        <a:t>d</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extLst>
                  <a:ext uri="{0D108BD9-81ED-4DB2-BD59-A6C34878D82A}">
                    <a16:rowId xmlns:a16="http://schemas.microsoft.com/office/drawing/2014/main" val="10000"/>
                  </a:ext>
                </a:extLst>
              </a:tr>
              <a:tr h="220714">
                <a:tc rowSpan="9">
                  <a:txBody>
                    <a:bodyPr/>
                    <a:lstStyle/>
                    <a:p>
                      <a:pPr algn="ctr">
                        <a:lnSpc>
                          <a:spcPts val="1500"/>
                        </a:lnSpc>
                        <a:spcAft>
                          <a:spcPts val="0"/>
                        </a:spcAft>
                      </a:pPr>
                      <a:r>
                        <a:rPr lang="zh-CN" sz="1400" kern="100">
                          <a:effectLst/>
                          <a:latin typeface="黑体" pitchFamily="49" charset="-122"/>
                          <a:ea typeface="黑体" pitchFamily="49" charset="-122"/>
                        </a:rPr>
                        <a:t>重石脑油</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rowSpan="9">
                  <a:txBody>
                    <a:bodyPr/>
                    <a:lstStyle/>
                    <a:p>
                      <a:pPr algn="ctr">
                        <a:lnSpc>
                          <a:spcPts val="1500"/>
                        </a:lnSpc>
                        <a:spcAft>
                          <a:spcPts val="0"/>
                        </a:spcAft>
                      </a:pPr>
                      <a:r>
                        <a:rPr lang="zh-CN" sz="1400" kern="100">
                          <a:effectLst/>
                          <a:latin typeface="黑体" pitchFamily="49" charset="-122"/>
                          <a:ea typeface="黑体" pitchFamily="49" charset="-122"/>
                        </a:rPr>
                        <a:t>固定顶罐</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rowSpan="9">
                  <a:txBody>
                    <a:bodyPr/>
                    <a:lstStyle/>
                    <a:p>
                      <a:pPr algn="ctr">
                        <a:lnSpc>
                          <a:spcPts val="1500"/>
                        </a:lnSpc>
                        <a:spcAft>
                          <a:spcPts val="0"/>
                        </a:spcAft>
                      </a:pPr>
                      <a:r>
                        <a:rPr lang="en-US" sz="1400" kern="100" dirty="0">
                          <a:effectLst/>
                          <a:latin typeface="黑体" pitchFamily="49" charset="-122"/>
                          <a:ea typeface="黑体" pitchFamily="49" charset="-122"/>
                        </a:rPr>
                        <a:t>5000</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en-US" sz="1400" kern="100">
                          <a:effectLst/>
                          <a:latin typeface="黑体" pitchFamily="49" charset="-122"/>
                          <a:ea typeface="黑体" pitchFamily="49" charset="-122"/>
                        </a:rPr>
                        <a:t>0</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en-US" sz="1400" kern="100">
                          <a:effectLst/>
                          <a:latin typeface="黑体" pitchFamily="49" charset="-122"/>
                          <a:ea typeface="黑体" pitchFamily="49" charset="-122"/>
                        </a:rPr>
                        <a:t>VOCs</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fontAlgn="ctr"/>
                      <a:r>
                        <a:rPr lang="en-US" sz="1400" b="0" i="0" u="none" strike="noStrike">
                          <a:solidFill>
                            <a:srgbClr val="000000"/>
                          </a:solidFill>
                          <a:effectLst/>
                          <a:latin typeface="SansSerif"/>
                          <a:ea typeface="宋体" panose="02010600030101010101" pitchFamily="2" charset="-122"/>
                        </a:rPr>
                        <a:t>2.444E-3</a:t>
                      </a:r>
                    </a:p>
                  </a:txBody>
                  <a:tcPr marL="7620" marR="7620" marT="7620" marB="0" anchor="ctr">
                    <a:solidFill>
                      <a:schemeClr val="bg1"/>
                    </a:solidFill>
                  </a:tcPr>
                </a:tc>
                <a:tc>
                  <a:txBody>
                    <a:bodyPr/>
                    <a:lstStyle/>
                    <a:p>
                      <a:pPr algn="ctr" fontAlgn="ctr"/>
                      <a:r>
                        <a:rPr lang="en-US" altLang="zh-CN" sz="1400" b="0" i="0" u="none" strike="noStrike">
                          <a:solidFill>
                            <a:srgbClr val="000000"/>
                          </a:solidFill>
                          <a:effectLst/>
                          <a:latin typeface="SansSerif"/>
                          <a:ea typeface="宋体" panose="02010600030101010101" pitchFamily="2" charset="-122"/>
                        </a:rPr>
                        <a:t>667.172</a:t>
                      </a:r>
                    </a:p>
                  </a:txBody>
                  <a:tcPr marL="7620" marR="7620" marT="7620" marB="0" anchor="ctr">
                    <a:solidFill>
                      <a:schemeClr val="bg1"/>
                    </a:solidFill>
                  </a:tcPr>
                </a:tc>
                <a:extLst>
                  <a:ext uri="{0D108BD9-81ED-4DB2-BD59-A6C34878D82A}">
                    <a16:rowId xmlns:a16="http://schemas.microsoft.com/office/drawing/2014/main" val="10001"/>
                  </a:ext>
                </a:extLst>
              </a:tr>
              <a:tr h="22071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ts val="1500"/>
                        </a:lnSpc>
                        <a:spcAft>
                          <a:spcPts val="0"/>
                        </a:spcAft>
                      </a:pPr>
                      <a:r>
                        <a:rPr lang="en-US" sz="1400" kern="100">
                          <a:effectLst/>
                          <a:latin typeface="黑体" pitchFamily="49" charset="-122"/>
                          <a:ea typeface="黑体" pitchFamily="49" charset="-122"/>
                        </a:rPr>
                        <a:t>5</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en-US" sz="1400" kern="100">
                          <a:effectLst/>
                          <a:latin typeface="黑体" pitchFamily="49" charset="-122"/>
                          <a:ea typeface="黑体" pitchFamily="49" charset="-122"/>
                        </a:rPr>
                        <a:t>VOCs</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fontAlgn="ctr"/>
                      <a:r>
                        <a:rPr lang="en-US" sz="1400" b="0" i="0" u="none" strike="noStrike">
                          <a:solidFill>
                            <a:srgbClr val="000000"/>
                          </a:solidFill>
                          <a:effectLst/>
                          <a:latin typeface="SansSerif"/>
                          <a:ea typeface="宋体" panose="02010600030101010101" pitchFamily="2" charset="-122"/>
                        </a:rPr>
                        <a:t>2.444E-3</a:t>
                      </a:r>
                    </a:p>
                  </a:txBody>
                  <a:tcPr marL="7620" marR="7620" marT="7620" marB="0" anchor="ctr">
                    <a:solidFill>
                      <a:schemeClr val="bg1"/>
                    </a:solidFill>
                  </a:tcPr>
                </a:tc>
                <a:tc>
                  <a:txBody>
                    <a:bodyPr/>
                    <a:lstStyle/>
                    <a:p>
                      <a:pPr algn="ctr" fontAlgn="ctr"/>
                      <a:r>
                        <a:rPr lang="en-US" altLang="zh-CN" sz="1400" b="0" i="0" u="none" strike="noStrike">
                          <a:solidFill>
                            <a:srgbClr val="000000"/>
                          </a:solidFill>
                          <a:effectLst/>
                          <a:latin typeface="SansSerif"/>
                          <a:ea typeface="宋体" panose="02010600030101010101" pitchFamily="2" charset="-122"/>
                        </a:rPr>
                        <a:t>835.516</a:t>
                      </a:r>
                    </a:p>
                  </a:txBody>
                  <a:tcPr marL="7620" marR="7620" marT="7620" marB="0" anchor="ctr">
                    <a:solidFill>
                      <a:schemeClr val="bg1"/>
                    </a:solidFill>
                  </a:tcPr>
                </a:tc>
                <a:extLst>
                  <a:ext uri="{0D108BD9-81ED-4DB2-BD59-A6C34878D82A}">
                    <a16:rowId xmlns:a16="http://schemas.microsoft.com/office/drawing/2014/main" val="10002"/>
                  </a:ext>
                </a:extLst>
              </a:tr>
              <a:tr h="22071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ts val="1500"/>
                        </a:lnSpc>
                        <a:spcAft>
                          <a:spcPts val="0"/>
                        </a:spcAft>
                      </a:pPr>
                      <a:r>
                        <a:rPr lang="en-US" sz="1400" kern="100">
                          <a:effectLst/>
                          <a:latin typeface="黑体" pitchFamily="49" charset="-122"/>
                          <a:ea typeface="黑体" pitchFamily="49" charset="-122"/>
                        </a:rPr>
                        <a:t>10</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en-US" sz="1400" kern="100">
                          <a:effectLst/>
                          <a:latin typeface="黑体" pitchFamily="49" charset="-122"/>
                          <a:ea typeface="黑体" pitchFamily="49" charset="-122"/>
                        </a:rPr>
                        <a:t>VOCs</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fontAlgn="ctr"/>
                      <a:r>
                        <a:rPr lang="en-US" sz="1400" b="0" i="0" u="none" strike="noStrike">
                          <a:solidFill>
                            <a:srgbClr val="000000"/>
                          </a:solidFill>
                          <a:effectLst/>
                          <a:latin typeface="SansSerif"/>
                          <a:ea typeface="宋体" panose="02010600030101010101" pitchFamily="2" charset="-122"/>
                        </a:rPr>
                        <a:t>2.444E-3</a:t>
                      </a:r>
                    </a:p>
                  </a:txBody>
                  <a:tcPr marL="7620" marR="7620" marT="7620" marB="0" anchor="ctr">
                    <a:solidFill>
                      <a:schemeClr val="bg1"/>
                    </a:solidFill>
                  </a:tcPr>
                </a:tc>
                <a:tc>
                  <a:txBody>
                    <a:bodyPr/>
                    <a:lstStyle/>
                    <a:p>
                      <a:pPr algn="ctr" fontAlgn="ctr"/>
                      <a:r>
                        <a:rPr lang="en-US" altLang="zh-CN" sz="1400" b="0" i="0" u="none" strike="noStrike">
                          <a:solidFill>
                            <a:srgbClr val="000000"/>
                          </a:solidFill>
                          <a:effectLst/>
                          <a:latin typeface="SansSerif"/>
                          <a:ea typeface="宋体" panose="02010600030101010101" pitchFamily="2" charset="-122"/>
                        </a:rPr>
                        <a:t>1041.93</a:t>
                      </a:r>
                    </a:p>
                  </a:txBody>
                  <a:tcPr marL="7620" marR="7620" marT="7620" marB="0" anchor="ctr">
                    <a:solidFill>
                      <a:schemeClr val="bg1"/>
                    </a:solidFill>
                  </a:tcPr>
                </a:tc>
                <a:extLst>
                  <a:ext uri="{0D108BD9-81ED-4DB2-BD59-A6C34878D82A}">
                    <a16:rowId xmlns:a16="http://schemas.microsoft.com/office/drawing/2014/main" val="10003"/>
                  </a:ext>
                </a:extLst>
              </a:tr>
              <a:tr h="22071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ts val="1500"/>
                        </a:lnSpc>
                        <a:spcAft>
                          <a:spcPts val="0"/>
                        </a:spcAft>
                      </a:pPr>
                      <a:r>
                        <a:rPr lang="en-US" sz="1400" kern="100">
                          <a:effectLst/>
                          <a:latin typeface="黑体" pitchFamily="49" charset="-122"/>
                          <a:ea typeface="黑体" pitchFamily="49" charset="-122"/>
                        </a:rPr>
                        <a:t>15</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en-US" sz="1400" kern="100">
                          <a:effectLst/>
                          <a:latin typeface="黑体" pitchFamily="49" charset="-122"/>
                          <a:ea typeface="黑体" pitchFamily="49" charset="-122"/>
                        </a:rPr>
                        <a:t>VOCs</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fontAlgn="ctr"/>
                      <a:r>
                        <a:rPr lang="en-US" sz="1400" b="0" i="0" u="none" strike="noStrike">
                          <a:solidFill>
                            <a:srgbClr val="000000"/>
                          </a:solidFill>
                          <a:effectLst/>
                          <a:latin typeface="SansSerif"/>
                          <a:ea typeface="宋体" panose="02010600030101010101" pitchFamily="2" charset="-122"/>
                        </a:rPr>
                        <a:t>2.444E-3</a:t>
                      </a:r>
                    </a:p>
                  </a:txBody>
                  <a:tcPr marL="7620" marR="7620" marT="7620" marB="0" anchor="ctr">
                    <a:solidFill>
                      <a:schemeClr val="bg1"/>
                    </a:solidFill>
                  </a:tcPr>
                </a:tc>
                <a:tc>
                  <a:txBody>
                    <a:bodyPr/>
                    <a:lstStyle/>
                    <a:p>
                      <a:pPr algn="ctr" fontAlgn="ctr"/>
                      <a:r>
                        <a:rPr lang="en-US" altLang="zh-CN" sz="1400" b="0" i="0" u="none" strike="noStrike">
                          <a:solidFill>
                            <a:srgbClr val="000000"/>
                          </a:solidFill>
                          <a:effectLst/>
                          <a:latin typeface="SansSerif"/>
                          <a:ea typeface="宋体" panose="02010600030101010101" pitchFamily="2" charset="-122"/>
                        </a:rPr>
                        <a:t>1295.236</a:t>
                      </a:r>
                    </a:p>
                  </a:txBody>
                  <a:tcPr marL="7620" marR="7620" marT="7620" marB="0" anchor="ctr">
                    <a:solidFill>
                      <a:schemeClr val="bg1"/>
                    </a:solidFill>
                  </a:tcPr>
                </a:tc>
                <a:extLst>
                  <a:ext uri="{0D108BD9-81ED-4DB2-BD59-A6C34878D82A}">
                    <a16:rowId xmlns:a16="http://schemas.microsoft.com/office/drawing/2014/main" val="10004"/>
                  </a:ext>
                </a:extLst>
              </a:tr>
              <a:tr h="22071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ts val="1500"/>
                        </a:lnSpc>
                        <a:spcAft>
                          <a:spcPts val="0"/>
                        </a:spcAft>
                      </a:pPr>
                      <a:r>
                        <a:rPr lang="en-US" sz="1400" kern="100">
                          <a:effectLst/>
                          <a:latin typeface="黑体" pitchFamily="49" charset="-122"/>
                          <a:ea typeface="黑体" pitchFamily="49" charset="-122"/>
                        </a:rPr>
                        <a:t>20</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en-US" sz="1400" kern="100" dirty="0">
                          <a:effectLst/>
                          <a:latin typeface="黑体" pitchFamily="49" charset="-122"/>
                          <a:ea typeface="黑体" pitchFamily="49" charset="-122"/>
                        </a:rPr>
                        <a:t>VOCs</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fontAlgn="ctr"/>
                      <a:r>
                        <a:rPr lang="en-US" sz="1400" b="0" i="0" u="none" strike="noStrike">
                          <a:solidFill>
                            <a:srgbClr val="000000"/>
                          </a:solidFill>
                          <a:effectLst/>
                          <a:latin typeface="SansSerif"/>
                          <a:ea typeface="宋体" panose="02010600030101010101" pitchFamily="2" charset="-122"/>
                        </a:rPr>
                        <a:t>2.444E-3</a:t>
                      </a:r>
                    </a:p>
                  </a:txBody>
                  <a:tcPr marL="7620" marR="7620" marT="7620" marB="0" anchor="ctr">
                    <a:solidFill>
                      <a:schemeClr val="bg1"/>
                    </a:solidFill>
                  </a:tcPr>
                </a:tc>
                <a:tc>
                  <a:txBody>
                    <a:bodyPr/>
                    <a:lstStyle/>
                    <a:p>
                      <a:pPr algn="ctr" fontAlgn="ctr"/>
                      <a:r>
                        <a:rPr lang="en-US" altLang="zh-CN" sz="1400" b="0" i="0" u="none" strike="noStrike">
                          <a:solidFill>
                            <a:srgbClr val="000000"/>
                          </a:solidFill>
                          <a:effectLst/>
                          <a:latin typeface="SansSerif"/>
                          <a:ea typeface="宋体" panose="02010600030101010101" pitchFamily="2" charset="-122"/>
                        </a:rPr>
                        <a:t>1606.985</a:t>
                      </a:r>
                    </a:p>
                  </a:txBody>
                  <a:tcPr marL="7620" marR="7620" marT="7620" marB="0" anchor="ctr">
                    <a:solidFill>
                      <a:schemeClr val="bg1"/>
                    </a:solidFill>
                  </a:tcPr>
                </a:tc>
                <a:extLst>
                  <a:ext uri="{0D108BD9-81ED-4DB2-BD59-A6C34878D82A}">
                    <a16:rowId xmlns:a16="http://schemas.microsoft.com/office/drawing/2014/main" val="10005"/>
                  </a:ext>
                </a:extLst>
              </a:tr>
              <a:tr h="22071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ts val="1500"/>
                        </a:lnSpc>
                        <a:spcAft>
                          <a:spcPts val="0"/>
                        </a:spcAft>
                      </a:pPr>
                      <a:r>
                        <a:rPr lang="en-US" sz="1400" kern="100">
                          <a:effectLst/>
                          <a:latin typeface="黑体" pitchFamily="49" charset="-122"/>
                          <a:ea typeface="黑体" pitchFamily="49" charset="-122"/>
                        </a:rPr>
                        <a:t>25</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en-US" sz="1400" kern="100">
                          <a:effectLst/>
                          <a:latin typeface="黑体" pitchFamily="49" charset="-122"/>
                          <a:ea typeface="黑体" pitchFamily="49" charset="-122"/>
                        </a:rPr>
                        <a:t>VOCs</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fontAlgn="ctr"/>
                      <a:r>
                        <a:rPr lang="en-US" sz="1400" b="0" i="0" u="none" strike="noStrike">
                          <a:solidFill>
                            <a:srgbClr val="000000"/>
                          </a:solidFill>
                          <a:effectLst/>
                          <a:latin typeface="SansSerif"/>
                          <a:ea typeface="宋体" panose="02010600030101010101" pitchFamily="2" charset="-122"/>
                        </a:rPr>
                        <a:t>2.444E-3</a:t>
                      </a:r>
                    </a:p>
                  </a:txBody>
                  <a:tcPr marL="7620" marR="7620" marT="7620" marB="0" anchor="ctr">
                    <a:solidFill>
                      <a:schemeClr val="bg1"/>
                    </a:solidFill>
                  </a:tcPr>
                </a:tc>
                <a:tc>
                  <a:txBody>
                    <a:bodyPr/>
                    <a:lstStyle/>
                    <a:p>
                      <a:pPr algn="ctr" fontAlgn="ctr"/>
                      <a:r>
                        <a:rPr lang="en-US" altLang="zh-CN" sz="1400" b="0" i="0" u="none" strike="noStrike">
                          <a:solidFill>
                            <a:srgbClr val="000000"/>
                          </a:solidFill>
                          <a:effectLst/>
                          <a:latin typeface="SansSerif"/>
                          <a:ea typeface="宋体" panose="02010600030101010101" pitchFamily="2" charset="-122"/>
                        </a:rPr>
                        <a:t>1992.767</a:t>
                      </a:r>
                    </a:p>
                  </a:txBody>
                  <a:tcPr marL="7620" marR="7620" marT="7620" marB="0" anchor="ctr">
                    <a:solidFill>
                      <a:schemeClr val="bg1"/>
                    </a:solidFill>
                  </a:tcPr>
                </a:tc>
                <a:extLst>
                  <a:ext uri="{0D108BD9-81ED-4DB2-BD59-A6C34878D82A}">
                    <a16:rowId xmlns:a16="http://schemas.microsoft.com/office/drawing/2014/main" val="10006"/>
                  </a:ext>
                </a:extLst>
              </a:tr>
              <a:tr h="22071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ts val="1500"/>
                        </a:lnSpc>
                        <a:spcAft>
                          <a:spcPts val="0"/>
                        </a:spcAft>
                      </a:pPr>
                      <a:r>
                        <a:rPr lang="en-US" sz="1400" kern="100">
                          <a:effectLst/>
                          <a:latin typeface="黑体" pitchFamily="49" charset="-122"/>
                          <a:ea typeface="黑体" pitchFamily="49" charset="-122"/>
                        </a:rPr>
                        <a:t>30</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en-US" sz="1400" kern="100">
                          <a:effectLst/>
                          <a:latin typeface="黑体" pitchFamily="49" charset="-122"/>
                          <a:ea typeface="黑体" pitchFamily="49" charset="-122"/>
                        </a:rPr>
                        <a:t>VOCs</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fontAlgn="ctr"/>
                      <a:r>
                        <a:rPr lang="en-US" sz="1400" b="0" i="0" u="none" strike="noStrike">
                          <a:solidFill>
                            <a:srgbClr val="000000"/>
                          </a:solidFill>
                          <a:effectLst/>
                          <a:latin typeface="SansSerif"/>
                          <a:ea typeface="宋体" panose="02010600030101010101" pitchFamily="2" charset="-122"/>
                        </a:rPr>
                        <a:t>2.444E-3</a:t>
                      </a:r>
                    </a:p>
                  </a:txBody>
                  <a:tcPr marL="7620" marR="7620" marT="7620" marB="0" anchor="ctr">
                    <a:solidFill>
                      <a:schemeClr val="bg1"/>
                    </a:solidFill>
                  </a:tcPr>
                </a:tc>
                <a:tc>
                  <a:txBody>
                    <a:bodyPr/>
                    <a:lstStyle/>
                    <a:p>
                      <a:pPr algn="ctr" fontAlgn="ctr"/>
                      <a:r>
                        <a:rPr lang="en-US" altLang="zh-CN" sz="1400" b="0" i="0" u="none" strike="noStrike">
                          <a:solidFill>
                            <a:srgbClr val="000000"/>
                          </a:solidFill>
                          <a:effectLst/>
                          <a:latin typeface="SansSerif"/>
                          <a:ea typeface="宋体" panose="02010600030101010101" pitchFamily="2" charset="-122"/>
                        </a:rPr>
                        <a:t>2474.407</a:t>
                      </a:r>
                    </a:p>
                  </a:txBody>
                  <a:tcPr marL="7620" marR="7620" marT="7620" marB="0" anchor="ctr">
                    <a:solidFill>
                      <a:schemeClr val="bg1"/>
                    </a:solidFill>
                  </a:tcPr>
                </a:tc>
                <a:extLst>
                  <a:ext uri="{0D108BD9-81ED-4DB2-BD59-A6C34878D82A}">
                    <a16:rowId xmlns:a16="http://schemas.microsoft.com/office/drawing/2014/main" val="10007"/>
                  </a:ext>
                </a:extLst>
              </a:tr>
              <a:tr h="22071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ts val="1500"/>
                        </a:lnSpc>
                        <a:spcAft>
                          <a:spcPts val="0"/>
                        </a:spcAft>
                      </a:pPr>
                      <a:r>
                        <a:rPr lang="en-US" sz="1400" kern="100">
                          <a:effectLst/>
                          <a:latin typeface="黑体" pitchFamily="49" charset="-122"/>
                          <a:ea typeface="黑体" pitchFamily="49" charset="-122"/>
                        </a:rPr>
                        <a:t>35</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en-US" sz="1400" kern="100">
                          <a:effectLst/>
                          <a:latin typeface="黑体" pitchFamily="49" charset="-122"/>
                          <a:ea typeface="黑体" pitchFamily="49" charset="-122"/>
                        </a:rPr>
                        <a:t>VOCs</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fontAlgn="ctr"/>
                      <a:r>
                        <a:rPr lang="en-US" sz="1400" b="0" i="0" u="none" strike="noStrike">
                          <a:solidFill>
                            <a:srgbClr val="000000"/>
                          </a:solidFill>
                          <a:effectLst/>
                          <a:latin typeface="SansSerif"/>
                          <a:ea typeface="宋体" panose="02010600030101010101" pitchFamily="2" charset="-122"/>
                        </a:rPr>
                        <a:t>2.444E-3</a:t>
                      </a:r>
                    </a:p>
                  </a:txBody>
                  <a:tcPr marL="7620" marR="7620" marT="7620" marB="0" anchor="ctr">
                    <a:solidFill>
                      <a:schemeClr val="bg1"/>
                    </a:solidFill>
                  </a:tcPr>
                </a:tc>
                <a:tc>
                  <a:txBody>
                    <a:bodyPr/>
                    <a:lstStyle/>
                    <a:p>
                      <a:pPr algn="ctr" fontAlgn="ctr"/>
                      <a:r>
                        <a:rPr lang="en-US" altLang="zh-CN" sz="1400" b="0" i="0" u="none" strike="noStrike">
                          <a:solidFill>
                            <a:srgbClr val="000000"/>
                          </a:solidFill>
                          <a:effectLst/>
                          <a:latin typeface="SansSerif"/>
                          <a:ea typeface="宋体" panose="02010600030101010101" pitchFamily="2" charset="-122"/>
                        </a:rPr>
                        <a:t>3083.912</a:t>
                      </a:r>
                    </a:p>
                  </a:txBody>
                  <a:tcPr marL="7620" marR="7620" marT="7620" marB="0" anchor="ctr">
                    <a:solidFill>
                      <a:schemeClr val="bg1"/>
                    </a:solidFill>
                  </a:tcPr>
                </a:tc>
                <a:extLst>
                  <a:ext uri="{0D108BD9-81ED-4DB2-BD59-A6C34878D82A}">
                    <a16:rowId xmlns:a16="http://schemas.microsoft.com/office/drawing/2014/main" val="10008"/>
                  </a:ext>
                </a:extLst>
              </a:tr>
              <a:tr h="22071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ts val="1500"/>
                        </a:lnSpc>
                        <a:spcAft>
                          <a:spcPts val="0"/>
                        </a:spcAft>
                      </a:pPr>
                      <a:r>
                        <a:rPr lang="en-US" sz="1400" kern="100">
                          <a:effectLst/>
                          <a:latin typeface="黑体" pitchFamily="49" charset="-122"/>
                          <a:ea typeface="黑体" pitchFamily="49" charset="-122"/>
                        </a:rPr>
                        <a:t>40</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en-US" sz="1400" kern="100">
                          <a:effectLst/>
                          <a:latin typeface="黑体" pitchFamily="49" charset="-122"/>
                          <a:ea typeface="黑体" pitchFamily="49" charset="-122"/>
                        </a:rPr>
                        <a:t>VOCs</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fontAlgn="ctr"/>
                      <a:r>
                        <a:rPr lang="en-US" sz="1400" b="0" i="0" u="none" strike="noStrike">
                          <a:solidFill>
                            <a:srgbClr val="000000"/>
                          </a:solidFill>
                          <a:effectLst/>
                          <a:latin typeface="SansSerif"/>
                          <a:ea typeface="宋体" panose="02010600030101010101" pitchFamily="2" charset="-122"/>
                        </a:rPr>
                        <a:t>2.444E-3</a:t>
                      </a:r>
                    </a:p>
                  </a:txBody>
                  <a:tcPr marL="7620" marR="7620" marT="7620" marB="0" anchor="ctr">
                    <a:solidFill>
                      <a:schemeClr val="bg1"/>
                    </a:solidFill>
                  </a:tcPr>
                </a:tc>
                <a:tc>
                  <a:txBody>
                    <a:bodyPr/>
                    <a:lstStyle/>
                    <a:p>
                      <a:pPr algn="ctr" fontAlgn="ctr"/>
                      <a:r>
                        <a:rPr lang="en-US" altLang="zh-CN" sz="1400" b="0" i="0" u="none" strike="noStrike" dirty="0">
                          <a:solidFill>
                            <a:srgbClr val="000000"/>
                          </a:solidFill>
                          <a:effectLst/>
                          <a:latin typeface="SansSerif"/>
                          <a:ea typeface="宋体" panose="02010600030101010101" pitchFamily="2" charset="-122"/>
                        </a:rPr>
                        <a:t>3871.176</a:t>
                      </a:r>
                    </a:p>
                  </a:txBody>
                  <a:tcPr marL="7620" marR="7620" marT="7620" marB="0" anchor="ctr">
                    <a:solidFill>
                      <a:schemeClr val="bg1"/>
                    </a:solidFill>
                  </a:tcPr>
                </a:tc>
                <a:extLst>
                  <a:ext uri="{0D108BD9-81ED-4DB2-BD59-A6C34878D82A}">
                    <a16:rowId xmlns:a16="http://schemas.microsoft.com/office/drawing/2014/main" val="10009"/>
                  </a:ext>
                </a:extLst>
              </a:tr>
              <a:tr h="220714">
                <a:tc>
                  <a:txBody>
                    <a:bodyPr/>
                    <a:lstStyle/>
                    <a:p>
                      <a:pPr algn="ctr">
                        <a:lnSpc>
                          <a:spcPts val="1500"/>
                        </a:lnSpc>
                        <a:spcAft>
                          <a:spcPts val="0"/>
                        </a:spcAft>
                      </a:pPr>
                      <a:r>
                        <a:rPr lang="en-US" altLang="zh-CN" sz="1400" kern="100" dirty="0">
                          <a:effectLst/>
                          <a:latin typeface="黑体" pitchFamily="49" charset="-122"/>
                          <a:ea typeface="黑体" pitchFamily="49" charset="-122"/>
                          <a:cs typeface="宋体" panose="02010600030101010101" pitchFamily="2" charset="-122"/>
                        </a:rPr>
                        <a:t>……</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en-US" altLang="zh-CN" sz="1400" kern="100" dirty="0">
                          <a:effectLst/>
                          <a:latin typeface="黑体" pitchFamily="49" charset="-122"/>
                          <a:ea typeface="黑体" pitchFamily="49" charset="-122"/>
                          <a:cs typeface="宋体" panose="02010600030101010101" pitchFamily="2" charset="-122"/>
                        </a:rPr>
                        <a:t>……</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en-US" altLang="zh-CN" sz="1400" kern="100" dirty="0">
                          <a:effectLst/>
                          <a:latin typeface="黑体" pitchFamily="49" charset="-122"/>
                          <a:ea typeface="黑体" pitchFamily="49" charset="-122"/>
                          <a:cs typeface="宋体" panose="02010600030101010101" pitchFamily="2" charset="-122"/>
                        </a:rPr>
                        <a:t>……</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endParaRPr lang="zh-CN" sz="1400" kern="100" dirty="0">
                        <a:effectLst/>
                        <a:latin typeface="黑体" pitchFamily="49" charset="-122"/>
                        <a:ea typeface="黑体" pitchFamily="49" charset="-122"/>
                        <a:cs typeface="宋体" panose="02010600030101010101" pitchFamily="2" charset="-122"/>
                      </a:endParaRPr>
                    </a:p>
                  </a:txBody>
                  <a:tcPr marL="47138" marR="47138" marT="0" marB="0">
                    <a:solidFill>
                      <a:schemeClr val="bg1"/>
                    </a:solidFill>
                  </a:tcPr>
                </a:tc>
                <a:tc>
                  <a:txBody>
                    <a:bodyPr/>
                    <a:lstStyle/>
                    <a:p>
                      <a:pPr algn="ctr">
                        <a:lnSpc>
                          <a:spcPts val="1500"/>
                        </a:lnSpc>
                        <a:spcAft>
                          <a:spcPts val="0"/>
                        </a:spcAft>
                      </a:pPr>
                      <a:endParaRPr lang="zh-CN" sz="1400" kern="100" dirty="0">
                        <a:effectLst/>
                        <a:latin typeface="黑体" pitchFamily="49" charset="-122"/>
                        <a:ea typeface="黑体" pitchFamily="49" charset="-122"/>
                        <a:cs typeface="宋体" panose="02010600030101010101" pitchFamily="2" charset="-122"/>
                      </a:endParaRPr>
                    </a:p>
                  </a:txBody>
                  <a:tcPr marL="47138" marR="47138" marT="0" marB="0">
                    <a:solidFill>
                      <a:schemeClr val="bg1"/>
                    </a:solidFill>
                  </a:tcPr>
                </a:tc>
                <a:extLst>
                  <a:ext uri="{0D108BD9-81ED-4DB2-BD59-A6C34878D82A}">
                    <a16:rowId xmlns:a16="http://schemas.microsoft.com/office/drawing/2014/main" val="10010"/>
                  </a:ext>
                </a:extLst>
              </a:tr>
            </a:tbl>
          </a:graphicData>
        </a:graphic>
      </p:graphicFrame>
      <p:sp>
        <p:nvSpPr>
          <p:cNvPr id="10" name="矩形 9"/>
          <p:cNvSpPr/>
          <p:nvPr/>
        </p:nvSpPr>
        <p:spPr>
          <a:xfrm>
            <a:off x="249571" y="974092"/>
            <a:ext cx="3801041"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有机液体储罐产污系数表</a:t>
            </a:r>
          </a:p>
        </p:txBody>
      </p:sp>
      <p:sp>
        <p:nvSpPr>
          <p:cNvPr id="11" name="文本框 10"/>
          <p:cNvSpPr txBox="1"/>
          <p:nvPr/>
        </p:nvSpPr>
        <p:spPr>
          <a:xfrm>
            <a:off x="2117" y="236834"/>
            <a:ext cx="8401594" cy="954107"/>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a:p>
            <a:endParaRPr lang="zh-CN" altLang="en-US" dirty="0"/>
          </a:p>
        </p:txBody>
      </p:sp>
      <p:sp>
        <p:nvSpPr>
          <p:cNvPr id="9" name="矩形 8"/>
          <p:cNvSpPr/>
          <p:nvPr/>
        </p:nvSpPr>
        <p:spPr>
          <a:xfrm>
            <a:off x="10138443" y="1134259"/>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示例</a:t>
            </a:r>
          </a:p>
        </p:txBody>
      </p:sp>
    </p:spTree>
    <p:extLst>
      <p:ext uri="{BB962C8B-B14F-4D97-AF65-F5344CB8AC3E}">
        <p14:creationId xmlns:p14="http://schemas.microsoft.com/office/powerpoint/2010/main" val="3114822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26</a:t>
            </a:fld>
            <a:endParaRPr lang="zh-CN" altLang="en-US" dirty="0"/>
          </a:p>
        </p:txBody>
      </p:sp>
      <p:sp>
        <p:nvSpPr>
          <p:cNvPr id="10" name="Rectangle 1"/>
          <p:cNvSpPr>
            <a:spLocks noChangeArrowheads="1"/>
          </p:cNvSpPr>
          <p:nvPr/>
        </p:nvSpPr>
        <p:spPr bwMode="auto">
          <a:xfrm>
            <a:off x="230777" y="903427"/>
            <a:ext cx="2339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有机液体储罐</a:t>
            </a:r>
            <a:endParaRPr lang="zh-CN" sz="2400" b="1"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30777" y="245944"/>
            <a:ext cx="8401594" cy="523220"/>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4158742300"/>
              </p:ext>
            </p:extLst>
          </p:nvPr>
        </p:nvGraphicFramePr>
        <p:xfrm>
          <a:off x="368300" y="1487012"/>
          <a:ext cx="6080398" cy="5155804"/>
        </p:xfrm>
        <a:graphic>
          <a:graphicData uri="http://schemas.openxmlformats.org/drawingml/2006/table">
            <a:tbl>
              <a:tblPr>
                <a:tableStyleId>{D7AC3CCA-C797-4891-BE02-D94E43425B78}</a:tableStyleId>
              </a:tblPr>
              <a:tblGrid>
                <a:gridCol w="2990801">
                  <a:extLst>
                    <a:ext uri="{9D8B030D-6E8A-4147-A177-3AD203B41FA5}">
                      <a16:colId xmlns:a16="http://schemas.microsoft.com/office/drawing/2014/main" val="20000"/>
                    </a:ext>
                  </a:extLst>
                </a:gridCol>
                <a:gridCol w="727397">
                  <a:extLst>
                    <a:ext uri="{9D8B030D-6E8A-4147-A177-3AD203B41FA5}">
                      <a16:colId xmlns:a16="http://schemas.microsoft.com/office/drawing/2014/main" val="20001"/>
                    </a:ext>
                  </a:extLst>
                </a:gridCol>
                <a:gridCol w="77724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518160">
                  <a:extLst>
                    <a:ext uri="{9D8B030D-6E8A-4147-A177-3AD203B41FA5}">
                      <a16:colId xmlns:a16="http://schemas.microsoft.com/office/drawing/2014/main" val="20004"/>
                    </a:ext>
                  </a:extLst>
                </a:gridCol>
              </a:tblGrid>
              <a:tr h="218288">
                <a:tc rowSpan="2">
                  <a:txBody>
                    <a:bodyPr/>
                    <a:lstStyle/>
                    <a:p>
                      <a:pPr algn="ctr">
                        <a:lnSpc>
                          <a:spcPct val="100000"/>
                        </a:lnSpc>
                        <a:spcAft>
                          <a:spcPts val="0"/>
                        </a:spcAft>
                        <a:tabLst>
                          <a:tab pos="270510" algn="l"/>
                        </a:tabLst>
                      </a:pPr>
                      <a:r>
                        <a:rPr lang="zh-CN" sz="1400" kern="100" dirty="0">
                          <a:effectLst/>
                        </a:rPr>
                        <a:t>指标名称</a:t>
                      </a:r>
                      <a:endParaRPr lang="zh-CN" sz="1400" kern="100" dirty="0">
                        <a:effectLst/>
                        <a:latin typeface="等线"/>
                        <a:cs typeface="Times New Roman" panose="02020603050405020304" pitchFamily="18" charset="0"/>
                      </a:endParaRPr>
                    </a:p>
                  </a:txBody>
                  <a:tcPr marL="0" marR="0" marT="0" marB="0" anchor="ctr"/>
                </a:tc>
                <a:tc rowSpan="2">
                  <a:txBody>
                    <a:bodyPr/>
                    <a:lstStyle/>
                    <a:p>
                      <a:pPr algn="ctr">
                        <a:lnSpc>
                          <a:spcPct val="100000"/>
                        </a:lnSpc>
                        <a:spcAft>
                          <a:spcPts val="0"/>
                        </a:spcAft>
                        <a:tabLst>
                          <a:tab pos="270510" algn="l"/>
                        </a:tabLst>
                      </a:pPr>
                      <a:r>
                        <a:rPr lang="zh-CN" sz="1400" kern="100">
                          <a:effectLst/>
                        </a:rPr>
                        <a:t>计量单位</a:t>
                      </a:r>
                      <a:endParaRPr lang="zh-CN" sz="1400" kern="100">
                        <a:effectLst/>
                        <a:latin typeface="等线"/>
                        <a:cs typeface="Times New Roman" panose="02020603050405020304" pitchFamily="18" charset="0"/>
                      </a:endParaRPr>
                    </a:p>
                  </a:txBody>
                  <a:tcPr marL="0" marR="0" marT="0" marB="0" anchor="ctr"/>
                </a:tc>
                <a:tc rowSpan="2">
                  <a:txBody>
                    <a:bodyPr/>
                    <a:lstStyle/>
                    <a:p>
                      <a:pPr algn="ctr">
                        <a:lnSpc>
                          <a:spcPct val="100000"/>
                        </a:lnSpc>
                        <a:spcAft>
                          <a:spcPts val="0"/>
                        </a:spcAft>
                        <a:tabLst>
                          <a:tab pos="270510" algn="l"/>
                        </a:tabLst>
                      </a:pPr>
                      <a:r>
                        <a:rPr lang="zh-CN" sz="1400" kern="100">
                          <a:effectLst/>
                        </a:rPr>
                        <a:t>代码</a:t>
                      </a:r>
                      <a:endParaRPr lang="zh-CN" sz="1400" kern="100">
                        <a:effectLst/>
                        <a:latin typeface="等线"/>
                        <a:cs typeface="Times New Roman" panose="02020603050405020304" pitchFamily="18" charset="0"/>
                      </a:endParaRPr>
                    </a:p>
                  </a:txBody>
                  <a:tcPr marL="0" marR="0" marT="0" marB="0" anchor="ctr"/>
                </a:tc>
                <a:tc gridSpan="2">
                  <a:txBody>
                    <a:bodyPr/>
                    <a:lstStyle/>
                    <a:p>
                      <a:pPr algn="ctr">
                        <a:lnSpc>
                          <a:spcPct val="100000"/>
                        </a:lnSpc>
                        <a:spcAft>
                          <a:spcPts val="0"/>
                        </a:spcAft>
                        <a:tabLst>
                          <a:tab pos="270510" algn="l"/>
                        </a:tabLst>
                      </a:pPr>
                      <a:r>
                        <a:rPr lang="zh-CN" sz="1400" kern="100">
                          <a:effectLst/>
                        </a:rPr>
                        <a:t>指标值</a:t>
                      </a:r>
                      <a:endParaRPr lang="zh-CN" sz="1400" kern="100">
                        <a:effectLst/>
                        <a:latin typeface="等线"/>
                        <a:cs typeface="Times New Roman" panose="02020603050405020304" pitchFamily="18" charset="0"/>
                      </a:endParaRPr>
                    </a:p>
                  </a:txBody>
                  <a:tcPr marL="0" marR="0" marT="0" marB="0" anchor="ctr"/>
                </a:tc>
                <a:tc hMerge="1">
                  <a:txBody>
                    <a:bodyPr/>
                    <a:lstStyle/>
                    <a:p>
                      <a:endParaRPr lang="zh-CN" altLang="en-US"/>
                    </a:p>
                  </a:txBody>
                  <a:tcPr/>
                </a:tc>
                <a:extLst>
                  <a:ext uri="{0D108BD9-81ED-4DB2-BD59-A6C34878D82A}">
                    <a16:rowId xmlns:a16="http://schemas.microsoft.com/office/drawing/2014/main" val="10000"/>
                  </a:ext>
                </a:extLst>
              </a:tr>
              <a:tr h="21828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tabLst>
                          <a:tab pos="270510" algn="l"/>
                        </a:tabLst>
                      </a:pPr>
                      <a:r>
                        <a:rPr lang="zh-CN" sz="1400" kern="100" dirty="0">
                          <a:effectLst/>
                        </a:rPr>
                        <a:t>物料</a:t>
                      </a:r>
                      <a:r>
                        <a:rPr lang="en-US" sz="1400" kern="100" dirty="0">
                          <a:effectLst/>
                        </a:rPr>
                        <a:t>1</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pPr>
                      <a:r>
                        <a:rPr lang="zh-CN" sz="1400" kern="100" dirty="0">
                          <a:effectLst/>
                        </a:rPr>
                        <a:t>物料</a:t>
                      </a:r>
                      <a:r>
                        <a:rPr lang="en-US" sz="1400" kern="100" dirty="0">
                          <a:effectLst/>
                        </a:rPr>
                        <a:t>2</a:t>
                      </a:r>
                      <a:endParaRPr lang="zh-CN" sz="1400" kern="100" dirty="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218288">
                <a:tc>
                  <a:txBody>
                    <a:bodyPr/>
                    <a:lstStyle/>
                    <a:p>
                      <a:pPr algn="ctr">
                        <a:lnSpc>
                          <a:spcPct val="100000"/>
                        </a:lnSpc>
                        <a:spcAft>
                          <a:spcPts val="0"/>
                        </a:spcAft>
                        <a:tabLst>
                          <a:tab pos="270510" algn="l"/>
                        </a:tabLst>
                      </a:pPr>
                      <a:r>
                        <a:rPr lang="zh-CN" sz="1400" kern="100">
                          <a:effectLst/>
                        </a:rPr>
                        <a:t>甲</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100">
                          <a:effectLst/>
                        </a:rPr>
                        <a:t>乙</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100">
                          <a:effectLst/>
                        </a:rPr>
                        <a:t>丙</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2</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218288">
                <a:tc>
                  <a:txBody>
                    <a:bodyPr/>
                    <a:lstStyle/>
                    <a:p>
                      <a:pPr algn="just">
                        <a:lnSpc>
                          <a:spcPct val="100000"/>
                        </a:lnSpc>
                        <a:spcAft>
                          <a:spcPts val="0"/>
                        </a:spcAft>
                        <a:tabLst>
                          <a:tab pos="270510" algn="l"/>
                        </a:tabLst>
                      </a:pPr>
                      <a:r>
                        <a:rPr lang="zh-CN" sz="1400" kern="100">
                          <a:effectLst/>
                        </a:rPr>
                        <a:t>一、基本信息</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218288">
                <a:tc>
                  <a:txBody>
                    <a:bodyPr/>
                    <a:lstStyle/>
                    <a:p>
                      <a:pPr indent="114300" algn="just">
                        <a:lnSpc>
                          <a:spcPct val="100000"/>
                        </a:lnSpc>
                        <a:spcAft>
                          <a:spcPts val="0"/>
                        </a:spcAft>
                        <a:tabLst>
                          <a:tab pos="270510" algn="l"/>
                        </a:tabLst>
                      </a:pPr>
                      <a:r>
                        <a:rPr lang="zh-CN" sz="1400" kern="100">
                          <a:effectLst/>
                        </a:rPr>
                        <a:t>物料名称</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01</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altLang="en-US" sz="1400" kern="100" dirty="0">
                          <a:effectLst/>
                        </a:rPr>
                        <a:t>汽油</a:t>
                      </a:r>
                      <a:r>
                        <a:rPr lang="en-US" sz="1400" kern="100" dirty="0">
                          <a:effectLst/>
                        </a:rPr>
                        <a:t> </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218288">
                <a:tc>
                  <a:txBody>
                    <a:bodyPr/>
                    <a:lstStyle/>
                    <a:p>
                      <a:pPr indent="114300" algn="just">
                        <a:lnSpc>
                          <a:spcPct val="100000"/>
                        </a:lnSpc>
                        <a:spcAft>
                          <a:spcPts val="0"/>
                        </a:spcAft>
                        <a:tabLst>
                          <a:tab pos="270510" algn="l"/>
                        </a:tabLst>
                      </a:pPr>
                      <a:r>
                        <a:rPr lang="zh-CN" sz="1400" kern="100">
                          <a:effectLst/>
                        </a:rPr>
                        <a:t>物料代码</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02</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218288">
                <a:tc>
                  <a:txBody>
                    <a:bodyPr/>
                    <a:lstStyle/>
                    <a:p>
                      <a:pPr algn="just">
                        <a:lnSpc>
                          <a:spcPct val="100000"/>
                        </a:lnSpc>
                        <a:spcAft>
                          <a:spcPts val="0"/>
                        </a:spcAft>
                        <a:tabLst>
                          <a:tab pos="270510" algn="l"/>
                        </a:tabLst>
                      </a:pPr>
                      <a:r>
                        <a:rPr lang="zh-CN" sz="1400" kern="100">
                          <a:effectLst/>
                        </a:rPr>
                        <a:t>二、储罐信息</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218288">
                <a:tc>
                  <a:txBody>
                    <a:bodyPr/>
                    <a:lstStyle/>
                    <a:p>
                      <a:pPr indent="114300" algn="just">
                        <a:lnSpc>
                          <a:spcPct val="100000"/>
                        </a:lnSpc>
                        <a:spcAft>
                          <a:spcPts val="0"/>
                        </a:spcAft>
                        <a:tabLst>
                          <a:tab pos="270510" algn="l"/>
                        </a:tabLst>
                      </a:pPr>
                      <a:r>
                        <a:rPr lang="zh-CN" sz="1400" kern="100">
                          <a:effectLst/>
                        </a:rPr>
                        <a:t>储罐类型</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03</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altLang="en-US" sz="1400" kern="0" dirty="0">
                          <a:effectLst/>
                          <a:latin typeface="+mn-lt"/>
                          <a:cs typeface="+mn-cs"/>
                        </a:rPr>
                        <a:t>内浮顶罐</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0">
                          <a:effectLst/>
                        </a:rPr>
                        <a:t>□</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218288">
                <a:tc>
                  <a:txBody>
                    <a:bodyPr/>
                    <a:lstStyle/>
                    <a:p>
                      <a:pPr indent="114300" algn="just">
                        <a:lnSpc>
                          <a:spcPct val="100000"/>
                        </a:lnSpc>
                        <a:spcAft>
                          <a:spcPts val="0"/>
                        </a:spcAft>
                        <a:tabLst>
                          <a:tab pos="270510" algn="l"/>
                        </a:tabLst>
                      </a:pPr>
                      <a:r>
                        <a:rPr lang="zh-CN" sz="1400" kern="0">
                          <a:effectLst/>
                        </a:rPr>
                        <a:t>储罐容积</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100">
                          <a:effectLst/>
                        </a:rPr>
                        <a:t>立方米</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04</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30000</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r h="218288">
                <a:tc>
                  <a:txBody>
                    <a:bodyPr/>
                    <a:lstStyle/>
                    <a:p>
                      <a:pPr indent="114300" algn="just">
                        <a:lnSpc>
                          <a:spcPct val="100000"/>
                        </a:lnSpc>
                        <a:spcAft>
                          <a:spcPts val="0"/>
                        </a:spcAft>
                        <a:tabLst>
                          <a:tab pos="270510" algn="l"/>
                        </a:tabLst>
                      </a:pPr>
                      <a:r>
                        <a:rPr lang="zh-CN" sz="1400" kern="0">
                          <a:effectLst/>
                        </a:rPr>
                        <a:t>储存温度</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05</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15</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9"/>
                  </a:ext>
                </a:extLst>
              </a:tr>
              <a:tr h="353468">
                <a:tc>
                  <a:txBody>
                    <a:bodyPr/>
                    <a:lstStyle/>
                    <a:p>
                      <a:pPr indent="114300" algn="just">
                        <a:lnSpc>
                          <a:spcPct val="100000"/>
                        </a:lnSpc>
                        <a:spcAft>
                          <a:spcPts val="0"/>
                        </a:spcAft>
                        <a:tabLst>
                          <a:tab pos="270510" algn="l"/>
                        </a:tabLst>
                      </a:pPr>
                      <a:r>
                        <a:rPr lang="zh-CN" sz="1400" kern="0">
                          <a:effectLst/>
                        </a:rPr>
                        <a:t>相同类型、容积、温度的储罐个数</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100">
                          <a:effectLst/>
                        </a:rPr>
                        <a:t>个</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06</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altLang="zh-CN" sz="1400" kern="100" dirty="0">
                          <a:effectLst/>
                          <a:latin typeface="+mn-lt"/>
                          <a:cs typeface="+mn-cs"/>
                        </a:rPr>
                        <a:t>3</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0"/>
                  </a:ext>
                </a:extLst>
              </a:tr>
              <a:tr h="218288">
                <a:tc>
                  <a:txBody>
                    <a:bodyPr/>
                    <a:lstStyle/>
                    <a:p>
                      <a:pPr indent="114300" algn="just">
                        <a:lnSpc>
                          <a:spcPct val="100000"/>
                        </a:lnSpc>
                        <a:spcAft>
                          <a:spcPts val="0"/>
                        </a:spcAft>
                        <a:tabLst>
                          <a:tab pos="270510" algn="l"/>
                        </a:tabLst>
                      </a:pPr>
                      <a:r>
                        <a:rPr lang="zh-CN" sz="1400" kern="0">
                          <a:effectLst/>
                        </a:rPr>
                        <a:t>物料年周转量</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pPr>
                      <a:r>
                        <a:rPr lang="zh-CN" sz="1400" kern="100">
                          <a:effectLst/>
                        </a:rPr>
                        <a:t>吨</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07</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610000</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1"/>
                  </a:ext>
                </a:extLst>
              </a:tr>
              <a:tr h="218288">
                <a:tc>
                  <a:txBody>
                    <a:bodyPr/>
                    <a:lstStyle/>
                    <a:p>
                      <a:pPr indent="114300" algn="just">
                        <a:lnSpc>
                          <a:spcPct val="100000"/>
                        </a:lnSpc>
                        <a:spcAft>
                          <a:spcPts val="0"/>
                        </a:spcAft>
                        <a:tabLst>
                          <a:tab pos="270510" algn="l"/>
                        </a:tabLst>
                      </a:pPr>
                      <a:r>
                        <a:rPr lang="zh-CN" sz="1400" kern="100">
                          <a:effectLst/>
                        </a:rPr>
                        <a:t>挥发性有机物处理工艺</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08</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a:t>
                      </a:r>
                      <a:r>
                        <a:rPr lang="zh-CN" altLang="en-US" sz="1400" kern="100" dirty="0">
                          <a:effectLst/>
                        </a:rPr>
                        <a:t>无</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a:t>
                      </a:r>
                      <a:endParaRPr lang="zh-CN" sz="1400" kern="100" dirty="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2"/>
                  </a:ext>
                </a:extLst>
              </a:tr>
              <a:tr h="218288">
                <a:tc>
                  <a:txBody>
                    <a:bodyPr/>
                    <a:lstStyle/>
                    <a:p>
                      <a:pPr algn="just">
                        <a:lnSpc>
                          <a:spcPct val="100000"/>
                        </a:lnSpc>
                        <a:spcAft>
                          <a:spcPts val="0"/>
                        </a:spcAft>
                        <a:tabLst>
                          <a:tab pos="270510" algn="l"/>
                        </a:tabLst>
                      </a:pPr>
                      <a:r>
                        <a:rPr lang="zh-CN" sz="1400" kern="100">
                          <a:effectLst/>
                        </a:rPr>
                        <a:t>三、装载信息</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3"/>
                  </a:ext>
                </a:extLst>
              </a:tr>
              <a:tr h="218288">
                <a:tc>
                  <a:txBody>
                    <a:bodyPr/>
                    <a:lstStyle/>
                    <a:p>
                      <a:pPr indent="114300" algn="just">
                        <a:lnSpc>
                          <a:spcPct val="100000"/>
                        </a:lnSpc>
                        <a:spcAft>
                          <a:spcPts val="0"/>
                        </a:spcAft>
                        <a:tabLst>
                          <a:tab pos="270510" algn="l"/>
                        </a:tabLst>
                      </a:pPr>
                      <a:r>
                        <a:rPr lang="zh-CN" sz="1400" kern="100">
                          <a:effectLst/>
                        </a:rPr>
                        <a:t>年装载量</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0">
                          <a:effectLst/>
                        </a:rPr>
                        <a:t>吨</a:t>
                      </a:r>
                      <a:r>
                        <a:rPr lang="en-US" sz="1400" kern="0">
                          <a:effectLst/>
                        </a:rPr>
                        <a:t>/</a:t>
                      </a:r>
                      <a:r>
                        <a:rPr lang="zh-CN" sz="1400" kern="0">
                          <a:effectLst/>
                        </a:rPr>
                        <a:t>年</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09</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610000</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4"/>
                  </a:ext>
                </a:extLst>
              </a:tr>
              <a:tr h="218288">
                <a:tc>
                  <a:txBody>
                    <a:bodyPr/>
                    <a:lstStyle/>
                    <a:p>
                      <a:pPr indent="228600" algn="just">
                        <a:lnSpc>
                          <a:spcPct val="100000"/>
                        </a:lnSpc>
                        <a:spcAft>
                          <a:spcPts val="0"/>
                        </a:spcAft>
                        <a:tabLst>
                          <a:tab pos="270510" algn="l"/>
                        </a:tabLst>
                      </a:pPr>
                      <a:r>
                        <a:rPr lang="zh-CN" sz="1400" kern="100">
                          <a:effectLst/>
                        </a:rPr>
                        <a:t>其中：汽车</a:t>
                      </a:r>
                      <a:r>
                        <a:rPr lang="en-US" sz="1400" kern="100">
                          <a:effectLst/>
                        </a:rPr>
                        <a:t>/</a:t>
                      </a:r>
                      <a:r>
                        <a:rPr lang="zh-CN" sz="1400" kern="100">
                          <a:effectLst/>
                        </a:rPr>
                        <a:t>火车装载量</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0">
                          <a:effectLst/>
                        </a:rPr>
                        <a:t>吨</a:t>
                      </a:r>
                      <a:r>
                        <a:rPr lang="en-US" sz="1400" kern="0">
                          <a:effectLst/>
                        </a:rPr>
                        <a:t>/</a:t>
                      </a:r>
                      <a:r>
                        <a:rPr lang="zh-CN" sz="1400" kern="0">
                          <a:effectLst/>
                        </a:rPr>
                        <a:t>年</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10</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610000</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5"/>
                  </a:ext>
                </a:extLst>
              </a:tr>
              <a:tr h="218288">
                <a:tc>
                  <a:txBody>
                    <a:bodyPr/>
                    <a:lstStyle/>
                    <a:p>
                      <a:pPr indent="571500" algn="just">
                        <a:lnSpc>
                          <a:spcPct val="100000"/>
                        </a:lnSpc>
                        <a:spcAft>
                          <a:spcPts val="0"/>
                        </a:spcAft>
                        <a:tabLst>
                          <a:tab pos="270510" algn="l"/>
                        </a:tabLst>
                      </a:pPr>
                      <a:r>
                        <a:rPr lang="zh-CN" sz="1400" kern="100">
                          <a:effectLst/>
                        </a:rPr>
                        <a:t>汽车</a:t>
                      </a:r>
                      <a:r>
                        <a:rPr lang="en-US" sz="1400" kern="100">
                          <a:effectLst/>
                        </a:rPr>
                        <a:t>/</a:t>
                      </a:r>
                      <a:r>
                        <a:rPr lang="zh-CN" sz="1400" kern="100">
                          <a:effectLst/>
                        </a:rPr>
                        <a:t>火车装载方式</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11</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altLang="en-US" sz="1400" kern="0" dirty="0">
                          <a:effectLst/>
                          <a:latin typeface="+mn-lt"/>
                          <a:cs typeface="+mn-cs"/>
                        </a:rPr>
                        <a:t>液下装载</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0">
                          <a:effectLst/>
                        </a:rPr>
                        <a:t>□</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6"/>
                  </a:ext>
                </a:extLst>
              </a:tr>
              <a:tr h="218288">
                <a:tc>
                  <a:txBody>
                    <a:bodyPr/>
                    <a:lstStyle/>
                    <a:p>
                      <a:pPr indent="571500" algn="just">
                        <a:lnSpc>
                          <a:spcPct val="100000"/>
                        </a:lnSpc>
                        <a:spcAft>
                          <a:spcPts val="0"/>
                        </a:spcAft>
                        <a:tabLst>
                          <a:tab pos="270510" algn="l"/>
                        </a:tabLst>
                      </a:pPr>
                      <a:r>
                        <a:rPr lang="zh-CN" sz="1400" kern="100">
                          <a:effectLst/>
                        </a:rPr>
                        <a:t>船舶装载量</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0">
                          <a:effectLst/>
                        </a:rPr>
                        <a:t>吨</a:t>
                      </a:r>
                      <a:r>
                        <a:rPr lang="en-US" sz="1400" kern="0">
                          <a:effectLst/>
                        </a:rPr>
                        <a:t>/</a:t>
                      </a:r>
                      <a:r>
                        <a:rPr lang="zh-CN" sz="1400" kern="0">
                          <a:effectLst/>
                        </a:rPr>
                        <a:t>年</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12</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7"/>
                  </a:ext>
                </a:extLst>
              </a:tr>
              <a:tr h="218288">
                <a:tc>
                  <a:txBody>
                    <a:bodyPr/>
                    <a:lstStyle/>
                    <a:p>
                      <a:pPr indent="571500" algn="just">
                        <a:lnSpc>
                          <a:spcPct val="100000"/>
                        </a:lnSpc>
                        <a:spcAft>
                          <a:spcPts val="0"/>
                        </a:spcAft>
                        <a:tabLst>
                          <a:tab pos="270510" algn="l"/>
                        </a:tabLst>
                      </a:pPr>
                      <a:r>
                        <a:rPr lang="zh-CN" sz="1400" kern="100">
                          <a:effectLst/>
                        </a:rPr>
                        <a:t>船舶装载方式</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13</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0">
                          <a:effectLst/>
                        </a:rPr>
                        <a:t>□</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8"/>
                  </a:ext>
                </a:extLst>
              </a:tr>
              <a:tr h="218288">
                <a:tc>
                  <a:txBody>
                    <a:bodyPr/>
                    <a:lstStyle/>
                    <a:p>
                      <a:pPr indent="114300" algn="just">
                        <a:lnSpc>
                          <a:spcPct val="100000"/>
                        </a:lnSpc>
                        <a:spcAft>
                          <a:spcPts val="0"/>
                        </a:spcAft>
                        <a:tabLst>
                          <a:tab pos="270510" algn="l"/>
                        </a:tabLst>
                      </a:pPr>
                      <a:r>
                        <a:rPr lang="zh-CN" sz="1400" kern="100">
                          <a:effectLst/>
                        </a:rPr>
                        <a:t>挥发性有机物处理工艺</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14</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9"/>
                  </a:ext>
                </a:extLst>
              </a:tr>
              <a:tr h="218288">
                <a:tc>
                  <a:txBody>
                    <a:bodyPr/>
                    <a:lstStyle/>
                    <a:p>
                      <a:pPr algn="just">
                        <a:lnSpc>
                          <a:spcPct val="100000"/>
                        </a:lnSpc>
                        <a:spcAft>
                          <a:spcPts val="0"/>
                        </a:spcAft>
                        <a:tabLst>
                          <a:tab pos="270510" algn="l"/>
                        </a:tabLst>
                      </a:pPr>
                      <a:r>
                        <a:rPr lang="zh-CN" sz="1400" kern="100">
                          <a:effectLst/>
                        </a:rPr>
                        <a:t>四、污染物产生排放情况</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20"/>
                  </a:ext>
                </a:extLst>
              </a:tr>
              <a:tr h="218288">
                <a:tc>
                  <a:txBody>
                    <a:bodyPr/>
                    <a:lstStyle/>
                    <a:p>
                      <a:pPr indent="114300" algn="just">
                        <a:lnSpc>
                          <a:spcPct val="100000"/>
                        </a:lnSpc>
                        <a:spcAft>
                          <a:spcPts val="0"/>
                        </a:spcAft>
                        <a:tabLst>
                          <a:tab pos="270510" algn="l"/>
                        </a:tabLst>
                      </a:pPr>
                      <a:r>
                        <a:rPr lang="zh-CN" sz="1400" kern="100">
                          <a:effectLst/>
                        </a:rPr>
                        <a:t>挥发性有机物产生量</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100">
                          <a:effectLst/>
                        </a:rPr>
                        <a:t>千克</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15</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a:t>
                      </a:r>
                      <a:endParaRPr lang="zh-CN" sz="1400" kern="100" dirty="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21"/>
                  </a:ext>
                </a:extLst>
              </a:tr>
              <a:tr h="218288">
                <a:tc>
                  <a:txBody>
                    <a:bodyPr/>
                    <a:lstStyle/>
                    <a:p>
                      <a:pPr indent="114300" algn="just">
                        <a:lnSpc>
                          <a:spcPct val="100000"/>
                        </a:lnSpc>
                        <a:spcAft>
                          <a:spcPts val="0"/>
                        </a:spcAft>
                        <a:tabLst>
                          <a:tab pos="270510" algn="l"/>
                        </a:tabLst>
                      </a:pPr>
                      <a:r>
                        <a:rPr lang="zh-CN" sz="1400" kern="100" dirty="0">
                          <a:effectLst/>
                        </a:rPr>
                        <a:t>挥发性有机物排放量</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100">
                          <a:effectLst/>
                        </a:rPr>
                        <a:t>千克</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16</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a:t>
                      </a:r>
                      <a:endParaRPr lang="zh-CN" sz="1400" kern="100" dirty="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22"/>
                  </a:ext>
                </a:extLst>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3112870111"/>
              </p:ext>
            </p:extLst>
          </p:nvPr>
        </p:nvGraphicFramePr>
        <p:xfrm>
          <a:off x="6781987" y="2257977"/>
          <a:ext cx="4968240" cy="1897338"/>
        </p:xfrm>
        <a:graphic>
          <a:graphicData uri="http://schemas.openxmlformats.org/drawingml/2006/table">
            <a:tbl>
              <a:tblPr firstRow="1" firstCol="1" bandRow="1">
                <a:tableStyleId>{5940675A-B579-460E-94D1-54222C63F5DA}</a:tableStyleId>
              </a:tblPr>
              <a:tblGrid>
                <a:gridCol w="609600">
                  <a:extLst>
                    <a:ext uri="{9D8B030D-6E8A-4147-A177-3AD203B41FA5}">
                      <a16:colId xmlns:a16="http://schemas.microsoft.com/office/drawing/2014/main" val="20000"/>
                    </a:ext>
                  </a:extLst>
                </a:gridCol>
                <a:gridCol w="80772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53440">
                  <a:extLst>
                    <a:ext uri="{9D8B030D-6E8A-4147-A177-3AD203B41FA5}">
                      <a16:colId xmlns:a16="http://schemas.microsoft.com/office/drawing/2014/main" val="20004"/>
                    </a:ext>
                  </a:extLst>
                </a:gridCol>
                <a:gridCol w="944880">
                  <a:extLst>
                    <a:ext uri="{9D8B030D-6E8A-4147-A177-3AD203B41FA5}">
                      <a16:colId xmlns:a16="http://schemas.microsoft.com/office/drawing/2014/main" val="20005"/>
                    </a:ext>
                  </a:extLst>
                </a:gridCol>
              </a:tblGrid>
              <a:tr h="1137976">
                <a:tc>
                  <a:txBody>
                    <a:bodyPr/>
                    <a:lstStyle/>
                    <a:p>
                      <a:pPr algn="ctr">
                        <a:lnSpc>
                          <a:spcPts val="1500"/>
                        </a:lnSpc>
                        <a:spcAft>
                          <a:spcPts val="0"/>
                        </a:spcAft>
                      </a:pPr>
                      <a:r>
                        <a:rPr lang="zh-CN" sz="1400" kern="100" dirty="0">
                          <a:effectLst/>
                          <a:latin typeface="黑体" pitchFamily="49" charset="-122"/>
                          <a:ea typeface="黑体" pitchFamily="49" charset="-122"/>
                        </a:rPr>
                        <a:t>有机液体</a:t>
                      </a:r>
                      <a:r>
                        <a:rPr lang="en-US" sz="1400" kern="100" baseline="30000" dirty="0">
                          <a:effectLst/>
                          <a:latin typeface="黑体" pitchFamily="49" charset="-122"/>
                          <a:ea typeface="黑体" pitchFamily="49" charset="-122"/>
                        </a:rPr>
                        <a:t>a</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zh-CN" sz="1400" kern="100">
                          <a:effectLst/>
                          <a:latin typeface="黑体" pitchFamily="49" charset="-122"/>
                          <a:ea typeface="黑体" pitchFamily="49" charset="-122"/>
                        </a:rPr>
                        <a:t>罐型</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zh-CN" sz="1400" kern="100">
                          <a:effectLst/>
                          <a:latin typeface="黑体" pitchFamily="49" charset="-122"/>
                          <a:ea typeface="黑体" pitchFamily="49" charset="-122"/>
                        </a:rPr>
                        <a:t>储罐容积</a:t>
                      </a:r>
                    </a:p>
                    <a:p>
                      <a:pPr algn="ctr">
                        <a:lnSpc>
                          <a:spcPts val="1500"/>
                        </a:lnSpc>
                        <a:spcAft>
                          <a:spcPts val="0"/>
                        </a:spcAft>
                      </a:pPr>
                      <a:r>
                        <a:rPr lang="zh-CN" sz="1400" kern="100">
                          <a:effectLst/>
                          <a:latin typeface="黑体" pitchFamily="49" charset="-122"/>
                          <a:ea typeface="黑体" pitchFamily="49" charset="-122"/>
                        </a:rPr>
                        <a:t>（立方米）</a:t>
                      </a:r>
                      <a:endParaRPr lang="zh-CN" sz="1400" kern="10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zh-CN" sz="1400" kern="100" dirty="0">
                          <a:effectLst/>
                          <a:latin typeface="黑体" pitchFamily="49" charset="-122"/>
                          <a:ea typeface="黑体" pitchFamily="49" charset="-122"/>
                        </a:rPr>
                        <a:t>物料储存温度</a:t>
                      </a:r>
                    </a:p>
                    <a:p>
                      <a:pPr algn="ctr">
                        <a:lnSpc>
                          <a:spcPts val="1500"/>
                        </a:lnSpc>
                        <a:spcAft>
                          <a:spcPts val="0"/>
                        </a:spcAft>
                      </a:pPr>
                      <a:r>
                        <a:rPr lang="zh-CN" sz="1400" kern="100" dirty="0">
                          <a:effectLst/>
                          <a:latin typeface="黑体" pitchFamily="49" charset="-122"/>
                          <a:ea typeface="黑体" pitchFamily="49" charset="-122"/>
                        </a:rPr>
                        <a:t>（摄氏度）</a:t>
                      </a:r>
                      <a:r>
                        <a:rPr lang="en-US" sz="1400" kern="100" baseline="30000" dirty="0">
                          <a:effectLst/>
                          <a:latin typeface="黑体" pitchFamily="49" charset="-122"/>
                          <a:ea typeface="黑体" pitchFamily="49" charset="-122"/>
                        </a:rPr>
                        <a:t>b</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zh-CN" sz="1400" kern="100" dirty="0">
                          <a:effectLst/>
                          <a:latin typeface="黑体" pitchFamily="49" charset="-122"/>
                          <a:ea typeface="黑体" pitchFamily="49" charset="-122"/>
                        </a:rPr>
                        <a:t>工作损失排放系数</a:t>
                      </a:r>
                    </a:p>
                    <a:p>
                      <a:pPr algn="ctr">
                        <a:lnSpc>
                          <a:spcPts val="1500"/>
                        </a:lnSpc>
                        <a:spcAft>
                          <a:spcPts val="0"/>
                        </a:spcAft>
                      </a:pPr>
                      <a:r>
                        <a:rPr lang="zh-CN" sz="1400" kern="100" dirty="0">
                          <a:effectLst/>
                          <a:latin typeface="黑体" pitchFamily="49" charset="-122"/>
                          <a:ea typeface="黑体" pitchFamily="49" charset="-122"/>
                        </a:rPr>
                        <a:t>（千克</a:t>
                      </a:r>
                      <a:r>
                        <a:rPr lang="en-US" sz="1400" kern="100" dirty="0">
                          <a:effectLst/>
                          <a:latin typeface="黑体" pitchFamily="49" charset="-122"/>
                          <a:ea typeface="黑体" pitchFamily="49" charset="-122"/>
                        </a:rPr>
                        <a:t>/</a:t>
                      </a:r>
                      <a:r>
                        <a:rPr lang="zh-CN" sz="1400" kern="100" dirty="0">
                          <a:effectLst/>
                          <a:latin typeface="黑体" pitchFamily="49" charset="-122"/>
                          <a:ea typeface="黑体" pitchFamily="49" charset="-122"/>
                        </a:rPr>
                        <a:t>吨</a:t>
                      </a:r>
                      <a:r>
                        <a:rPr lang="en-US" sz="1400" kern="100" dirty="0">
                          <a:effectLst/>
                          <a:latin typeface="黑体" pitchFamily="49" charset="-122"/>
                          <a:ea typeface="黑体" pitchFamily="49" charset="-122"/>
                        </a:rPr>
                        <a:t>-</a:t>
                      </a:r>
                      <a:r>
                        <a:rPr lang="zh-CN" sz="1400" kern="100" dirty="0">
                          <a:effectLst/>
                          <a:latin typeface="黑体" pitchFamily="49" charset="-122"/>
                          <a:ea typeface="黑体" pitchFamily="49" charset="-122"/>
                        </a:rPr>
                        <a:t>周转量）</a:t>
                      </a:r>
                      <a:r>
                        <a:rPr lang="en-US" sz="1400" kern="100" baseline="30000" dirty="0">
                          <a:effectLst/>
                          <a:latin typeface="黑体" pitchFamily="49" charset="-122"/>
                          <a:ea typeface="黑体" pitchFamily="49" charset="-122"/>
                        </a:rPr>
                        <a:t>c</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zh-CN" sz="1400" kern="100" dirty="0">
                          <a:effectLst/>
                          <a:latin typeface="黑体" pitchFamily="49" charset="-122"/>
                          <a:ea typeface="黑体" pitchFamily="49" charset="-122"/>
                        </a:rPr>
                        <a:t>静置损失排放系数</a:t>
                      </a:r>
                    </a:p>
                    <a:p>
                      <a:pPr algn="ctr">
                        <a:lnSpc>
                          <a:spcPts val="1500"/>
                        </a:lnSpc>
                        <a:spcAft>
                          <a:spcPts val="0"/>
                        </a:spcAft>
                      </a:pPr>
                      <a:r>
                        <a:rPr lang="zh-CN" sz="1400" kern="100" dirty="0">
                          <a:effectLst/>
                          <a:latin typeface="黑体" pitchFamily="49" charset="-122"/>
                          <a:ea typeface="黑体" pitchFamily="49" charset="-122"/>
                        </a:rPr>
                        <a:t>（千克</a:t>
                      </a:r>
                      <a:r>
                        <a:rPr lang="en-US" sz="1400" kern="100" dirty="0">
                          <a:effectLst/>
                          <a:latin typeface="黑体" pitchFamily="49" charset="-122"/>
                          <a:ea typeface="黑体" pitchFamily="49" charset="-122"/>
                        </a:rPr>
                        <a:t>/</a:t>
                      </a:r>
                      <a:r>
                        <a:rPr lang="zh-CN" sz="1400" kern="100" dirty="0">
                          <a:effectLst/>
                          <a:latin typeface="黑体" pitchFamily="49" charset="-122"/>
                          <a:ea typeface="黑体" pitchFamily="49" charset="-122"/>
                        </a:rPr>
                        <a:t>年）</a:t>
                      </a:r>
                      <a:r>
                        <a:rPr lang="en-US" sz="1400" kern="100" baseline="30000" dirty="0">
                          <a:effectLst/>
                          <a:latin typeface="黑体" pitchFamily="49" charset="-122"/>
                          <a:ea typeface="黑体" pitchFamily="49" charset="-122"/>
                        </a:rPr>
                        <a:t>d</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extLst>
                  <a:ext uri="{0D108BD9-81ED-4DB2-BD59-A6C34878D82A}">
                    <a16:rowId xmlns:a16="http://schemas.microsoft.com/office/drawing/2014/main" val="10000"/>
                  </a:ext>
                </a:extLst>
              </a:tr>
              <a:tr h="759362">
                <a:tc>
                  <a:txBody>
                    <a:bodyPr/>
                    <a:lstStyle/>
                    <a:p>
                      <a:pPr algn="ctr">
                        <a:lnSpc>
                          <a:spcPts val="1500"/>
                        </a:lnSpc>
                        <a:spcAft>
                          <a:spcPts val="0"/>
                        </a:spcAft>
                      </a:pPr>
                      <a:r>
                        <a:rPr lang="zh-CN" altLang="en-US" sz="1400" kern="100" dirty="0">
                          <a:effectLst/>
                          <a:latin typeface="黑体" pitchFamily="49" charset="-122"/>
                          <a:ea typeface="黑体" pitchFamily="49" charset="-122"/>
                          <a:cs typeface="宋体" panose="02010600030101010101" pitchFamily="2" charset="-122"/>
                        </a:rPr>
                        <a:t>汽油</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zh-CN" altLang="en-US" sz="1400" kern="100" dirty="0">
                          <a:effectLst/>
                          <a:latin typeface="黑体" pitchFamily="49" charset="-122"/>
                          <a:ea typeface="黑体" pitchFamily="49" charset="-122"/>
                          <a:cs typeface="宋体" panose="02010600030101010101" pitchFamily="2" charset="-122"/>
                        </a:rPr>
                        <a:t>内浮顶罐</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en-US" sz="1400" kern="100" dirty="0">
                          <a:effectLst/>
                          <a:latin typeface="黑体" pitchFamily="49" charset="-122"/>
                          <a:ea typeface="黑体" pitchFamily="49" charset="-122"/>
                        </a:rPr>
                        <a:t>30000</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a:lnSpc>
                          <a:spcPts val="1500"/>
                        </a:lnSpc>
                        <a:spcAft>
                          <a:spcPts val="0"/>
                        </a:spcAft>
                      </a:pPr>
                      <a:r>
                        <a:rPr lang="en-US" sz="1400" kern="100" dirty="0">
                          <a:effectLst/>
                          <a:latin typeface="黑体" pitchFamily="49" charset="-122"/>
                          <a:ea typeface="黑体" pitchFamily="49" charset="-122"/>
                        </a:rPr>
                        <a:t>15</a:t>
                      </a:r>
                      <a:endParaRPr lang="zh-CN" sz="1400" kern="100" dirty="0">
                        <a:effectLst/>
                        <a:latin typeface="黑体" pitchFamily="49" charset="-122"/>
                        <a:ea typeface="黑体" pitchFamily="49" charset="-122"/>
                        <a:cs typeface="宋体" panose="02010600030101010101" pitchFamily="2" charset="-122"/>
                      </a:endParaRPr>
                    </a:p>
                  </a:txBody>
                  <a:tcPr marL="47138" marR="47138" marT="0" marB="0" anchor="ctr">
                    <a:solidFill>
                      <a:schemeClr val="bg1"/>
                    </a:solidFill>
                  </a:tcPr>
                </a:tc>
                <a:tc>
                  <a:txBody>
                    <a:bodyPr/>
                    <a:lstStyle/>
                    <a:p>
                      <a:pPr algn="ctr" fontAlgn="ctr"/>
                      <a:r>
                        <a:rPr lang="en-US" sz="1400" b="0" i="0" u="none" strike="noStrike" dirty="0">
                          <a:solidFill>
                            <a:srgbClr val="000000"/>
                          </a:solidFill>
                          <a:effectLst/>
                          <a:latin typeface="SansSerif"/>
                          <a:ea typeface="宋体" panose="02010600030101010101" pitchFamily="2" charset="-122"/>
                        </a:rPr>
                        <a:t>1.167E-3</a:t>
                      </a:r>
                    </a:p>
                  </a:txBody>
                  <a:tcPr marL="7620" marR="7620" marT="7620" marB="0" anchor="ctr">
                    <a:solidFill>
                      <a:schemeClr val="bg1"/>
                    </a:solidFill>
                  </a:tcPr>
                </a:tc>
                <a:tc>
                  <a:txBody>
                    <a:bodyPr/>
                    <a:lstStyle/>
                    <a:p>
                      <a:pPr algn="ctr" fontAlgn="ctr"/>
                      <a:r>
                        <a:rPr lang="en-US" altLang="zh-CN" sz="1400" b="0" i="0" u="none" strike="noStrike" dirty="0">
                          <a:solidFill>
                            <a:srgbClr val="000000"/>
                          </a:solidFill>
                          <a:effectLst/>
                          <a:latin typeface="SansSerif"/>
                          <a:ea typeface="宋体" panose="02010600030101010101" pitchFamily="2" charset="-122"/>
                        </a:rPr>
                        <a:t>7423.289</a:t>
                      </a:r>
                    </a:p>
                  </a:txBody>
                  <a:tcPr marL="7620" marR="7620" marT="7620" marB="0"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362770974"/>
              </p:ext>
            </p:extLst>
          </p:nvPr>
        </p:nvGraphicFramePr>
        <p:xfrm>
          <a:off x="6900321" y="4706340"/>
          <a:ext cx="3861690" cy="1455102"/>
        </p:xfrm>
        <a:graphic>
          <a:graphicData uri="http://schemas.openxmlformats.org/presentationml/2006/ole">
            <mc:AlternateContent xmlns:mc="http://schemas.openxmlformats.org/markup-compatibility/2006">
              <mc:Choice xmlns:v="urn:schemas-microsoft-com:vml" Requires="v">
                <p:oleObj name="Equation" r:id="rId3" imgW="1549080" imgH="583920" progId="Equation.DSMT4">
                  <p:embed/>
                </p:oleObj>
              </mc:Choice>
              <mc:Fallback>
                <p:oleObj name="Equation" r:id="rId3" imgW="1549080" imgH="583920" progId="Equation.DSMT4">
                  <p:embed/>
                  <p:pic>
                    <p:nvPicPr>
                      <p:cNvPr id="0" name=""/>
                      <p:cNvPicPr/>
                      <p:nvPr/>
                    </p:nvPicPr>
                    <p:blipFill>
                      <a:blip r:embed="rId4"/>
                      <a:stretch>
                        <a:fillRect/>
                      </a:stretch>
                    </p:blipFill>
                    <p:spPr>
                      <a:xfrm>
                        <a:off x="6900321" y="4706340"/>
                        <a:ext cx="3861690" cy="1455102"/>
                      </a:xfrm>
                      <a:prstGeom prst="rect">
                        <a:avLst/>
                      </a:prstGeom>
                    </p:spPr>
                  </p:pic>
                </p:oleObj>
              </mc:Fallback>
            </mc:AlternateContent>
          </a:graphicData>
        </a:graphic>
      </p:graphicFrame>
      <p:sp>
        <p:nvSpPr>
          <p:cNvPr id="9" name="矩形 8"/>
          <p:cNvSpPr/>
          <p:nvPr/>
        </p:nvSpPr>
        <p:spPr>
          <a:xfrm>
            <a:off x="10138443" y="1134259"/>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举例</a:t>
            </a:r>
          </a:p>
        </p:txBody>
      </p:sp>
    </p:spTree>
    <p:extLst>
      <p:ext uri="{BB962C8B-B14F-4D97-AF65-F5344CB8AC3E}">
        <p14:creationId xmlns:p14="http://schemas.microsoft.com/office/powerpoint/2010/main" val="3261908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t>27</a:t>
            </a:fld>
            <a:endParaRPr lang="zh-CN" altLang="en-US"/>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551924" y="4745481"/>
            <a:ext cx="9138176" cy="1938992"/>
          </a:xfrm>
          <a:prstGeom prst="rect">
            <a:avLst/>
          </a:prstGeom>
          <a:solidFill>
            <a:schemeClr val="accent3">
              <a:lumMod val="20000"/>
              <a:lumOff val="80000"/>
            </a:schemeClr>
          </a:solidFill>
        </p:spPr>
        <p:txBody>
          <a:bodyPr wrap="square" rtlCol="0">
            <a:spAutoFit/>
          </a:bodyPr>
          <a:lstStyle/>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涉及报表：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G103-10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基础参数：物料名称、装载方式</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参与核算参数：年装载量</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产生量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年装载量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装载系数</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010212566"/>
              </p:ext>
            </p:extLst>
          </p:nvPr>
        </p:nvGraphicFramePr>
        <p:xfrm>
          <a:off x="568961" y="1808480"/>
          <a:ext cx="9113520" cy="2621277"/>
        </p:xfrm>
        <a:graphic>
          <a:graphicData uri="http://schemas.openxmlformats.org/drawingml/2006/table">
            <a:tbl>
              <a:tblPr/>
              <a:tblGrid>
                <a:gridCol w="1198259">
                  <a:extLst>
                    <a:ext uri="{9D8B030D-6E8A-4147-A177-3AD203B41FA5}">
                      <a16:colId xmlns:a16="http://schemas.microsoft.com/office/drawing/2014/main" val="20000"/>
                    </a:ext>
                  </a:extLst>
                </a:gridCol>
                <a:gridCol w="1299521">
                  <a:extLst>
                    <a:ext uri="{9D8B030D-6E8A-4147-A177-3AD203B41FA5}">
                      <a16:colId xmlns:a16="http://schemas.microsoft.com/office/drawing/2014/main" val="20001"/>
                    </a:ext>
                  </a:extLst>
                </a:gridCol>
                <a:gridCol w="1022659">
                  <a:extLst>
                    <a:ext uri="{9D8B030D-6E8A-4147-A177-3AD203B41FA5}">
                      <a16:colId xmlns:a16="http://schemas.microsoft.com/office/drawing/2014/main" val="20002"/>
                    </a:ext>
                  </a:extLst>
                </a:gridCol>
                <a:gridCol w="1120706">
                  <a:extLst>
                    <a:ext uri="{9D8B030D-6E8A-4147-A177-3AD203B41FA5}">
                      <a16:colId xmlns:a16="http://schemas.microsoft.com/office/drawing/2014/main" val="20003"/>
                    </a:ext>
                  </a:extLst>
                </a:gridCol>
                <a:gridCol w="2615917">
                  <a:extLst>
                    <a:ext uri="{9D8B030D-6E8A-4147-A177-3AD203B41FA5}">
                      <a16:colId xmlns:a16="http://schemas.microsoft.com/office/drawing/2014/main" val="20004"/>
                    </a:ext>
                  </a:extLst>
                </a:gridCol>
                <a:gridCol w="1856458">
                  <a:extLst>
                    <a:ext uri="{9D8B030D-6E8A-4147-A177-3AD203B41FA5}">
                      <a16:colId xmlns:a16="http://schemas.microsoft.com/office/drawing/2014/main" val="20005"/>
                    </a:ext>
                  </a:extLst>
                </a:gridCol>
              </a:tblGrid>
              <a:tr h="291253">
                <a:tc>
                  <a:txBody>
                    <a:bodyPr/>
                    <a:lstStyle/>
                    <a:p>
                      <a:pPr algn="ctr" fontAlgn="ctr"/>
                      <a:r>
                        <a:rPr lang="zh-CN" altLang="en-US" sz="1400" b="1" i="0" u="none" strike="noStrike" dirty="0">
                          <a:solidFill>
                            <a:srgbClr val="000000"/>
                          </a:solidFill>
                          <a:effectLst/>
                          <a:latin typeface="宋体" panose="02010600030101010101" pitchFamily="2" charset="-122"/>
                          <a:ea typeface="宋体" panose="02010600030101010101" pitchFamily="2" charset="-122"/>
                        </a:rPr>
                        <a:t>装载物料名称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CN" altLang="en-US" sz="1400" b="1" i="0" u="none" strike="noStrike" dirty="0">
                          <a:solidFill>
                            <a:srgbClr val="000000"/>
                          </a:solidFill>
                          <a:effectLst/>
                          <a:latin typeface="宋体" panose="02010600030101010101" pitchFamily="2" charset="-122"/>
                          <a:ea typeface="宋体" panose="02010600030101010101" pitchFamily="2" charset="-122"/>
                        </a:rPr>
                        <a:t>装载方式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zh-CN" altLang="en-US" sz="1400" b="1"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1" i="0" u="none" strike="noStrike">
                          <a:solidFill>
                            <a:srgbClr val="000000"/>
                          </a:solidFill>
                          <a:effectLst/>
                          <a:latin typeface="宋体" panose="02010600030101010101" pitchFamily="2" charset="-122"/>
                          <a:ea typeface="宋体" panose="02010600030101010101" pitchFamily="2" charset="-122"/>
                        </a:rPr>
                        <a:t>污染物指标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1" i="0" u="none" strike="noStrike">
                          <a:solidFill>
                            <a:srgbClr val="000000"/>
                          </a:solidFill>
                          <a:effectLst/>
                          <a:latin typeface="宋体" panose="02010600030101010101" pitchFamily="2" charset="-122"/>
                          <a:ea typeface="宋体" panose="02010600030101010101" pitchFamily="2" charset="-122"/>
                        </a:rPr>
                        <a:t>单位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产污系数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1253">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原油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火车</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汽车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液下装载</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Times New Roman" panose="02020603050405020304" pitchFamily="18" charset="0"/>
                          <a:ea typeface="宋体" panose="02010600030101010101" pitchFamily="2" charset="-122"/>
                        </a:rPr>
                        <a:t>VOCs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千克</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吨</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装载量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0.37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1253">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原油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火车</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汽车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底部装载</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Times New Roman" panose="02020603050405020304" pitchFamily="18" charset="0"/>
                          <a:ea typeface="宋体" panose="02010600030101010101" pitchFamily="2" charset="-122"/>
                        </a:rPr>
                        <a:t>VOCs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千克</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吨</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装载量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1253">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原油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火车</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汽车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喷溅装载</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Times New Roman" panose="02020603050405020304" pitchFamily="18" charset="0"/>
                          <a:ea typeface="宋体" panose="02010600030101010101" pitchFamily="2" charset="-122"/>
                        </a:rPr>
                        <a:t>VOCs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千克</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吨</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装载量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0.893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1253">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原油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火车</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汽车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桶装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Times New Roman" panose="02020603050405020304" pitchFamily="18" charset="0"/>
                          <a:ea typeface="宋体" panose="02010600030101010101" pitchFamily="2" charset="-122"/>
                        </a:rPr>
                        <a:t>VOCs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千克</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吨</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装载量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0.893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1253">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原油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火车</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汽车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其他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Times New Roman" panose="02020603050405020304" pitchFamily="18" charset="0"/>
                          <a:ea typeface="宋体" panose="02010600030101010101" pitchFamily="2" charset="-122"/>
                        </a:rPr>
                        <a:t>VOCs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千克</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吨</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装载量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Times New Roman" panose="02020603050405020304" pitchFamily="18" charset="0"/>
                          <a:ea typeface="宋体" panose="02010600030101010101" pitchFamily="2" charset="-122"/>
                        </a:rPr>
                        <a:t>0.616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1253">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原油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船舶</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轮船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Times New Roman" panose="02020603050405020304" pitchFamily="18" charset="0"/>
                          <a:ea typeface="宋体" panose="02010600030101010101" pitchFamily="2" charset="-122"/>
                        </a:rPr>
                        <a:t>VOCs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千克</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吨</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装载量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0.145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1253">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原油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船舶</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驳船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Times New Roman" panose="02020603050405020304" pitchFamily="18" charset="0"/>
                          <a:ea typeface="宋体" panose="02010600030101010101" pitchFamily="2" charset="-122"/>
                        </a:rPr>
                        <a:t>VOCs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千克</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吨</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装载量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0.145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1253">
                <a:tc>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原油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船舶</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远洋驳船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Times New Roman" panose="02020603050405020304" pitchFamily="18" charset="0"/>
                          <a:ea typeface="宋体" panose="02010600030101010101" pitchFamily="2" charset="-122"/>
                        </a:rPr>
                        <a:t>VOCs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千克</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吨</a:t>
                      </a:r>
                      <a:r>
                        <a:rPr lang="en-US" altLang="zh-CN" sz="1400" b="0" i="0" u="none" strike="noStrike">
                          <a:solidFill>
                            <a:srgbClr val="000000"/>
                          </a:solidFill>
                          <a:effectLst/>
                          <a:latin typeface="Times New Roman" panose="02020603050405020304" pitchFamily="18" charset="0"/>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装载量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0.145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9" name="矩形 8"/>
          <p:cNvSpPr/>
          <p:nvPr/>
        </p:nvSpPr>
        <p:spPr>
          <a:xfrm>
            <a:off x="249571" y="974092"/>
            <a:ext cx="3801041"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有机液体装载产污系数表</a:t>
            </a:r>
          </a:p>
        </p:txBody>
      </p:sp>
      <p:sp>
        <p:nvSpPr>
          <p:cNvPr id="11" name="文本框 10"/>
          <p:cNvSpPr txBox="1"/>
          <p:nvPr/>
        </p:nvSpPr>
        <p:spPr>
          <a:xfrm>
            <a:off x="123201" y="175279"/>
            <a:ext cx="8401594" cy="523220"/>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p:txBody>
      </p:sp>
      <p:sp>
        <p:nvSpPr>
          <p:cNvPr id="8" name="矩形 7"/>
          <p:cNvSpPr/>
          <p:nvPr/>
        </p:nvSpPr>
        <p:spPr>
          <a:xfrm>
            <a:off x="10138443" y="1134259"/>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示例</a:t>
            </a:r>
          </a:p>
        </p:txBody>
      </p:sp>
    </p:spTree>
    <p:extLst>
      <p:ext uri="{BB962C8B-B14F-4D97-AF65-F5344CB8AC3E}">
        <p14:creationId xmlns:p14="http://schemas.microsoft.com/office/powerpoint/2010/main" val="537093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28</a:t>
            </a:fld>
            <a:endParaRPr lang="zh-CN" altLang="en-US" dirty="0"/>
          </a:p>
        </p:txBody>
      </p:sp>
      <p:sp>
        <p:nvSpPr>
          <p:cNvPr id="10" name="Rectangle 1"/>
          <p:cNvSpPr>
            <a:spLocks noChangeArrowheads="1"/>
          </p:cNvSpPr>
          <p:nvPr/>
        </p:nvSpPr>
        <p:spPr bwMode="auto">
          <a:xfrm>
            <a:off x="230777" y="903427"/>
            <a:ext cx="2339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有机液体装载</a:t>
            </a:r>
            <a:endParaRPr lang="zh-CN" sz="2400" b="1"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30777" y="245944"/>
            <a:ext cx="8401594" cy="954107"/>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a:p>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298506949"/>
              </p:ext>
            </p:extLst>
          </p:nvPr>
        </p:nvGraphicFramePr>
        <p:xfrm>
          <a:off x="460448" y="1517492"/>
          <a:ext cx="6065521" cy="5229056"/>
        </p:xfrm>
        <a:graphic>
          <a:graphicData uri="http://schemas.openxmlformats.org/drawingml/2006/table">
            <a:tbl>
              <a:tblPr>
                <a:tableStyleId>{D7AC3CCA-C797-4891-BE02-D94E43425B78}</a:tableStyleId>
              </a:tblPr>
              <a:tblGrid>
                <a:gridCol w="2374192">
                  <a:extLst>
                    <a:ext uri="{9D8B030D-6E8A-4147-A177-3AD203B41FA5}">
                      <a16:colId xmlns:a16="http://schemas.microsoft.com/office/drawing/2014/main" val="20000"/>
                    </a:ext>
                  </a:extLst>
                </a:gridCol>
                <a:gridCol w="868680">
                  <a:extLst>
                    <a:ext uri="{9D8B030D-6E8A-4147-A177-3AD203B41FA5}">
                      <a16:colId xmlns:a16="http://schemas.microsoft.com/office/drawing/2014/main" val="20001"/>
                    </a:ext>
                  </a:extLst>
                </a:gridCol>
                <a:gridCol w="792480">
                  <a:extLst>
                    <a:ext uri="{9D8B030D-6E8A-4147-A177-3AD203B41FA5}">
                      <a16:colId xmlns:a16="http://schemas.microsoft.com/office/drawing/2014/main" val="20002"/>
                    </a:ext>
                  </a:extLst>
                </a:gridCol>
                <a:gridCol w="1051560">
                  <a:extLst>
                    <a:ext uri="{9D8B030D-6E8A-4147-A177-3AD203B41FA5}">
                      <a16:colId xmlns:a16="http://schemas.microsoft.com/office/drawing/2014/main" val="20003"/>
                    </a:ext>
                  </a:extLst>
                </a:gridCol>
                <a:gridCol w="978609">
                  <a:extLst>
                    <a:ext uri="{9D8B030D-6E8A-4147-A177-3AD203B41FA5}">
                      <a16:colId xmlns:a16="http://schemas.microsoft.com/office/drawing/2014/main" val="20004"/>
                    </a:ext>
                  </a:extLst>
                </a:gridCol>
              </a:tblGrid>
              <a:tr h="218288">
                <a:tc rowSpan="2">
                  <a:txBody>
                    <a:bodyPr/>
                    <a:lstStyle/>
                    <a:p>
                      <a:pPr algn="ctr">
                        <a:lnSpc>
                          <a:spcPct val="100000"/>
                        </a:lnSpc>
                        <a:spcAft>
                          <a:spcPts val="0"/>
                        </a:spcAft>
                        <a:tabLst>
                          <a:tab pos="270510" algn="l"/>
                        </a:tabLst>
                      </a:pPr>
                      <a:r>
                        <a:rPr lang="zh-CN" sz="1400" kern="100" dirty="0">
                          <a:effectLst/>
                        </a:rPr>
                        <a:t>指标名称</a:t>
                      </a:r>
                      <a:endParaRPr lang="zh-CN" sz="1400" kern="100" dirty="0">
                        <a:effectLst/>
                        <a:latin typeface="等线"/>
                        <a:cs typeface="Times New Roman" panose="02020603050405020304" pitchFamily="18" charset="0"/>
                      </a:endParaRPr>
                    </a:p>
                  </a:txBody>
                  <a:tcPr marL="0" marR="0" marT="0" marB="0" anchor="ctr"/>
                </a:tc>
                <a:tc rowSpan="2">
                  <a:txBody>
                    <a:bodyPr/>
                    <a:lstStyle/>
                    <a:p>
                      <a:pPr algn="ctr">
                        <a:lnSpc>
                          <a:spcPct val="100000"/>
                        </a:lnSpc>
                        <a:spcAft>
                          <a:spcPts val="0"/>
                        </a:spcAft>
                        <a:tabLst>
                          <a:tab pos="270510" algn="l"/>
                        </a:tabLst>
                      </a:pPr>
                      <a:r>
                        <a:rPr lang="zh-CN" sz="1400" kern="100">
                          <a:effectLst/>
                        </a:rPr>
                        <a:t>计量单位</a:t>
                      </a:r>
                      <a:endParaRPr lang="zh-CN" sz="1400" kern="100">
                        <a:effectLst/>
                        <a:latin typeface="等线"/>
                        <a:cs typeface="Times New Roman" panose="02020603050405020304" pitchFamily="18" charset="0"/>
                      </a:endParaRPr>
                    </a:p>
                  </a:txBody>
                  <a:tcPr marL="0" marR="0" marT="0" marB="0" anchor="ctr"/>
                </a:tc>
                <a:tc rowSpan="2">
                  <a:txBody>
                    <a:bodyPr/>
                    <a:lstStyle/>
                    <a:p>
                      <a:pPr algn="ctr">
                        <a:lnSpc>
                          <a:spcPct val="100000"/>
                        </a:lnSpc>
                        <a:spcAft>
                          <a:spcPts val="0"/>
                        </a:spcAft>
                        <a:tabLst>
                          <a:tab pos="270510" algn="l"/>
                        </a:tabLst>
                      </a:pPr>
                      <a:r>
                        <a:rPr lang="zh-CN" sz="1400" kern="100">
                          <a:effectLst/>
                        </a:rPr>
                        <a:t>代码</a:t>
                      </a:r>
                      <a:endParaRPr lang="zh-CN" sz="1400" kern="100">
                        <a:effectLst/>
                        <a:latin typeface="等线"/>
                        <a:cs typeface="Times New Roman" panose="02020603050405020304" pitchFamily="18" charset="0"/>
                      </a:endParaRPr>
                    </a:p>
                  </a:txBody>
                  <a:tcPr marL="0" marR="0" marT="0" marB="0" anchor="ctr"/>
                </a:tc>
                <a:tc gridSpan="2">
                  <a:txBody>
                    <a:bodyPr/>
                    <a:lstStyle/>
                    <a:p>
                      <a:pPr algn="ctr">
                        <a:lnSpc>
                          <a:spcPct val="100000"/>
                        </a:lnSpc>
                        <a:spcAft>
                          <a:spcPts val="0"/>
                        </a:spcAft>
                        <a:tabLst>
                          <a:tab pos="270510" algn="l"/>
                        </a:tabLst>
                      </a:pPr>
                      <a:r>
                        <a:rPr lang="zh-CN" sz="1400" kern="100">
                          <a:effectLst/>
                        </a:rPr>
                        <a:t>指标值</a:t>
                      </a:r>
                      <a:endParaRPr lang="zh-CN" sz="1400" kern="100">
                        <a:effectLst/>
                        <a:latin typeface="等线"/>
                        <a:cs typeface="Times New Roman" panose="02020603050405020304" pitchFamily="18" charset="0"/>
                      </a:endParaRPr>
                    </a:p>
                  </a:txBody>
                  <a:tcPr marL="0" marR="0" marT="0" marB="0" anchor="ctr"/>
                </a:tc>
                <a:tc hMerge="1">
                  <a:txBody>
                    <a:bodyPr/>
                    <a:lstStyle/>
                    <a:p>
                      <a:endParaRPr lang="zh-CN" altLang="en-US"/>
                    </a:p>
                  </a:txBody>
                  <a:tcPr/>
                </a:tc>
                <a:extLst>
                  <a:ext uri="{0D108BD9-81ED-4DB2-BD59-A6C34878D82A}">
                    <a16:rowId xmlns:a16="http://schemas.microsoft.com/office/drawing/2014/main" val="10000"/>
                  </a:ext>
                </a:extLst>
              </a:tr>
              <a:tr h="21828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tabLst>
                          <a:tab pos="270510" algn="l"/>
                        </a:tabLst>
                      </a:pPr>
                      <a:r>
                        <a:rPr lang="zh-CN" sz="1400" kern="100" dirty="0">
                          <a:effectLst/>
                        </a:rPr>
                        <a:t>物料</a:t>
                      </a:r>
                      <a:r>
                        <a:rPr lang="en-US" sz="1400" kern="100" dirty="0">
                          <a:effectLst/>
                        </a:rPr>
                        <a:t>1</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pPr>
                      <a:r>
                        <a:rPr lang="zh-CN" sz="1400" kern="100" dirty="0">
                          <a:effectLst/>
                        </a:rPr>
                        <a:t>物料</a:t>
                      </a:r>
                      <a:r>
                        <a:rPr lang="en-US" sz="1400" kern="100" dirty="0">
                          <a:effectLst/>
                        </a:rPr>
                        <a:t>2</a:t>
                      </a:r>
                      <a:endParaRPr lang="zh-CN" sz="1400" kern="100" dirty="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218288">
                <a:tc>
                  <a:txBody>
                    <a:bodyPr/>
                    <a:lstStyle/>
                    <a:p>
                      <a:pPr algn="ctr">
                        <a:lnSpc>
                          <a:spcPct val="100000"/>
                        </a:lnSpc>
                        <a:spcAft>
                          <a:spcPts val="0"/>
                        </a:spcAft>
                        <a:tabLst>
                          <a:tab pos="270510" algn="l"/>
                        </a:tabLst>
                      </a:pPr>
                      <a:r>
                        <a:rPr lang="zh-CN" sz="1400" kern="100">
                          <a:effectLst/>
                        </a:rPr>
                        <a:t>甲</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100">
                          <a:effectLst/>
                        </a:rPr>
                        <a:t>乙</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100">
                          <a:effectLst/>
                        </a:rPr>
                        <a:t>丙</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2</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218288">
                <a:tc>
                  <a:txBody>
                    <a:bodyPr/>
                    <a:lstStyle/>
                    <a:p>
                      <a:pPr algn="just">
                        <a:lnSpc>
                          <a:spcPct val="100000"/>
                        </a:lnSpc>
                        <a:spcAft>
                          <a:spcPts val="0"/>
                        </a:spcAft>
                        <a:tabLst>
                          <a:tab pos="270510" algn="l"/>
                        </a:tabLst>
                      </a:pPr>
                      <a:r>
                        <a:rPr lang="zh-CN" sz="1400" kern="100">
                          <a:effectLst/>
                        </a:rPr>
                        <a:t>一、基本信息</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218288">
                <a:tc>
                  <a:txBody>
                    <a:bodyPr/>
                    <a:lstStyle/>
                    <a:p>
                      <a:pPr indent="114300" algn="just">
                        <a:lnSpc>
                          <a:spcPct val="100000"/>
                        </a:lnSpc>
                        <a:spcAft>
                          <a:spcPts val="0"/>
                        </a:spcAft>
                        <a:tabLst>
                          <a:tab pos="270510" algn="l"/>
                        </a:tabLst>
                      </a:pPr>
                      <a:r>
                        <a:rPr lang="zh-CN" sz="1400" kern="100">
                          <a:effectLst/>
                        </a:rPr>
                        <a:t>物料名称</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01</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altLang="en-US" sz="1400" kern="100" dirty="0">
                          <a:effectLst/>
                        </a:rPr>
                        <a:t>汽油</a:t>
                      </a:r>
                      <a:r>
                        <a:rPr lang="en-US" sz="1400" kern="100" dirty="0">
                          <a:effectLst/>
                        </a:rPr>
                        <a:t> </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altLang="en-US" sz="1400" kern="100" dirty="0">
                          <a:effectLst/>
                        </a:rPr>
                        <a:t>甲醇</a:t>
                      </a:r>
                      <a:r>
                        <a:rPr lang="en-US" sz="1400" kern="100" dirty="0">
                          <a:effectLst/>
                        </a:rPr>
                        <a:t> </a:t>
                      </a:r>
                      <a:endParaRPr lang="zh-CN" sz="1400" kern="100" dirty="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218288">
                <a:tc>
                  <a:txBody>
                    <a:bodyPr/>
                    <a:lstStyle/>
                    <a:p>
                      <a:pPr indent="114300" algn="just">
                        <a:lnSpc>
                          <a:spcPct val="100000"/>
                        </a:lnSpc>
                        <a:spcAft>
                          <a:spcPts val="0"/>
                        </a:spcAft>
                        <a:tabLst>
                          <a:tab pos="270510" algn="l"/>
                        </a:tabLst>
                      </a:pPr>
                      <a:r>
                        <a:rPr lang="zh-CN" sz="1400" kern="100">
                          <a:effectLst/>
                        </a:rPr>
                        <a:t>物料代码</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02</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218288">
                <a:tc>
                  <a:txBody>
                    <a:bodyPr/>
                    <a:lstStyle/>
                    <a:p>
                      <a:pPr algn="just">
                        <a:lnSpc>
                          <a:spcPct val="100000"/>
                        </a:lnSpc>
                        <a:spcAft>
                          <a:spcPts val="0"/>
                        </a:spcAft>
                        <a:tabLst>
                          <a:tab pos="270510" algn="l"/>
                        </a:tabLst>
                      </a:pPr>
                      <a:r>
                        <a:rPr lang="zh-CN" sz="1400" kern="100">
                          <a:effectLst/>
                        </a:rPr>
                        <a:t>二、储罐信息</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218288">
                <a:tc>
                  <a:txBody>
                    <a:bodyPr/>
                    <a:lstStyle/>
                    <a:p>
                      <a:pPr indent="114300" algn="just">
                        <a:lnSpc>
                          <a:spcPct val="100000"/>
                        </a:lnSpc>
                        <a:spcAft>
                          <a:spcPts val="0"/>
                        </a:spcAft>
                        <a:tabLst>
                          <a:tab pos="270510" algn="l"/>
                        </a:tabLst>
                      </a:pPr>
                      <a:r>
                        <a:rPr lang="zh-CN" sz="1400" kern="100">
                          <a:effectLst/>
                        </a:rPr>
                        <a:t>储罐类型</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03</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altLang="en-US" sz="1400" kern="0" dirty="0">
                          <a:effectLst/>
                          <a:latin typeface="+mn-lt"/>
                          <a:cs typeface="+mn-cs"/>
                        </a:rPr>
                        <a:t>内浮顶罐</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0">
                          <a:effectLst/>
                        </a:rPr>
                        <a:t>□</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218288">
                <a:tc>
                  <a:txBody>
                    <a:bodyPr/>
                    <a:lstStyle/>
                    <a:p>
                      <a:pPr indent="114300" algn="just">
                        <a:lnSpc>
                          <a:spcPct val="100000"/>
                        </a:lnSpc>
                        <a:spcAft>
                          <a:spcPts val="0"/>
                        </a:spcAft>
                        <a:tabLst>
                          <a:tab pos="270510" algn="l"/>
                        </a:tabLst>
                      </a:pPr>
                      <a:r>
                        <a:rPr lang="zh-CN" sz="1400" kern="0">
                          <a:effectLst/>
                        </a:rPr>
                        <a:t>储罐容积</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100">
                          <a:effectLst/>
                        </a:rPr>
                        <a:t>立方米</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04</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30000</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r h="218288">
                <a:tc>
                  <a:txBody>
                    <a:bodyPr/>
                    <a:lstStyle/>
                    <a:p>
                      <a:pPr indent="114300" algn="just">
                        <a:lnSpc>
                          <a:spcPct val="100000"/>
                        </a:lnSpc>
                        <a:spcAft>
                          <a:spcPts val="0"/>
                        </a:spcAft>
                        <a:tabLst>
                          <a:tab pos="270510" algn="l"/>
                        </a:tabLst>
                      </a:pPr>
                      <a:r>
                        <a:rPr lang="zh-CN" sz="1400" kern="0">
                          <a:effectLst/>
                        </a:rPr>
                        <a:t>储存温度</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05</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15</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09"/>
                  </a:ext>
                </a:extLst>
              </a:tr>
              <a:tr h="353468">
                <a:tc>
                  <a:txBody>
                    <a:bodyPr/>
                    <a:lstStyle/>
                    <a:p>
                      <a:pPr indent="114300" algn="just">
                        <a:lnSpc>
                          <a:spcPct val="100000"/>
                        </a:lnSpc>
                        <a:spcAft>
                          <a:spcPts val="0"/>
                        </a:spcAft>
                        <a:tabLst>
                          <a:tab pos="270510" algn="l"/>
                        </a:tabLst>
                      </a:pPr>
                      <a:r>
                        <a:rPr lang="zh-CN" sz="1400" kern="0">
                          <a:effectLst/>
                        </a:rPr>
                        <a:t>相同类型、容积、温度的储罐个数</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100">
                          <a:effectLst/>
                        </a:rPr>
                        <a:t>个</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06</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altLang="zh-CN" sz="1400" kern="100" dirty="0">
                          <a:effectLst/>
                          <a:latin typeface="+mn-lt"/>
                          <a:cs typeface="+mn-cs"/>
                        </a:rPr>
                        <a:t>3</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0"/>
                  </a:ext>
                </a:extLst>
              </a:tr>
              <a:tr h="218288">
                <a:tc>
                  <a:txBody>
                    <a:bodyPr/>
                    <a:lstStyle/>
                    <a:p>
                      <a:pPr indent="114300" algn="just">
                        <a:lnSpc>
                          <a:spcPct val="100000"/>
                        </a:lnSpc>
                        <a:spcAft>
                          <a:spcPts val="0"/>
                        </a:spcAft>
                        <a:tabLst>
                          <a:tab pos="270510" algn="l"/>
                        </a:tabLst>
                      </a:pPr>
                      <a:r>
                        <a:rPr lang="zh-CN" sz="1400" kern="0">
                          <a:effectLst/>
                        </a:rPr>
                        <a:t>物料年周转量</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pPr>
                      <a:r>
                        <a:rPr lang="zh-CN" sz="1400" kern="100">
                          <a:effectLst/>
                        </a:rPr>
                        <a:t>吨</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07</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610000</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1"/>
                  </a:ext>
                </a:extLst>
              </a:tr>
              <a:tr h="218288">
                <a:tc>
                  <a:txBody>
                    <a:bodyPr/>
                    <a:lstStyle/>
                    <a:p>
                      <a:pPr indent="114300" algn="just">
                        <a:lnSpc>
                          <a:spcPct val="100000"/>
                        </a:lnSpc>
                        <a:spcAft>
                          <a:spcPts val="0"/>
                        </a:spcAft>
                        <a:tabLst>
                          <a:tab pos="270510" algn="l"/>
                        </a:tabLst>
                      </a:pPr>
                      <a:r>
                        <a:rPr lang="zh-CN" sz="1400" kern="100">
                          <a:effectLst/>
                        </a:rPr>
                        <a:t>挥发性有机物处理工艺</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08</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a:t>
                      </a:r>
                      <a:r>
                        <a:rPr lang="zh-CN" altLang="en-US" sz="1400" kern="100" dirty="0">
                          <a:effectLst/>
                        </a:rPr>
                        <a:t>无</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2"/>
                  </a:ext>
                </a:extLst>
              </a:tr>
              <a:tr h="218288">
                <a:tc>
                  <a:txBody>
                    <a:bodyPr/>
                    <a:lstStyle/>
                    <a:p>
                      <a:pPr algn="just">
                        <a:lnSpc>
                          <a:spcPct val="100000"/>
                        </a:lnSpc>
                        <a:spcAft>
                          <a:spcPts val="0"/>
                        </a:spcAft>
                        <a:tabLst>
                          <a:tab pos="270510" algn="l"/>
                        </a:tabLst>
                      </a:pPr>
                      <a:r>
                        <a:rPr lang="zh-CN" sz="1400" kern="100">
                          <a:effectLst/>
                        </a:rPr>
                        <a:t>三、装载信息</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3"/>
                  </a:ext>
                </a:extLst>
              </a:tr>
              <a:tr h="218288">
                <a:tc>
                  <a:txBody>
                    <a:bodyPr/>
                    <a:lstStyle/>
                    <a:p>
                      <a:pPr indent="114300" algn="just">
                        <a:lnSpc>
                          <a:spcPct val="100000"/>
                        </a:lnSpc>
                        <a:spcAft>
                          <a:spcPts val="0"/>
                        </a:spcAft>
                        <a:tabLst>
                          <a:tab pos="270510" algn="l"/>
                        </a:tabLst>
                      </a:pPr>
                      <a:r>
                        <a:rPr lang="zh-CN" sz="1400" kern="100">
                          <a:effectLst/>
                        </a:rPr>
                        <a:t>年装载量</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0">
                          <a:effectLst/>
                        </a:rPr>
                        <a:t>吨</a:t>
                      </a:r>
                      <a:r>
                        <a:rPr lang="en-US" sz="1400" kern="0">
                          <a:effectLst/>
                        </a:rPr>
                        <a:t>/</a:t>
                      </a:r>
                      <a:r>
                        <a:rPr lang="zh-CN" sz="1400" kern="0">
                          <a:effectLst/>
                        </a:rPr>
                        <a:t>年</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09</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200000</a:t>
                      </a:r>
                      <a:endParaRPr lang="zh-CN" sz="1400" kern="100" dirty="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4"/>
                  </a:ext>
                </a:extLst>
              </a:tr>
              <a:tr h="218288">
                <a:tc>
                  <a:txBody>
                    <a:bodyPr/>
                    <a:lstStyle/>
                    <a:p>
                      <a:pPr indent="228600" algn="just">
                        <a:lnSpc>
                          <a:spcPct val="100000"/>
                        </a:lnSpc>
                        <a:spcAft>
                          <a:spcPts val="0"/>
                        </a:spcAft>
                        <a:tabLst>
                          <a:tab pos="270510" algn="l"/>
                        </a:tabLst>
                      </a:pPr>
                      <a:r>
                        <a:rPr lang="zh-CN" sz="1400" kern="100">
                          <a:effectLst/>
                        </a:rPr>
                        <a:t>其中：汽车</a:t>
                      </a:r>
                      <a:r>
                        <a:rPr lang="en-US" sz="1400" kern="100">
                          <a:effectLst/>
                        </a:rPr>
                        <a:t>/</a:t>
                      </a:r>
                      <a:r>
                        <a:rPr lang="zh-CN" sz="1400" kern="100">
                          <a:effectLst/>
                        </a:rPr>
                        <a:t>火车装载量</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0">
                          <a:effectLst/>
                        </a:rPr>
                        <a:t>吨</a:t>
                      </a:r>
                      <a:r>
                        <a:rPr lang="en-US" sz="1400" kern="0">
                          <a:effectLst/>
                        </a:rPr>
                        <a:t>/</a:t>
                      </a:r>
                      <a:r>
                        <a:rPr lang="zh-CN" sz="1400" kern="0">
                          <a:effectLst/>
                        </a:rPr>
                        <a:t>年</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10</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200000</a:t>
                      </a:r>
                      <a:endParaRPr lang="zh-CN" sz="1400" kern="100" dirty="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5"/>
                  </a:ext>
                </a:extLst>
              </a:tr>
              <a:tr h="218288">
                <a:tc>
                  <a:txBody>
                    <a:bodyPr/>
                    <a:lstStyle/>
                    <a:p>
                      <a:pPr indent="571500" algn="just">
                        <a:lnSpc>
                          <a:spcPct val="100000"/>
                        </a:lnSpc>
                        <a:spcAft>
                          <a:spcPts val="0"/>
                        </a:spcAft>
                        <a:tabLst>
                          <a:tab pos="270510" algn="l"/>
                        </a:tabLst>
                      </a:pPr>
                      <a:r>
                        <a:rPr lang="zh-CN" sz="1400" kern="100">
                          <a:effectLst/>
                        </a:rPr>
                        <a:t>汽车</a:t>
                      </a:r>
                      <a:r>
                        <a:rPr lang="en-US" sz="1400" kern="100">
                          <a:effectLst/>
                        </a:rPr>
                        <a:t>/</a:t>
                      </a:r>
                      <a:r>
                        <a:rPr lang="zh-CN" sz="1400" kern="100">
                          <a:effectLst/>
                        </a:rPr>
                        <a:t>火车装载方式</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11</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altLang="en-US" sz="1400" kern="0" dirty="0">
                          <a:effectLst/>
                          <a:latin typeface="+mn-lt"/>
                          <a:cs typeface="+mn-cs"/>
                        </a:rPr>
                        <a:t>液下装载</a:t>
                      </a:r>
                      <a:endParaRPr lang="zh-CN" sz="1400" kern="100" dirty="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6"/>
                  </a:ext>
                </a:extLst>
              </a:tr>
              <a:tr h="218288">
                <a:tc>
                  <a:txBody>
                    <a:bodyPr/>
                    <a:lstStyle/>
                    <a:p>
                      <a:pPr indent="571500" algn="just">
                        <a:lnSpc>
                          <a:spcPct val="100000"/>
                        </a:lnSpc>
                        <a:spcAft>
                          <a:spcPts val="0"/>
                        </a:spcAft>
                        <a:tabLst>
                          <a:tab pos="270510" algn="l"/>
                        </a:tabLst>
                      </a:pPr>
                      <a:r>
                        <a:rPr lang="zh-CN" sz="1400" kern="100">
                          <a:effectLst/>
                        </a:rPr>
                        <a:t>船舶装载量</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0">
                          <a:effectLst/>
                        </a:rPr>
                        <a:t>吨</a:t>
                      </a:r>
                      <a:r>
                        <a:rPr lang="en-US" sz="1400" kern="0">
                          <a:effectLst/>
                        </a:rPr>
                        <a:t>/</a:t>
                      </a:r>
                      <a:r>
                        <a:rPr lang="zh-CN" sz="1400" kern="0">
                          <a:effectLst/>
                        </a:rPr>
                        <a:t>年</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12</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7"/>
                  </a:ext>
                </a:extLst>
              </a:tr>
              <a:tr h="218288">
                <a:tc>
                  <a:txBody>
                    <a:bodyPr/>
                    <a:lstStyle/>
                    <a:p>
                      <a:pPr indent="571500" algn="just">
                        <a:lnSpc>
                          <a:spcPct val="100000"/>
                        </a:lnSpc>
                        <a:spcAft>
                          <a:spcPts val="0"/>
                        </a:spcAft>
                        <a:tabLst>
                          <a:tab pos="270510" algn="l"/>
                        </a:tabLst>
                      </a:pPr>
                      <a:r>
                        <a:rPr lang="zh-CN" sz="1400" kern="100">
                          <a:effectLst/>
                        </a:rPr>
                        <a:t>船舶装载方式</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13</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0">
                          <a:effectLst/>
                        </a:rPr>
                        <a:t>□</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8"/>
                  </a:ext>
                </a:extLst>
              </a:tr>
              <a:tr h="218288">
                <a:tc>
                  <a:txBody>
                    <a:bodyPr/>
                    <a:lstStyle/>
                    <a:p>
                      <a:pPr indent="114300" algn="just">
                        <a:lnSpc>
                          <a:spcPct val="100000"/>
                        </a:lnSpc>
                        <a:spcAft>
                          <a:spcPts val="0"/>
                        </a:spcAft>
                        <a:tabLst>
                          <a:tab pos="270510" algn="l"/>
                        </a:tabLst>
                      </a:pPr>
                      <a:r>
                        <a:rPr lang="zh-CN" sz="1400" kern="100">
                          <a:effectLst/>
                        </a:rPr>
                        <a:t>挥发性有机物处理工艺</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14</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19"/>
                  </a:ext>
                </a:extLst>
              </a:tr>
              <a:tr h="218288">
                <a:tc>
                  <a:txBody>
                    <a:bodyPr/>
                    <a:lstStyle/>
                    <a:p>
                      <a:pPr algn="just">
                        <a:lnSpc>
                          <a:spcPct val="100000"/>
                        </a:lnSpc>
                        <a:spcAft>
                          <a:spcPts val="0"/>
                        </a:spcAft>
                        <a:tabLst>
                          <a:tab pos="270510" algn="l"/>
                        </a:tabLst>
                      </a:pPr>
                      <a:r>
                        <a:rPr lang="zh-CN" sz="1400" kern="100">
                          <a:effectLst/>
                        </a:rPr>
                        <a:t>四、污染物产生排放情况</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a:t>
                      </a:r>
                      <a:endParaRPr lang="zh-CN" sz="1400" kern="10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20"/>
                  </a:ext>
                </a:extLst>
              </a:tr>
              <a:tr h="218288">
                <a:tc>
                  <a:txBody>
                    <a:bodyPr/>
                    <a:lstStyle/>
                    <a:p>
                      <a:pPr indent="114300" algn="just">
                        <a:lnSpc>
                          <a:spcPct val="100000"/>
                        </a:lnSpc>
                        <a:spcAft>
                          <a:spcPts val="0"/>
                        </a:spcAft>
                        <a:tabLst>
                          <a:tab pos="270510" algn="l"/>
                        </a:tabLst>
                      </a:pPr>
                      <a:r>
                        <a:rPr lang="zh-CN" sz="1400" kern="100">
                          <a:effectLst/>
                        </a:rPr>
                        <a:t>挥发性有机物产生量</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100">
                          <a:effectLst/>
                        </a:rPr>
                        <a:t>千克</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15</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a:t>
                      </a:r>
                      <a:endParaRPr lang="zh-CN" sz="1400" kern="100" dirty="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21"/>
                  </a:ext>
                </a:extLst>
              </a:tr>
              <a:tr h="218288">
                <a:tc>
                  <a:txBody>
                    <a:bodyPr/>
                    <a:lstStyle/>
                    <a:p>
                      <a:pPr indent="114300" algn="just">
                        <a:lnSpc>
                          <a:spcPct val="100000"/>
                        </a:lnSpc>
                        <a:spcAft>
                          <a:spcPts val="0"/>
                        </a:spcAft>
                        <a:tabLst>
                          <a:tab pos="270510" algn="l"/>
                        </a:tabLst>
                      </a:pPr>
                      <a:r>
                        <a:rPr lang="zh-CN" sz="1400" kern="100" dirty="0">
                          <a:effectLst/>
                        </a:rPr>
                        <a:t>挥发性有机物排放量</a:t>
                      </a:r>
                      <a:endParaRPr lang="zh-CN" sz="1400" kern="100" dirty="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zh-CN" sz="1400" kern="100">
                          <a:effectLst/>
                        </a:rPr>
                        <a:t>千克</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16</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a:effectLst/>
                        </a:rPr>
                        <a:t> </a:t>
                      </a:r>
                      <a:endParaRPr lang="zh-CN" sz="1400" kern="100">
                        <a:effectLst/>
                        <a:latin typeface="等线"/>
                        <a:cs typeface="Times New Roman" panose="02020603050405020304" pitchFamily="18" charset="0"/>
                      </a:endParaRPr>
                    </a:p>
                  </a:txBody>
                  <a:tcPr marL="0" marR="0" marT="0" marB="0" anchor="ctr"/>
                </a:tc>
                <a:tc>
                  <a:txBody>
                    <a:bodyPr/>
                    <a:lstStyle/>
                    <a:p>
                      <a:pPr algn="ctr">
                        <a:lnSpc>
                          <a:spcPct val="100000"/>
                        </a:lnSpc>
                        <a:spcAft>
                          <a:spcPts val="0"/>
                        </a:spcAft>
                        <a:tabLst>
                          <a:tab pos="270510" algn="l"/>
                        </a:tabLst>
                      </a:pPr>
                      <a:r>
                        <a:rPr lang="en-US" sz="1400" kern="100" dirty="0">
                          <a:effectLst/>
                        </a:rPr>
                        <a:t> </a:t>
                      </a:r>
                      <a:endParaRPr lang="zh-CN" sz="1400" kern="100" dirty="0">
                        <a:effectLst/>
                        <a:latin typeface="等线"/>
                        <a:cs typeface="Times New Roman" panose="02020603050405020304" pitchFamily="18" charset="0"/>
                      </a:endParaRPr>
                    </a:p>
                  </a:txBody>
                  <a:tcPr marL="0" marR="0" marT="0" marB="0" anchor="ctr"/>
                </a:tc>
                <a:extLst>
                  <a:ext uri="{0D108BD9-81ED-4DB2-BD59-A6C34878D82A}">
                    <a16:rowId xmlns:a16="http://schemas.microsoft.com/office/drawing/2014/main" val="10022"/>
                  </a:ext>
                </a:extLst>
              </a:tr>
            </a:tbl>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405916777"/>
              </p:ext>
            </p:extLst>
          </p:nvPr>
        </p:nvGraphicFramePr>
        <p:xfrm>
          <a:off x="7515225" y="3436938"/>
          <a:ext cx="2501900" cy="1455737"/>
        </p:xfrm>
        <a:graphic>
          <a:graphicData uri="http://schemas.openxmlformats.org/presentationml/2006/ole">
            <mc:AlternateContent xmlns:mc="http://schemas.openxmlformats.org/markup-compatibility/2006">
              <mc:Choice xmlns:v="urn:schemas-microsoft-com:vml" Requires="v">
                <p:oleObj name="Equation" r:id="rId3" imgW="1002960" imgH="583920" progId="Equation.DSMT4">
                  <p:embed/>
                </p:oleObj>
              </mc:Choice>
              <mc:Fallback>
                <p:oleObj name="Equation" r:id="rId3" imgW="1002960" imgH="583920" progId="Equation.DSMT4">
                  <p:embed/>
                  <p:pic>
                    <p:nvPicPr>
                      <p:cNvPr id="0" name=""/>
                      <p:cNvPicPr/>
                      <p:nvPr/>
                    </p:nvPicPr>
                    <p:blipFill>
                      <a:blip r:embed="rId4"/>
                      <a:stretch>
                        <a:fillRect/>
                      </a:stretch>
                    </p:blipFill>
                    <p:spPr>
                      <a:xfrm>
                        <a:off x="7515225" y="3436938"/>
                        <a:ext cx="2501900" cy="1455737"/>
                      </a:xfrm>
                      <a:prstGeom prst="rect">
                        <a:avLst/>
                      </a:prstGeom>
                    </p:spPr>
                  </p:pic>
                </p:oleObj>
              </mc:Fallback>
            </mc:AlternateContent>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129285552"/>
              </p:ext>
            </p:extLst>
          </p:nvPr>
        </p:nvGraphicFramePr>
        <p:xfrm>
          <a:off x="6815103" y="1916748"/>
          <a:ext cx="5376897" cy="960120"/>
        </p:xfrm>
        <a:graphic>
          <a:graphicData uri="http://schemas.openxmlformats.org/drawingml/2006/table">
            <a:tbl>
              <a:tblPr/>
              <a:tblGrid>
                <a:gridCol w="1198259">
                  <a:extLst>
                    <a:ext uri="{9D8B030D-6E8A-4147-A177-3AD203B41FA5}">
                      <a16:colId xmlns:a16="http://schemas.microsoft.com/office/drawing/2014/main" val="20000"/>
                    </a:ext>
                  </a:extLst>
                </a:gridCol>
                <a:gridCol w="1299521">
                  <a:extLst>
                    <a:ext uri="{9D8B030D-6E8A-4147-A177-3AD203B41FA5}">
                      <a16:colId xmlns:a16="http://schemas.microsoft.com/office/drawing/2014/main" val="20001"/>
                    </a:ext>
                  </a:extLst>
                </a:gridCol>
                <a:gridCol w="1022659">
                  <a:extLst>
                    <a:ext uri="{9D8B030D-6E8A-4147-A177-3AD203B41FA5}">
                      <a16:colId xmlns:a16="http://schemas.microsoft.com/office/drawing/2014/main" val="20002"/>
                    </a:ext>
                  </a:extLst>
                </a:gridCol>
                <a:gridCol w="1856458">
                  <a:extLst>
                    <a:ext uri="{9D8B030D-6E8A-4147-A177-3AD203B41FA5}">
                      <a16:colId xmlns:a16="http://schemas.microsoft.com/office/drawing/2014/main" val="20003"/>
                    </a:ext>
                  </a:extLst>
                </a:gridCol>
              </a:tblGrid>
              <a:tr h="291253">
                <a:tc>
                  <a:txBody>
                    <a:bodyPr/>
                    <a:lstStyle/>
                    <a:p>
                      <a:pPr algn="ctr" fontAlgn="ctr">
                        <a:lnSpc>
                          <a:spcPct val="150000"/>
                        </a:lnSpc>
                      </a:pPr>
                      <a:r>
                        <a:rPr lang="zh-CN" altLang="en-US" sz="1400" b="1" i="0" u="none" strike="noStrike" dirty="0">
                          <a:solidFill>
                            <a:srgbClr val="000000"/>
                          </a:solidFill>
                          <a:effectLst/>
                          <a:latin typeface="宋体" panose="02010600030101010101" pitchFamily="2" charset="-122"/>
                          <a:ea typeface="宋体" panose="02010600030101010101" pitchFamily="2" charset="-122"/>
                        </a:rPr>
                        <a:t>装载物料名称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pPr>
                      <a:r>
                        <a:rPr lang="zh-CN" altLang="en-US" sz="1400" b="1" i="0" u="none" strike="noStrike" dirty="0">
                          <a:solidFill>
                            <a:srgbClr val="000000"/>
                          </a:solidFill>
                          <a:effectLst/>
                          <a:latin typeface="宋体" panose="02010600030101010101" pitchFamily="2" charset="-122"/>
                          <a:ea typeface="宋体" panose="02010600030101010101" pitchFamily="2" charset="-122"/>
                        </a:rPr>
                        <a:t>运输方式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50000"/>
                        </a:lnSpc>
                        <a:spcBef>
                          <a:spcPts val="0"/>
                        </a:spcBef>
                        <a:spcAft>
                          <a:spcPts val="0"/>
                        </a:spcAft>
                        <a:buClrTx/>
                        <a:buSzTx/>
                        <a:buFontTx/>
                        <a:buNone/>
                        <a:tabLst/>
                        <a:defRPr/>
                      </a:pPr>
                      <a:r>
                        <a:rPr lang="zh-CN" altLang="en-US" sz="1400" b="1" i="0" u="none" strike="noStrike" dirty="0">
                          <a:solidFill>
                            <a:srgbClr val="000000"/>
                          </a:solidFill>
                          <a:effectLst/>
                          <a:latin typeface="宋体" panose="02010600030101010101" pitchFamily="2" charset="-122"/>
                          <a:ea typeface="宋体" panose="02010600030101010101" pitchFamily="2" charset="-122"/>
                        </a:rPr>
                        <a:t>装载方式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50000"/>
                        </a:lnSpc>
                        <a:spcBef>
                          <a:spcPts val="0"/>
                        </a:spcBef>
                        <a:spcAft>
                          <a:spcPts val="0"/>
                        </a:spcAft>
                        <a:buClrTx/>
                        <a:buSzTx/>
                        <a:buFontTx/>
                        <a:buNone/>
                        <a:tabLst/>
                        <a:defRPr/>
                      </a:pPr>
                      <a:r>
                        <a:rPr lang="zh-CN" altLang="en-US" sz="1400" b="1" i="0" u="none" strike="noStrike" dirty="0">
                          <a:solidFill>
                            <a:srgbClr val="000000"/>
                          </a:solidFill>
                          <a:effectLst/>
                          <a:latin typeface="宋体" panose="02010600030101010101" pitchFamily="2" charset="-122"/>
                          <a:ea typeface="+mn-ea"/>
                        </a:rPr>
                        <a:t>产污系数</a:t>
                      </a:r>
                      <a:endParaRPr lang="en-US" altLang="zh-CN" sz="1400" b="1" i="0" u="none" strike="noStrike" dirty="0">
                        <a:solidFill>
                          <a:srgbClr val="000000"/>
                        </a:solidFill>
                        <a:effectLst/>
                        <a:latin typeface="宋体" panose="02010600030101010101" pitchFamily="2" charset="-122"/>
                        <a:ea typeface="+mn-ea"/>
                      </a:endParaRPr>
                    </a:p>
                    <a:p>
                      <a:pPr marL="0" marR="0" indent="0" algn="ctr" defTabSz="457200" rtl="0" eaLnBrk="1" fontAlgn="ctr" latinLnBrk="0" hangingPunct="1">
                        <a:lnSpc>
                          <a:spcPct val="150000"/>
                        </a:lnSpc>
                        <a:spcBef>
                          <a:spcPts val="0"/>
                        </a:spcBef>
                        <a:spcAft>
                          <a:spcPts val="0"/>
                        </a:spcAft>
                        <a:buClrTx/>
                        <a:buSzTx/>
                        <a:buFontTx/>
                        <a:buNone/>
                        <a:tabLst/>
                        <a:defRPr/>
                      </a:pPr>
                      <a:r>
                        <a:rPr lang="zh-CN" altLang="en-US" sz="1400" b="1" i="0" u="none" strike="noStrike" dirty="0">
                          <a:solidFill>
                            <a:srgbClr val="000000"/>
                          </a:solidFill>
                          <a:effectLst/>
                          <a:latin typeface="宋体" panose="02010600030101010101" pitchFamily="2" charset="-122"/>
                          <a:ea typeface="+mn-ea"/>
                        </a:rPr>
                        <a:t>（千克</a:t>
                      </a:r>
                      <a:r>
                        <a:rPr lang="en-US" altLang="zh-CN" sz="1400" b="1" i="0" u="none" strike="noStrike" dirty="0">
                          <a:solidFill>
                            <a:srgbClr val="000000"/>
                          </a:solidFill>
                          <a:effectLst/>
                          <a:latin typeface="Times New Roman" panose="02020603050405020304" pitchFamily="18" charset="0"/>
                          <a:ea typeface="+mn-ea"/>
                        </a:rPr>
                        <a:t>/</a:t>
                      </a:r>
                      <a:r>
                        <a:rPr lang="zh-CN" altLang="en-US" sz="1400" b="1" i="0" u="none" strike="noStrike" dirty="0">
                          <a:solidFill>
                            <a:srgbClr val="000000"/>
                          </a:solidFill>
                          <a:effectLst/>
                          <a:latin typeface="宋体" panose="02010600030101010101" pitchFamily="2" charset="-122"/>
                          <a:ea typeface="+mn-ea"/>
                        </a:rPr>
                        <a:t>吨</a:t>
                      </a:r>
                      <a:r>
                        <a:rPr lang="en-US" altLang="zh-CN" sz="1400" b="1" i="0" u="none" strike="noStrike" dirty="0">
                          <a:solidFill>
                            <a:srgbClr val="000000"/>
                          </a:solidFill>
                          <a:effectLst/>
                          <a:latin typeface="Times New Roman" panose="02020603050405020304" pitchFamily="18" charset="0"/>
                          <a:ea typeface="+mn-ea"/>
                        </a:rPr>
                        <a:t>-</a:t>
                      </a:r>
                      <a:r>
                        <a:rPr lang="zh-CN" altLang="en-US" sz="1400" b="1" i="0" u="none" strike="noStrike" dirty="0">
                          <a:solidFill>
                            <a:srgbClr val="000000"/>
                          </a:solidFill>
                          <a:effectLst/>
                          <a:latin typeface="宋体" panose="02010600030101010101" pitchFamily="2" charset="-122"/>
                          <a:ea typeface="+mn-ea"/>
                        </a:rPr>
                        <a:t>装载量</a:t>
                      </a:r>
                      <a:r>
                        <a:rPr lang="zh-CN" altLang="en-US" sz="1400" b="1" i="0" u="none" strike="noStrike" dirty="0">
                          <a:solidFill>
                            <a:srgbClr val="000000"/>
                          </a:solidFill>
                          <a:effectLst/>
                          <a:latin typeface="宋体" panose="02010600030101010101" pitchFamily="2" charset="-122"/>
                          <a:ea typeface="宋体" panose="02010600030101010101" pitchFamily="2" charset="-122"/>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1253">
                <a:tc>
                  <a:txBody>
                    <a:bodyPr/>
                    <a:lstStyle/>
                    <a:p>
                      <a:pPr algn="ctr" fontAlgn="ctr">
                        <a:lnSpc>
                          <a:spcPct val="150000"/>
                        </a:lnSpc>
                      </a:pPr>
                      <a:r>
                        <a:rPr lang="zh-CN" altLang="en-US" sz="1400" b="0" i="0" u="none" strike="noStrike" dirty="0">
                          <a:solidFill>
                            <a:srgbClr val="000000"/>
                          </a:solidFill>
                          <a:effectLst/>
                          <a:latin typeface="宋体" panose="02010600030101010101" pitchFamily="2" charset="-122"/>
                          <a:ea typeface="宋体" panose="02010600030101010101" pitchFamily="2" charset="-122"/>
                        </a:rPr>
                        <a:t>甲醇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pPr>
                      <a:r>
                        <a:rPr lang="zh-CN" altLang="en-US" sz="1400" b="0" i="0" u="none" strike="noStrike">
                          <a:solidFill>
                            <a:srgbClr val="000000"/>
                          </a:solidFill>
                          <a:effectLst/>
                          <a:latin typeface="宋体" panose="02010600030101010101" pitchFamily="2" charset="-122"/>
                          <a:ea typeface="宋体" panose="02010600030101010101" pitchFamily="2" charset="-122"/>
                        </a:rPr>
                        <a:t>火车</a:t>
                      </a:r>
                      <a:r>
                        <a:rPr lang="en-US" altLang="zh-CN" sz="1400" b="0" i="0" u="none" strike="noStrike">
                          <a:solidFill>
                            <a:srgbClr val="000000"/>
                          </a:solidFill>
                          <a:effectLst/>
                          <a:latin typeface="宋体" panose="02010600030101010101" pitchFamily="2" charset="-122"/>
                          <a:ea typeface="宋体" panose="02010600030101010101" pitchFamily="2" charset="-122"/>
                        </a:rPr>
                        <a:t>/</a:t>
                      </a:r>
                      <a:r>
                        <a:rPr lang="zh-CN" altLang="en-US" sz="1400" b="0" i="0" u="none" strike="noStrike">
                          <a:solidFill>
                            <a:srgbClr val="000000"/>
                          </a:solidFill>
                          <a:effectLst/>
                          <a:latin typeface="宋体" panose="02010600030101010101" pitchFamily="2" charset="-122"/>
                          <a:ea typeface="宋体" panose="02010600030101010101" pitchFamily="2" charset="-122"/>
                        </a:rPr>
                        <a:t>汽车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pPr>
                      <a:r>
                        <a:rPr lang="zh-CN" altLang="en-US" sz="1400" b="0" i="0" u="none" strike="noStrike">
                          <a:solidFill>
                            <a:srgbClr val="000000"/>
                          </a:solidFill>
                          <a:effectLst/>
                          <a:latin typeface="宋体" panose="02010600030101010101" pitchFamily="2" charset="-122"/>
                          <a:ea typeface="宋体" panose="02010600030101010101" pitchFamily="2" charset="-122"/>
                        </a:rPr>
                        <a:t>液下装载</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50000"/>
                        </a:lnSpc>
                      </a:pPr>
                      <a:r>
                        <a:rPr lang="en-US" altLang="zh-CN" sz="1400" b="0" i="0" u="none" strike="noStrike" dirty="0">
                          <a:solidFill>
                            <a:srgbClr val="000000"/>
                          </a:solidFill>
                          <a:effectLst/>
                          <a:latin typeface="Times New Roman" panose="02020603050405020304" pitchFamily="18" charset="0"/>
                          <a:ea typeface="宋体" panose="02010600030101010101" pitchFamily="2" charset="-122"/>
                        </a:rPr>
                        <a:t>0.099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矩形 8"/>
          <p:cNvSpPr/>
          <p:nvPr/>
        </p:nvSpPr>
        <p:spPr>
          <a:xfrm>
            <a:off x="10601021" y="1134259"/>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举例</a:t>
            </a:r>
          </a:p>
        </p:txBody>
      </p:sp>
    </p:spTree>
    <p:extLst>
      <p:ext uri="{BB962C8B-B14F-4D97-AF65-F5344CB8AC3E}">
        <p14:creationId xmlns:p14="http://schemas.microsoft.com/office/powerpoint/2010/main" val="238834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29</a:t>
            </a:fld>
            <a:endParaRPr lang="zh-CN" altLang="en-US" dirty="0"/>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22"/>
          <p:cNvSpPr>
            <a:spLocks noChangeArrowheads="1"/>
          </p:cNvSpPr>
          <p:nvPr/>
        </p:nvSpPr>
        <p:spPr bwMode="auto">
          <a:xfrm>
            <a:off x="790575" y="12648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5" name="组合 4"/>
          <p:cNvGrpSpPr/>
          <p:nvPr/>
        </p:nvGrpSpPr>
        <p:grpSpPr>
          <a:xfrm>
            <a:off x="72030" y="1493461"/>
            <a:ext cx="7139448" cy="4233671"/>
            <a:chOff x="632952" y="1604771"/>
            <a:chExt cx="8915400" cy="506730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52" y="1604771"/>
              <a:ext cx="8915400" cy="5067300"/>
            </a:xfrm>
            <a:prstGeom prst="rect">
              <a:avLst/>
            </a:prstGeom>
          </p:spPr>
        </p:pic>
        <p:sp>
          <p:nvSpPr>
            <p:cNvPr id="4" name="矩形 3"/>
            <p:cNvSpPr/>
            <p:nvPr/>
          </p:nvSpPr>
          <p:spPr>
            <a:xfrm>
              <a:off x="5651500" y="4138421"/>
              <a:ext cx="1308100" cy="1741679"/>
            </a:xfrm>
            <a:prstGeom prst="rect">
              <a:avLst/>
            </a:prstGeom>
            <a:ln w="28575">
              <a:solidFill>
                <a:srgbClr val="FF0000"/>
              </a:solidFill>
            </a:ln>
          </p:spPr>
          <p:txBody>
            <a:bodyPr wrap="square" rtlCol="0" anchor="ctr">
              <a:spAutoFit/>
            </a:bodyPr>
            <a:lstStyle/>
            <a:p>
              <a:pPr marL="0" algn="ctr">
                <a:lnSpc>
                  <a:spcPts val="3100"/>
                </a:lnSpc>
                <a:spcAft>
                  <a:spcPts val="0"/>
                </a:spcAft>
                <a:buFont typeface="+mj-lt"/>
                <a:buAutoNum type="arabicPeriod"/>
              </a:pPr>
              <a:endParaRPr lang="zh-CN" altLang="en-US" sz="2000" b="1" kern="100" dirty="0">
                <a:latin typeface="宋体" panose="02010600030101010101" pitchFamily="2" charset="-122"/>
                <a:ea typeface="宋体" panose="02010600030101010101" pitchFamily="2" charset="-122"/>
              </a:endParaRPr>
            </a:p>
          </p:txBody>
        </p:sp>
        <p:sp>
          <p:nvSpPr>
            <p:cNvPr id="15" name="矩形 14"/>
            <p:cNvSpPr/>
            <p:nvPr/>
          </p:nvSpPr>
          <p:spPr>
            <a:xfrm>
              <a:off x="985977" y="4138420"/>
              <a:ext cx="2684452" cy="1741679"/>
            </a:xfrm>
            <a:prstGeom prst="rect">
              <a:avLst/>
            </a:prstGeom>
            <a:ln w="28575">
              <a:solidFill>
                <a:srgbClr val="FF0000"/>
              </a:solidFill>
            </a:ln>
          </p:spPr>
          <p:txBody>
            <a:bodyPr wrap="square" rtlCol="0" anchor="ctr">
              <a:spAutoFit/>
            </a:bodyPr>
            <a:lstStyle/>
            <a:p>
              <a:pPr marL="0" algn="ctr">
                <a:lnSpc>
                  <a:spcPts val="3100"/>
                </a:lnSpc>
                <a:spcAft>
                  <a:spcPts val="0"/>
                </a:spcAft>
                <a:buFont typeface="+mj-lt"/>
                <a:buAutoNum type="arabicPeriod"/>
              </a:pPr>
              <a:endParaRPr lang="zh-CN" altLang="en-US" sz="2000" b="1" kern="100" dirty="0">
                <a:latin typeface="宋体" panose="02010600030101010101" pitchFamily="2" charset="-122"/>
                <a:ea typeface="宋体" panose="02010600030101010101" pitchFamily="2" charset="-122"/>
              </a:endParaRPr>
            </a:p>
          </p:txBody>
        </p:sp>
      </p:grpSp>
      <p:sp>
        <p:nvSpPr>
          <p:cNvPr id="16" name="文本框 5"/>
          <p:cNvSpPr txBox="1"/>
          <p:nvPr/>
        </p:nvSpPr>
        <p:spPr>
          <a:xfrm>
            <a:off x="7615754" y="1721447"/>
            <a:ext cx="4284145" cy="1892826"/>
          </a:xfrm>
          <a:prstGeom prst="rect">
            <a:avLst/>
          </a:prstGeom>
          <a:solidFill>
            <a:srgbClr val="FCF7E4"/>
          </a:solidFill>
        </p:spPr>
        <p:txBody>
          <a:bodyPr wrap="square" rtlCol="0">
            <a:spAutoFit/>
          </a:bodyPr>
          <a:lstStyle/>
          <a:p>
            <a:pPr>
              <a:lnSpc>
                <a:spcPct val="130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      根据企业填报的原辅材料类别、名称及品牌信息找到数据库中对应的原辅材料的</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VOCs</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含量（</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），用企业填报的原辅材料使用量</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上述</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VOCs</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含量（</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）即为挥发性有机物产生量</a:t>
            </a:r>
          </a:p>
        </p:txBody>
      </p:sp>
      <p:sp>
        <p:nvSpPr>
          <p:cNvPr id="17" name="文本框 5"/>
          <p:cNvSpPr txBox="1"/>
          <p:nvPr/>
        </p:nvSpPr>
        <p:spPr>
          <a:xfrm>
            <a:off x="7615755" y="4193026"/>
            <a:ext cx="4284146" cy="1532727"/>
          </a:xfrm>
          <a:prstGeom prst="rect">
            <a:avLst/>
          </a:prstGeom>
          <a:solidFill>
            <a:srgbClr val="FDF9E9"/>
          </a:solidFill>
        </p:spPr>
        <p:txBody>
          <a:bodyPr wrap="square" rtlCol="0">
            <a:spAutoFit/>
          </a:bodyPr>
          <a:lstStyle>
            <a:defPPr>
              <a:defRPr lang="zh-CN"/>
            </a:defPPr>
            <a:lvl1pPr>
              <a:lnSpc>
                <a:spcPct val="130000"/>
              </a:lnSpc>
              <a:defRPr>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       根据企业填报的处理工艺和收集方式，确定对应的收集效率</a:t>
            </a:r>
            <a:r>
              <a:rPr lang="el-GR" altLang="zh-CN" dirty="0"/>
              <a:t>η</a:t>
            </a:r>
            <a:r>
              <a:rPr lang="en-US" altLang="zh-CN" baseline="-25000" dirty="0"/>
              <a:t>1</a:t>
            </a:r>
            <a:r>
              <a:rPr lang="zh-CN" altLang="en-US" dirty="0"/>
              <a:t>和处理效率</a:t>
            </a:r>
            <a:r>
              <a:rPr lang="el-GR" altLang="zh-CN" dirty="0"/>
              <a:t>η</a:t>
            </a:r>
            <a:r>
              <a:rPr lang="en-US" altLang="zh-CN" baseline="-25000" dirty="0"/>
              <a:t>2</a:t>
            </a:r>
            <a:r>
              <a:rPr lang="zh-CN" altLang="en-US" dirty="0"/>
              <a:t>，挥发性有机物排放量即为挥发性有机物产生量</a:t>
            </a:r>
            <a:r>
              <a:rPr lang="en-US" altLang="zh-CN" dirty="0"/>
              <a:t>×</a:t>
            </a:r>
            <a:r>
              <a:rPr lang="zh-CN" altLang="en-US" dirty="0"/>
              <a:t>（</a:t>
            </a:r>
            <a:r>
              <a:rPr lang="en-US" altLang="zh-CN" dirty="0"/>
              <a:t>1</a:t>
            </a:r>
            <a:r>
              <a:rPr lang="zh-CN" altLang="en-US" dirty="0"/>
              <a:t>－收集效率</a:t>
            </a:r>
            <a:r>
              <a:rPr lang="el-GR" altLang="zh-CN" dirty="0"/>
              <a:t>η</a:t>
            </a:r>
            <a:r>
              <a:rPr lang="en-US" altLang="zh-CN" baseline="-25000" dirty="0"/>
              <a:t>1</a:t>
            </a:r>
            <a:r>
              <a:rPr lang="en-US" altLang="zh-CN" dirty="0"/>
              <a:t>×</a:t>
            </a:r>
            <a:r>
              <a:rPr lang="zh-CN" altLang="en-US" dirty="0"/>
              <a:t>处理效率</a:t>
            </a:r>
            <a:r>
              <a:rPr lang="el-GR" altLang="zh-CN" dirty="0"/>
              <a:t>η</a:t>
            </a:r>
            <a:r>
              <a:rPr lang="en-US" altLang="zh-CN" baseline="-25000" dirty="0"/>
              <a:t>2</a:t>
            </a:r>
            <a:r>
              <a:rPr lang="zh-CN" altLang="en-US" dirty="0"/>
              <a:t>）</a:t>
            </a:r>
          </a:p>
        </p:txBody>
      </p:sp>
      <p:sp>
        <p:nvSpPr>
          <p:cNvPr id="7" name="矩形 6"/>
          <p:cNvSpPr/>
          <p:nvPr/>
        </p:nvSpPr>
        <p:spPr>
          <a:xfrm>
            <a:off x="6858001" y="1531591"/>
            <a:ext cx="1097168" cy="400110"/>
          </a:xfrm>
          <a:prstGeom prst="rect">
            <a:avLst/>
          </a:prstGeom>
          <a:solidFill>
            <a:schemeClr val="accent3">
              <a:lumMod val="20000"/>
              <a:lumOff val="80000"/>
            </a:schemeClr>
          </a:solidFill>
        </p:spPr>
        <p:txBody>
          <a:bodyPr wrap="square">
            <a:spAutoFit/>
          </a:bodyPr>
          <a:lstStyle/>
          <a:p>
            <a:pPr algn="ct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产生量</a:t>
            </a:r>
            <a:endParaRPr lang="zh-CN" altLang="en-US" sz="2000" b="1" dirty="0"/>
          </a:p>
        </p:txBody>
      </p:sp>
      <p:sp>
        <p:nvSpPr>
          <p:cNvPr id="18" name="矩形 17"/>
          <p:cNvSpPr/>
          <p:nvPr/>
        </p:nvSpPr>
        <p:spPr>
          <a:xfrm>
            <a:off x="6943896" y="4029206"/>
            <a:ext cx="1097168" cy="400110"/>
          </a:xfrm>
          <a:prstGeom prst="rect">
            <a:avLst/>
          </a:prstGeom>
          <a:solidFill>
            <a:schemeClr val="accent3">
              <a:lumMod val="20000"/>
              <a:lumOff val="80000"/>
            </a:schemeClr>
          </a:solidFill>
        </p:spPr>
        <p:txBody>
          <a:bodyPr wrap="square">
            <a:spAutoFit/>
          </a:bodyPr>
          <a:lstStyle/>
          <a:p>
            <a:pPr algn="ct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排放量</a:t>
            </a:r>
          </a:p>
        </p:txBody>
      </p:sp>
      <p:sp>
        <p:nvSpPr>
          <p:cNvPr id="19" name="文本框 18"/>
          <p:cNvSpPr txBox="1"/>
          <p:nvPr/>
        </p:nvSpPr>
        <p:spPr>
          <a:xfrm>
            <a:off x="230777" y="245944"/>
            <a:ext cx="8401594" cy="954107"/>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a:p>
            <a:endParaRPr lang="zh-CN" altLang="en-US" dirty="0"/>
          </a:p>
        </p:txBody>
      </p:sp>
      <p:sp>
        <p:nvSpPr>
          <p:cNvPr id="21" name="Rectangle 1"/>
          <p:cNvSpPr>
            <a:spLocks noChangeArrowheads="1"/>
          </p:cNvSpPr>
          <p:nvPr/>
        </p:nvSpPr>
        <p:spPr bwMode="auto">
          <a:xfrm>
            <a:off x="230777" y="903427"/>
            <a:ext cx="2339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有机溶剂使用</a:t>
            </a:r>
            <a:endParaRPr lang="zh-CN" sz="2400" dirty="0">
              <a:latin typeface="黑体" panose="02010609060101010101" pitchFamily="49" charset="-122"/>
              <a:ea typeface="黑体" panose="02010609060101010101" pitchFamily="49" charset="-122"/>
            </a:endParaRPr>
          </a:p>
        </p:txBody>
      </p:sp>
      <p:sp>
        <p:nvSpPr>
          <p:cNvPr id="22" name="Rectangle 1"/>
          <p:cNvSpPr>
            <a:spLocks noChangeArrowheads="1"/>
          </p:cNvSpPr>
          <p:nvPr/>
        </p:nvSpPr>
        <p:spPr bwMode="auto">
          <a:xfrm>
            <a:off x="2569879" y="969463"/>
            <a:ext cx="24929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挥发有机原辅材料</a:t>
            </a:r>
            <a:endParaRPr lang="zh-CN"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24454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2068" y="1492962"/>
            <a:ext cx="5472600" cy="4972621"/>
          </a:xfrm>
          <a:prstGeom prst="rect">
            <a:avLst/>
          </a:prstGeom>
          <a:solidFill>
            <a:srgbClr val="FF9999">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endParaRPr lang="zh-CN" altLang="en-US">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264590399"/>
              </p:ext>
            </p:extLst>
          </p:nvPr>
        </p:nvGraphicFramePr>
        <p:xfrm>
          <a:off x="553741" y="1768613"/>
          <a:ext cx="4880064" cy="4484876"/>
        </p:xfrm>
        <a:graphic>
          <a:graphicData uri="http://schemas.openxmlformats.org/drawingml/2006/table">
            <a:tbl>
              <a:tblPr firstRow="1" bandRow="1">
                <a:tableStyleId>{5C22544A-7EE6-4342-B048-85BDC9FD1C3A}</a:tableStyleId>
              </a:tblPr>
              <a:tblGrid>
                <a:gridCol w="2440032">
                  <a:extLst>
                    <a:ext uri="{9D8B030D-6E8A-4147-A177-3AD203B41FA5}">
                      <a16:colId xmlns:a16="http://schemas.microsoft.com/office/drawing/2014/main" val="20000"/>
                    </a:ext>
                  </a:extLst>
                </a:gridCol>
                <a:gridCol w="2440032">
                  <a:extLst>
                    <a:ext uri="{9D8B030D-6E8A-4147-A177-3AD203B41FA5}">
                      <a16:colId xmlns:a16="http://schemas.microsoft.com/office/drawing/2014/main" val="20001"/>
                    </a:ext>
                  </a:extLst>
                </a:gridCol>
              </a:tblGrid>
              <a:tr h="663116">
                <a:tc>
                  <a:txBody>
                    <a:bodyPr/>
                    <a:lstStyle/>
                    <a:p>
                      <a:endParaRPr lang="zh-CN" alt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endParaRPr lang="zh-CN" alt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36960">
                <a:tc>
                  <a:txBody>
                    <a:bodyPr/>
                    <a:lstStyle/>
                    <a:p>
                      <a:endParaRPr lang="zh-CN" alt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endParaRPr lang="zh-CN" alt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6960">
                <a:tc>
                  <a:txBody>
                    <a:bodyPr/>
                    <a:lstStyle/>
                    <a:p>
                      <a:endParaRPr lang="zh-CN" alt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endParaRPr lang="zh-CN" alt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36960">
                <a:tc>
                  <a:txBody>
                    <a:bodyPr/>
                    <a:lstStyle/>
                    <a:p>
                      <a:endParaRPr lang="zh-CN" alt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endParaRPr lang="zh-CN" alt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36960">
                <a:tc>
                  <a:txBody>
                    <a:bodyPr/>
                    <a:lstStyle/>
                    <a:p>
                      <a:endParaRPr lang="zh-CN" altLang="en-US" sz="240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endParaRPr lang="zh-CN" alt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36960">
                <a:tc>
                  <a:txBody>
                    <a:bodyPr/>
                    <a:lstStyle/>
                    <a:p>
                      <a:endParaRPr lang="zh-CN" altLang="en-US" sz="240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endParaRPr lang="zh-CN" alt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36960">
                <a:tc>
                  <a:txBody>
                    <a:bodyPr/>
                    <a:lstStyle/>
                    <a:p>
                      <a:endParaRPr lang="zh-CN" alt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zh-CN" altLang="en-US" sz="2400" dirty="0"/>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7" name="矩形 47">
            <a:extLst>
              <a:ext uri="{FF2B5EF4-FFF2-40B4-BE49-F238E27FC236}">
                <a16:creationId xmlns:a16="http://schemas.microsoft.com/office/drawing/2014/main" id="{EC470BED-B9F6-4A4E-B1F0-E860D4F67003}"/>
              </a:ext>
            </a:extLst>
          </p:cNvPr>
          <p:cNvSpPr>
            <a:spLocks noChangeArrowheads="1"/>
          </p:cNvSpPr>
          <p:nvPr/>
        </p:nvSpPr>
        <p:spPr bwMode="auto">
          <a:xfrm>
            <a:off x="613462" y="1806715"/>
            <a:ext cx="4919999" cy="4497805"/>
          </a:xfrm>
          <a:prstGeom prst="rect">
            <a:avLst/>
          </a:prstGeom>
          <a:noFill/>
          <a:ln>
            <a:noFill/>
          </a:ln>
        </p:spPr>
        <p:txBody>
          <a:bodyPr wrap="square" lIns="68572" tIns="34286" rIns="68572"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32">
              <a:lnSpc>
                <a:spcPts val="4933"/>
              </a:lnSpc>
              <a:spcBef>
                <a:spcPct val="0"/>
              </a:spcBef>
              <a:buNone/>
              <a:defRPr/>
            </a:pPr>
            <a:r>
              <a:rPr lang="zh-CN" altLang="en-US" sz="1100" b="1" dirty="0">
                <a:solidFill>
                  <a:schemeClr val="tx1">
                    <a:lumMod val="65000"/>
                    <a:lumOff val="35000"/>
                  </a:schemeClr>
                </a:solidFill>
                <a:latin typeface="Times New Roman" panose="02020603050405020304" pitchFamily="18" charset="0"/>
                <a:cs typeface="Times New Roman" panose="02020603050405020304" pitchFamily="18" charset="0"/>
                <a:sym typeface="微软雅黑" pitchFamily="34" charset="-122"/>
              </a:rPr>
              <a:t>     </a:t>
            </a:r>
            <a:r>
              <a:rPr lang="zh-CN" altLang="en-US" sz="1200" b="1" dirty="0">
                <a:solidFill>
                  <a:schemeClr val="tx1">
                    <a:lumMod val="65000"/>
                    <a:lumOff val="35000"/>
                  </a:schemeClr>
                </a:solidFill>
                <a:latin typeface="Times New Roman" panose="02020603050405020304" pitchFamily="18" charset="0"/>
                <a:cs typeface="Times New Roman" panose="02020603050405020304" pitchFamily="18" charset="0"/>
                <a:sym typeface="微软雅黑" pitchFamily="34" charset="-122"/>
              </a:rPr>
              <a:t> </a:t>
            </a:r>
            <a:r>
              <a:rPr lang="zh-CN" altLang="en-US" sz="1600" b="1" dirty="0">
                <a:solidFill>
                  <a:schemeClr val="tx1">
                    <a:lumMod val="65000"/>
                    <a:lumOff val="35000"/>
                  </a:schemeClr>
                </a:solidFill>
                <a:latin typeface="Times New Roman" panose="02020603050405020304" pitchFamily="18" charset="0"/>
                <a:cs typeface="Times New Roman" panose="02020603050405020304" pitchFamily="18" charset="0"/>
                <a:sym typeface="微软雅黑" pitchFamily="34" charset="-122"/>
              </a:rPr>
              <a:t> </a:t>
            </a:r>
            <a:r>
              <a:rPr lang="zh-CN" altLang="en-US" sz="2100" dirty="0">
                <a:latin typeface="Times New Roman" panose="02020603050405020304" pitchFamily="18" charset="0"/>
                <a:cs typeface="Times New Roman" panose="02020603050405020304" pitchFamily="18" charset="0"/>
                <a:sym typeface="微软雅黑" pitchFamily="34" charset="-122"/>
              </a:rPr>
              <a:t>挥发性有机物（</a:t>
            </a:r>
            <a:r>
              <a:rPr lang="en-US" altLang="zh-CN" sz="2100" dirty="0">
                <a:latin typeface="Times New Roman" panose="02020603050405020304" pitchFamily="18" charset="0"/>
                <a:cs typeface="Times New Roman" panose="02020603050405020304" pitchFamily="18" charset="0"/>
                <a:sym typeface="微软雅黑" pitchFamily="34" charset="-122"/>
              </a:rPr>
              <a:t>VOCs</a:t>
            </a:r>
            <a:r>
              <a:rPr lang="zh-CN" altLang="en-US" sz="2100" dirty="0">
                <a:latin typeface="Times New Roman" panose="02020603050405020304" pitchFamily="18" charset="0"/>
                <a:cs typeface="Times New Roman" panose="02020603050405020304" pitchFamily="18" charset="0"/>
                <a:sym typeface="微软雅黑" pitchFamily="34" charset="-122"/>
              </a:rPr>
              <a:t>）是指参与大气光化学反应的有机化合物，包括非甲烷总烃类（烷烃、烯烃、炔烃、芳香烃等）、含氧有机物（醛、酮、醇、醚等）、含氟有机物、含氮有机物、含硫有机物等，</a:t>
            </a:r>
            <a:r>
              <a:rPr lang="zh-CN" altLang="en-US" sz="2100" dirty="0">
                <a:solidFill>
                  <a:srgbClr val="FF0000"/>
                </a:solidFill>
                <a:latin typeface="Times New Roman" panose="02020603050405020304" pitchFamily="18" charset="0"/>
                <a:cs typeface="Times New Roman" panose="02020603050405020304" pitchFamily="18" charset="0"/>
                <a:sym typeface="微软雅黑" pitchFamily="34" charset="-122"/>
              </a:rPr>
              <a:t>是形成臭氧（</a:t>
            </a:r>
            <a:r>
              <a:rPr lang="en-US" altLang="zh-CN" sz="2100" dirty="0">
                <a:solidFill>
                  <a:srgbClr val="FF0000"/>
                </a:solidFill>
                <a:latin typeface="Times New Roman" panose="02020603050405020304" pitchFamily="18" charset="0"/>
                <a:cs typeface="Times New Roman" panose="02020603050405020304" pitchFamily="18" charset="0"/>
                <a:sym typeface="微软雅黑" pitchFamily="34" charset="-122"/>
              </a:rPr>
              <a:t>O</a:t>
            </a:r>
            <a:r>
              <a:rPr lang="en-US" altLang="zh-CN" sz="1500" dirty="0">
                <a:solidFill>
                  <a:srgbClr val="FF0000"/>
                </a:solidFill>
                <a:latin typeface="Times New Roman" panose="02020603050405020304" pitchFamily="18" charset="0"/>
                <a:cs typeface="Times New Roman" panose="02020603050405020304" pitchFamily="18" charset="0"/>
                <a:sym typeface="微软雅黑" pitchFamily="34" charset="-122"/>
              </a:rPr>
              <a:t>3</a:t>
            </a:r>
            <a:r>
              <a:rPr lang="zh-CN" altLang="en-US" sz="2100" dirty="0">
                <a:solidFill>
                  <a:srgbClr val="FF0000"/>
                </a:solidFill>
                <a:latin typeface="Times New Roman" panose="02020603050405020304" pitchFamily="18" charset="0"/>
                <a:cs typeface="Times New Roman" panose="02020603050405020304" pitchFamily="18" charset="0"/>
                <a:sym typeface="微软雅黑" pitchFamily="34" charset="-122"/>
              </a:rPr>
              <a:t>）和细颗粒物（</a:t>
            </a:r>
            <a:r>
              <a:rPr lang="en-US" altLang="zh-CN" sz="2100" dirty="0">
                <a:solidFill>
                  <a:srgbClr val="FF0000"/>
                </a:solidFill>
                <a:latin typeface="Times New Roman" panose="02020603050405020304" pitchFamily="18" charset="0"/>
                <a:cs typeface="Times New Roman" panose="02020603050405020304" pitchFamily="18" charset="0"/>
                <a:sym typeface="微软雅黑" pitchFamily="34" charset="-122"/>
              </a:rPr>
              <a:t>PM</a:t>
            </a:r>
            <a:r>
              <a:rPr lang="en-US" altLang="zh-CN" sz="1300" dirty="0">
                <a:solidFill>
                  <a:srgbClr val="FF0000"/>
                </a:solidFill>
                <a:latin typeface="Times New Roman" panose="02020603050405020304" pitchFamily="18" charset="0"/>
                <a:cs typeface="Times New Roman" panose="02020603050405020304" pitchFamily="18" charset="0"/>
                <a:sym typeface="微软雅黑" pitchFamily="34" charset="-122"/>
              </a:rPr>
              <a:t>2.5</a:t>
            </a:r>
            <a:r>
              <a:rPr lang="zh-CN" altLang="en-US" sz="2100" dirty="0">
                <a:solidFill>
                  <a:srgbClr val="FF0000"/>
                </a:solidFill>
                <a:latin typeface="Times New Roman" panose="02020603050405020304" pitchFamily="18" charset="0"/>
                <a:cs typeface="Times New Roman" panose="02020603050405020304" pitchFamily="18" charset="0"/>
                <a:sym typeface="微软雅黑" pitchFamily="34" charset="-122"/>
              </a:rPr>
              <a:t>）污染的重要前体物</a:t>
            </a:r>
            <a:r>
              <a:rPr lang="zh-CN" altLang="en-US" sz="2100" dirty="0">
                <a:latin typeface="Times New Roman" panose="02020603050405020304" pitchFamily="18" charset="0"/>
                <a:cs typeface="Times New Roman" panose="02020603050405020304" pitchFamily="18" charset="0"/>
                <a:sym typeface="微软雅黑" pitchFamily="34" charset="-122"/>
              </a:rPr>
              <a:t>。</a:t>
            </a:r>
          </a:p>
        </p:txBody>
      </p:sp>
      <p:cxnSp>
        <p:nvCxnSpPr>
          <p:cNvPr id="46" name="直接连接符 4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77421" y="218827"/>
            <a:ext cx="6020696" cy="523220"/>
          </a:xfrm>
          <a:prstGeom prst="rect">
            <a:avLst/>
          </a:prstGeom>
        </p:spPr>
        <p:txBody>
          <a:bodyPr wrap="square">
            <a:spAutoFit/>
          </a:bodyPr>
          <a:lstStyle/>
          <a:p>
            <a:pPr>
              <a:defRPr/>
            </a:pPr>
            <a:r>
              <a:rPr lang="zh-CN" altLang="en-US" sz="2800" b="1" kern="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系数建立工作总体思路</a:t>
            </a:r>
          </a:p>
        </p:txBody>
      </p:sp>
      <p:sp>
        <p:nvSpPr>
          <p:cNvPr id="47" name="矩形 47">
            <a:extLst>
              <a:ext uri="{FF2B5EF4-FFF2-40B4-BE49-F238E27FC236}">
                <a16:creationId xmlns:a16="http://schemas.microsoft.com/office/drawing/2014/main" id="{EC470BED-B9F6-4A4E-B1F0-E860D4F67003}"/>
              </a:ext>
            </a:extLst>
          </p:cNvPr>
          <p:cNvSpPr>
            <a:spLocks noChangeArrowheads="1"/>
          </p:cNvSpPr>
          <p:nvPr/>
        </p:nvSpPr>
        <p:spPr bwMode="auto">
          <a:xfrm>
            <a:off x="6089647" y="827689"/>
            <a:ext cx="4959353" cy="5609220"/>
          </a:xfrm>
          <a:prstGeom prst="rect">
            <a:avLst/>
          </a:prstGeom>
          <a:solidFill>
            <a:srgbClr val="E7E7E5"/>
          </a:solidFill>
          <a:ln>
            <a:solidFill>
              <a:schemeClr val="accent1"/>
            </a:solidFill>
          </a:ln>
        </p:spPr>
        <p:txBody>
          <a:bodyPr wrap="square" lIns="68572" tIns="34286" rIns="68572"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indent="457200" defTabSz="685732">
              <a:lnSpc>
                <a:spcPct val="150000"/>
              </a:lnSpc>
              <a:spcBef>
                <a:spcPct val="0"/>
              </a:spcBef>
              <a:buNone/>
              <a:defRPr/>
            </a:pPr>
            <a:r>
              <a:rPr lang="en-US" altLang="zh-CN" sz="2000" dirty="0">
                <a:solidFill>
                  <a:srgbClr val="0000FF"/>
                </a:solidFill>
                <a:latin typeface="黑体" panose="02010609060101010101" pitchFamily="49" charset="-122"/>
                <a:ea typeface="黑体" panose="02010609060101010101" pitchFamily="49" charset="-122"/>
                <a:cs typeface="Times New Roman" panose="02020603050405020304" pitchFamily="18" charset="0"/>
              </a:rPr>
              <a:t>VOCs</a:t>
            </a:r>
            <a:r>
              <a:rPr lang="zh-CN" altLang="zh-CN" sz="2000" dirty="0">
                <a:solidFill>
                  <a:srgbClr val="0000FF"/>
                </a:solidFill>
                <a:latin typeface="黑体" panose="02010609060101010101" pitchFamily="49" charset="-122"/>
                <a:ea typeface="黑体" panose="02010609060101010101" pitchFamily="49" charset="-122"/>
                <a:cs typeface="Times New Roman" panose="02020603050405020304" pitchFamily="18" charset="0"/>
              </a:rPr>
              <a:t>表征选取</a:t>
            </a:r>
            <a:r>
              <a:rPr lang="zh-CN" altLang="en-US" sz="2000" dirty="0">
                <a:solidFill>
                  <a:srgbClr val="0000FF"/>
                </a:solidFill>
                <a:latin typeface="黑体" panose="02010609060101010101" pitchFamily="49" charset="-122"/>
                <a:ea typeface="黑体" panose="02010609060101010101" pitchFamily="49" charset="-122"/>
                <a:cs typeface="Times New Roman" panose="02020603050405020304" pitchFamily="18" charset="0"/>
              </a:rPr>
              <a:t>时遵循</a:t>
            </a:r>
            <a:r>
              <a:rPr lang="zh-CN" altLang="zh-CN" sz="2000" dirty="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sz="2000" dirty="0">
              <a:solidFill>
                <a:srgbClr val="0000FF"/>
              </a:solidFill>
              <a:latin typeface="黑体" panose="02010609060101010101" pitchFamily="49" charset="-122"/>
              <a:ea typeface="黑体" panose="02010609060101010101" pitchFamily="49" charset="-122"/>
              <a:cs typeface="Times New Roman" panose="02020603050405020304" pitchFamily="18" charset="0"/>
            </a:endParaRPr>
          </a:p>
          <a:p>
            <a:pPr indent="457200" defTabSz="685732">
              <a:lnSpc>
                <a:spcPct val="150000"/>
              </a:lnSpc>
              <a:spcBef>
                <a:spcPct val="0"/>
              </a:spcBef>
              <a:buNone/>
              <a:defRPr/>
            </a:pPr>
            <a:r>
              <a:rPr lang="zh-CN" altLang="zh-CN" sz="2000"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dirty="0">
                <a:latin typeface="黑体" panose="02010609060101010101" pitchFamily="49" charset="-122"/>
                <a:ea typeface="黑体" panose="02010609060101010101" pitchFamily="49" charset="-122"/>
                <a:cs typeface="Times New Roman" panose="02020603050405020304" pitchFamily="18" charset="0"/>
              </a:rPr>
              <a:t>1</a:t>
            </a:r>
            <a:r>
              <a:rPr lang="zh-CN" altLang="zh-CN" sz="20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dirty="0">
                <a:latin typeface="黑体" panose="02010609060101010101" pitchFamily="49" charset="-122"/>
                <a:ea typeface="黑体" panose="02010609060101010101" pitchFamily="49" charset="-122"/>
                <a:cs typeface="Times New Roman" panose="02020603050405020304" pitchFamily="18" charset="0"/>
              </a:rPr>
              <a:t>如果有</a:t>
            </a:r>
            <a:r>
              <a:rPr lang="en-US" altLang="zh-CN" sz="2000" dirty="0">
                <a:latin typeface="黑体" panose="02010609060101010101" pitchFamily="49" charset="-122"/>
                <a:ea typeface="黑体" panose="02010609060101010101" pitchFamily="49" charset="-122"/>
                <a:cs typeface="Times New Roman" panose="02020603050405020304" pitchFamily="18" charset="0"/>
              </a:rPr>
              <a:t>VOCs</a:t>
            </a:r>
            <a:r>
              <a:rPr lang="zh-CN" altLang="zh-CN" sz="20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行业排放标准</a:t>
            </a:r>
            <a:r>
              <a:rPr lang="zh-CN" altLang="zh-CN" sz="2000" dirty="0">
                <a:latin typeface="黑体" panose="02010609060101010101" pitchFamily="49" charset="-122"/>
                <a:ea typeface="黑体" panose="02010609060101010101" pitchFamily="49" charset="-122"/>
                <a:cs typeface="Times New Roman" panose="02020603050405020304" pitchFamily="18" charset="0"/>
              </a:rPr>
              <a:t>，按照排放标准要求表征；</a:t>
            </a:r>
            <a:endParaRPr lang="en-US" altLang="zh-CN" sz="2000" dirty="0">
              <a:latin typeface="黑体" panose="02010609060101010101" pitchFamily="49" charset="-122"/>
              <a:ea typeface="黑体" panose="02010609060101010101" pitchFamily="49" charset="-122"/>
              <a:cs typeface="Times New Roman" panose="02020603050405020304" pitchFamily="18" charset="0"/>
            </a:endParaRPr>
          </a:p>
          <a:p>
            <a:pPr indent="457200" defTabSz="685732">
              <a:lnSpc>
                <a:spcPct val="150000"/>
              </a:lnSpc>
              <a:spcBef>
                <a:spcPct val="0"/>
              </a:spcBef>
              <a:buNone/>
              <a:defRPr/>
            </a:pPr>
            <a:r>
              <a:rPr lang="zh-CN" altLang="zh-CN" sz="2000"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dirty="0">
                <a:latin typeface="黑体" panose="02010609060101010101" pitchFamily="49" charset="-122"/>
                <a:ea typeface="黑体" panose="02010609060101010101" pitchFamily="49" charset="-122"/>
                <a:cs typeface="Times New Roman" panose="02020603050405020304" pitchFamily="18" charset="0"/>
              </a:rPr>
              <a:t>2</a:t>
            </a:r>
            <a:r>
              <a:rPr lang="zh-CN" altLang="zh-CN" sz="20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dirty="0">
                <a:latin typeface="黑体" panose="02010609060101010101" pitchFamily="49" charset="-122"/>
                <a:ea typeface="黑体" panose="02010609060101010101" pitchFamily="49" charset="-122"/>
                <a:cs typeface="Times New Roman" panose="02020603050405020304" pitchFamily="18" charset="0"/>
              </a:rPr>
              <a:t>有</a:t>
            </a:r>
            <a:r>
              <a:rPr lang="en-US" altLang="zh-CN" sz="2000" dirty="0">
                <a:latin typeface="黑体" panose="02010609060101010101" pitchFamily="49" charset="-122"/>
                <a:ea typeface="黑体" panose="02010609060101010101" pitchFamily="49" charset="-122"/>
                <a:cs typeface="Times New Roman" panose="02020603050405020304" pitchFamily="18" charset="0"/>
              </a:rPr>
              <a:t>VOCs</a:t>
            </a:r>
            <a:r>
              <a:rPr lang="zh-CN" altLang="zh-CN" sz="20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排污许可证申请与核发</a:t>
            </a:r>
            <a:r>
              <a:rPr lang="zh-CN" altLang="zh-CN" sz="2000" dirty="0">
                <a:latin typeface="黑体" panose="02010609060101010101" pitchFamily="49" charset="-122"/>
                <a:ea typeface="黑体" panose="02010609060101010101" pitchFamily="49" charset="-122"/>
                <a:cs typeface="Times New Roman" panose="02020603050405020304" pitchFamily="18" charset="0"/>
              </a:rPr>
              <a:t>技术</a:t>
            </a:r>
            <a:r>
              <a:rPr lang="zh-CN" altLang="zh-CN" sz="20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规范</a:t>
            </a:r>
            <a:r>
              <a:rPr lang="zh-CN" altLang="zh-CN" sz="2000" dirty="0">
                <a:latin typeface="黑体" panose="02010609060101010101" pitchFamily="49" charset="-122"/>
                <a:ea typeface="黑体" panose="02010609060101010101" pitchFamily="49" charset="-122"/>
                <a:cs typeface="Times New Roman" panose="02020603050405020304" pitchFamily="18" charset="0"/>
              </a:rPr>
              <a:t>的，按照文件规定表征；</a:t>
            </a:r>
            <a:endParaRPr lang="en-US" altLang="zh-CN" sz="2000" dirty="0">
              <a:latin typeface="黑体" panose="02010609060101010101" pitchFamily="49" charset="-122"/>
              <a:ea typeface="黑体" panose="02010609060101010101" pitchFamily="49" charset="-122"/>
              <a:cs typeface="Times New Roman" panose="02020603050405020304" pitchFamily="18" charset="0"/>
            </a:endParaRPr>
          </a:p>
          <a:p>
            <a:pPr indent="457200" defTabSz="685732">
              <a:lnSpc>
                <a:spcPct val="150000"/>
              </a:lnSpc>
              <a:spcBef>
                <a:spcPct val="0"/>
              </a:spcBef>
              <a:buNone/>
              <a:defRPr/>
            </a:pPr>
            <a:r>
              <a:rPr lang="zh-CN" altLang="zh-CN" sz="2000" dirty="0">
                <a:latin typeface="黑体" panose="02010609060101010101" pitchFamily="49" charset="-122"/>
                <a:ea typeface="黑体" panose="02010609060101010101" pitchFamily="49" charset="-122"/>
                <a:cs typeface="Times New Roman" panose="02020603050405020304" pitchFamily="18" charset="0"/>
              </a:rPr>
              <a:t>（</a:t>
            </a:r>
            <a:r>
              <a:rPr lang="en-US" altLang="zh-CN" sz="2000" dirty="0">
                <a:latin typeface="黑体" panose="02010609060101010101" pitchFamily="49" charset="-122"/>
                <a:ea typeface="黑体" panose="02010609060101010101" pitchFamily="49" charset="-122"/>
                <a:cs typeface="Times New Roman" panose="02020603050405020304" pitchFamily="18" charset="0"/>
              </a:rPr>
              <a:t>3</a:t>
            </a:r>
            <a:r>
              <a:rPr lang="zh-CN" altLang="zh-CN" sz="2000" dirty="0">
                <a:latin typeface="黑体" panose="02010609060101010101" pitchFamily="49" charset="-122"/>
                <a:ea typeface="黑体" panose="02010609060101010101" pitchFamily="49" charset="-122"/>
                <a:cs typeface="Times New Roman" panose="02020603050405020304" pitchFamily="18" charset="0"/>
              </a:rPr>
              <a:t>）没有排放标准和排污许可证申请与核发技术规范的行业或者上述两类文件中没有具体要求的源项中涉及</a:t>
            </a:r>
            <a:r>
              <a:rPr lang="en-US" altLang="zh-CN" sz="2000" dirty="0">
                <a:latin typeface="黑体" panose="02010609060101010101" pitchFamily="49" charset="-122"/>
                <a:ea typeface="黑体" panose="02010609060101010101" pitchFamily="49" charset="-122"/>
                <a:cs typeface="Times New Roman" panose="02020603050405020304" pitchFamily="18" charset="0"/>
              </a:rPr>
              <a:t>VOCs</a:t>
            </a:r>
            <a:r>
              <a:rPr lang="zh-CN" altLang="zh-CN" sz="2000" dirty="0">
                <a:latin typeface="黑体" panose="02010609060101010101" pitchFamily="49" charset="-122"/>
                <a:ea typeface="黑体" panose="02010609060101010101" pitchFamily="49" charset="-122"/>
                <a:cs typeface="Times New Roman" panose="02020603050405020304" pitchFamily="18" charset="0"/>
              </a:rPr>
              <a:t>污染因子的，如果</a:t>
            </a:r>
            <a:r>
              <a:rPr lang="zh-CN" altLang="zh-CN" sz="20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已知全部具体挥发性有机物</a:t>
            </a:r>
            <a:r>
              <a:rPr lang="zh-CN" altLang="zh-CN" sz="2000" dirty="0">
                <a:latin typeface="黑体" panose="02010609060101010101" pitchFamily="49" charset="-122"/>
                <a:ea typeface="黑体" panose="02010609060101010101" pitchFamily="49" charset="-122"/>
                <a:cs typeface="Times New Roman" panose="02020603050405020304" pitchFamily="18" charset="0"/>
              </a:rPr>
              <a:t>物质种类的，采用</a:t>
            </a:r>
            <a:r>
              <a:rPr lang="zh-CN" altLang="zh-CN" sz="20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单物质监测加和法</a:t>
            </a:r>
            <a:r>
              <a:rPr lang="zh-CN" altLang="zh-CN" sz="2000" dirty="0">
                <a:latin typeface="黑体" panose="02010609060101010101" pitchFamily="49" charset="-122"/>
                <a:ea typeface="黑体" panose="02010609060101010101" pitchFamily="49" charset="-122"/>
                <a:cs typeface="Times New Roman" panose="02020603050405020304" pitchFamily="18" charset="0"/>
              </a:rPr>
              <a:t>，如未知，则废气采用监测非甲烷总烃、Δ</a:t>
            </a:r>
            <a:r>
              <a:rPr lang="en-US" altLang="zh-CN" sz="2000" dirty="0">
                <a:latin typeface="黑体" panose="02010609060101010101" pitchFamily="49" charset="-122"/>
                <a:ea typeface="黑体" panose="02010609060101010101" pitchFamily="49" charset="-122"/>
                <a:cs typeface="Times New Roman" panose="02020603050405020304" pitchFamily="18" charset="0"/>
              </a:rPr>
              <a:t>TOC</a:t>
            </a:r>
            <a:r>
              <a:rPr lang="zh-CN" altLang="zh-CN" sz="2000" dirty="0">
                <a:latin typeface="黑体" panose="02010609060101010101" pitchFamily="49" charset="-122"/>
                <a:ea typeface="黑体" panose="02010609060101010101" pitchFamily="49" charset="-122"/>
                <a:cs typeface="Times New Roman" panose="02020603050405020304" pitchFamily="18" charset="0"/>
              </a:rPr>
              <a:t>和Δ</a:t>
            </a:r>
            <a:r>
              <a:rPr lang="en-US" altLang="zh-CN" sz="2000" dirty="0">
                <a:latin typeface="黑体" panose="02010609060101010101" pitchFamily="49" charset="-122"/>
                <a:ea typeface="黑体" panose="02010609060101010101" pitchFamily="49" charset="-122"/>
                <a:cs typeface="Times New Roman" panose="02020603050405020304" pitchFamily="18" charset="0"/>
              </a:rPr>
              <a:t>POC</a:t>
            </a:r>
            <a:r>
              <a:rPr lang="zh-CN" altLang="en-US" sz="2000" dirty="0">
                <a:latin typeface="黑体" panose="02010609060101010101" pitchFamily="49" charset="-122"/>
                <a:ea typeface="黑体" panose="02010609060101010101" pitchFamily="49" charset="-122"/>
                <a:cs typeface="Times New Roman" panose="02020603050405020304" pitchFamily="18" charset="0"/>
              </a:rPr>
              <a:t>表征</a:t>
            </a:r>
            <a:r>
              <a:rPr lang="zh-CN" altLang="zh-CN" sz="2000" dirty="0">
                <a:latin typeface="黑体" panose="02010609060101010101" pitchFamily="49" charset="-122"/>
                <a:ea typeface="黑体" panose="02010609060101010101" pitchFamily="49" charset="-122"/>
                <a:cs typeface="Times New Roman" panose="02020603050405020304" pitchFamily="18" charset="0"/>
              </a:rPr>
              <a:t>。</a:t>
            </a:r>
            <a:endParaRPr lang="zh-CN" altLang="en-US" sz="2000" dirty="0">
              <a:latin typeface="黑体" panose="02010609060101010101" pitchFamily="49" charset="-122"/>
              <a:ea typeface="黑体" panose="02010609060101010101" pitchFamily="49" charset="-122"/>
              <a:cs typeface="Times New Roman" panose="02020603050405020304" pitchFamily="18" charset="0"/>
              <a:sym typeface="微软雅黑" pitchFamily="34" charset="-122"/>
            </a:endParaRPr>
          </a:p>
        </p:txBody>
      </p:sp>
      <p:sp>
        <p:nvSpPr>
          <p:cNvPr id="8" name="矩形 7"/>
          <p:cNvSpPr/>
          <p:nvPr/>
        </p:nvSpPr>
        <p:spPr>
          <a:xfrm>
            <a:off x="896815" y="948604"/>
            <a:ext cx="3145412" cy="400110"/>
          </a:xfrm>
          <a:prstGeom prst="rect">
            <a:avLst/>
          </a:prstGeom>
        </p:spPr>
        <p:txBody>
          <a:bodyPr wrap="square">
            <a:spAutoFit/>
          </a:bodyPr>
          <a:lstStyle/>
          <a:p>
            <a:pPr>
              <a:defRPr/>
            </a:pPr>
            <a:r>
              <a:rPr lang="en-US" altLang="zh-CN"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的界定原则</a:t>
            </a:r>
          </a:p>
        </p:txBody>
      </p:sp>
    </p:spTree>
    <p:extLst>
      <p:ext uri="{BB962C8B-B14F-4D97-AF65-F5344CB8AC3E}">
        <p14:creationId xmlns:p14="http://schemas.microsoft.com/office/powerpoint/2010/main" val="4517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outVertical)">
                                      <p:cBhvr>
                                        <p:cTn id="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4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36" y="1931701"/>
            <a:ext cx="6725265" cy="3975568"/>
          </a:xfrm>
          <a:prstGeom prst="rect">
            <a:avLst/>
          </a:prstGeom>
        </p:spPr>
      </p:pic>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30</a:t>
            </a:fld>
            <a:endParaRPr lang="zh-CN" altLang="en-US" dirty="0"/>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22"/>
          <p:cNvSpPr>
            <a:spLocks noChangeArrowheads="1"/>
          </p:cNvSpPr>
          <p:nvPr/>
        </p:nvSpPr>
        <p:spPr bwMode="auto">
          <a:xfrm>
            <a:off x="790575" y="12648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文本框 5"/>
          <p:cNvSpPr txBox="1"/>
          <p:nvPr/>
        </p:nvSpPr>
        <p:spPr>
          <a:xfrm>
            <a:off x="7615755" y="1721447"/>
            <a:ext cx="4296028" cy="1532727"/>
          </a:xfrm>
          <a:prstGeom prst="rect">
            <a:avLst/>
          </a:prstGeom>
          <a:solidFill>
            <a:srgbClr val="FCF7E4"/>
          </a:solidFill>
        </p:spPr>
        <p:txBody>
          <a:bodyPr wrap="square" rtlCol="0">
            <a:spAutoFit/>
          </a:bodyPr>
          <a:lstStyle/>
          <a:p>
            <a:pPr>
              <a:lnSpc>
                <a:spcPct val="130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        找到数据库中中涂化工的水性环氧内面漆的</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VOCs</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含量为</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8.15%</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，则该企业挥发性有机物产生量</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=2677</a:t>
            </a:r>
            <a:r>
              <a:rPr lang="en-US" altLang="zh-CN" dirty="0"/>
              <a:t> ×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8.15%=218.1755</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吨</a:t>
            </a:r>
          </a:p>
        </p:txBody>
      </p:sp>
      <p:sp>
        <p:nvSpPr>
          <p:cNvPr id="17" name="文本框 5"/>
          <p:cNvSpPr txBox="1"/>
          <p:nvPr/>
        </p:nvSpPr>
        <p:spPr>
          <a:xfrm>
            <a:off x="7524794" y="3485103"/>
            <a:ext cx="4386989" cy="2973122"/>
          </a:xfrm>
          <a:prstGeom prst="rect">
            <a:avLst/>
          </a:prstGeom>
          <a:solidFill>
            <a:srgbClr val="FDF9E9"/>
          </a:solidFill>
        </p:spPr>
        <p:txBody>
          <a:bodyPr wrap="square" rtlCol="0">
            <a:spAutoFit/>
          </a:bodyPr>
          <a:lstStyle>
            <a:defPPr>
              <a:defRPr lang="zh-CN"/>
            </a:defPPr>
            <a:lvl1pPr>
              <a:lnSpc>
                <a:spcPct val="130000"/>
              </a:lnSpc>
              <a:defRPr>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       该企业采用</a:t>
            </a:r>
            <a:r>
              <a:rPr lang="zh-CN" altLang="en-US" dirty="0">
                <a:solidFill>
                  <a:srgbClr val="FF0000"/>
                </a:solidFill>
              </a:rPr>
              <a:t>排气柜</a:t>
            </a:r>
            <a:r>
              <a:rPr lang="zh-CN" altLang="en-US" dirty="0"/>
              <a:t>收集车间喷涂废气，且运行状况较好，保守估计企业收集效率</a:t>
            </a:r>
            <a:r>
              <a:rPr lang="el-GR" altLang="zh-CN" dirty="0"/>
              <a:t>η</a:t>
            </a:r>
            <a:r>
              <a:rPr lang="en-US" altLang="zh-CN" baseline="-25000" dirty="0"/>
              <a:t>1</a:t>
            </a:r>
            <a:r>
              <a:rPr lang="zh-CN" altLang="en-US" dirty="0"/>
              <a:t>为</a:t>
            </a:r>
            <a:r>
              <a:rPr lang="en-US" altLang="zh-CN" dirty="0"/>
              <a:t>70%</a:t>
            </a:r>
            <a:r>
              <a:rPr lang="zh-CN" altLang="en-US" dirty="0"/>
              <a:t>，末端处理设施采用或湘潭西苏</a:t>
            </a:r>
            <a:r>
              <a:rPr lang="en-US" altLang="zh-CN" dirty="0"/>
              <a:t>-</a:t>
            </a:r>
            <a:r>
              <a:rPr lang="zh-CN" altLang="en-US" dirty="0"/>
              <a:t>蓄热燃烧的处理效率</a:t>
            </a:r>
            <a:r>
              <a:rPr lang="el-GR" altLang="zh-CN" dirty="0"/>
              <a:t>η</a:t>
            </a:r>
            <a:r>
              <a:rPr lang="en-US" altLang="zh-CN" baseline="-25000" dirty="0"/>
              <a:t>2</a:t>
            </a:r>
            <a:r>
              <a:rPr lang="zh-CN" altLang="en-US" dirty="0"/>
              <a:t>为</a:t>
            </a:r>
            <a:r>
              <a:rPr lang="en-US" altLang="zh-CN" dirty="0"/>
              <a:t>84.36%</a:t>
            </a:r>
            <a:r>
              <a:rPr lang="zh-CN" altLang="en-US" dirty="0"/>
              <a:t>，该企业挥发性有机物排放量</a:t>
            </a:r>
            <a:endParaRPr lang="en-US" altLang="zh-CN" dirty="0"/>
          </a:p>
          <a:p>
            <a:r>
              <a:rPr lang="en-US" altLang="zh-CN" dirty="0"/>
              <a:t>=</a:t>
            </a:r>
            <a:r>
              <a:rPr lang="zh-CN" altLang="en-US" dirty="0"/>
              <a:t>挥发性有机物产生量</a:t>
            </a:r>
            <a:r>
              <a:rPr lang="en-US" altLang="zh-CN" dirty="0"/>
              <a:t>×</a:t>
            </a:r>
            <a:r>
              <a:rPr lang="zh-CN" altLang="en-US" dirty="0"/>
              <a:t>（</a:t>
            </a:r>
            <a:r>
              <a:rPr lang="en-US" altLang="zh-CN" dirty="0"/>
              <a:t>1</a:t>
            </a:r>
            <a:r>
              <a:rPr lang="zh-CN" altLang="en-US" dirty="0"/>
              <a:t>－收集效率</a:t>
            </a:r>
            <a:r>
              <a:rPr lang="el-GR" altLang="zh-CN" dirty="0"/>
              <a:t>η</a:t>
            </a:r>
            <a:r>
              <a:rPr lang="en-US" altLang="zh-CN" baseline="-25000" dirty="0"/>
              <a:t>1</a:t>
            </a:r>
            <a:r>
              <a:rPr lang="en-US" altLang="zh-CN" dirty="0"/>
              <a:t>×</a:t>
            </a:r>
            <a:r>
              <a:rPr lang="zh-CN" altLang="en-US" dirty="0"/>
              <a:t>处理效率</a:t>
            </a:r>
            <a:r>
              <a:rPr lang="el-GR" altLang="zh-CN" dirty="0"/>
              <a:t>η</a:t>
            </a:r>
            <a:r>
              <a:rPr lang="en-US" altLang="zh-CN" baseline="-25000" dirty="0"/>
              <a:t>2</a:t>
            </a:r>
            <a:r>
              <a:rPr lang="zh-CN" altLang="en-US" dirty="0"/>
              <a:t>）</a:t>
            </a:r>
            <a:r>
              <a:rPr lang="en-US" altLang="zh-CN" dirty="0"/>
              <a:t>= 218.1755 ×(1-70% × 84.36%</a:t>
            </a:r>
            <a:r>
              <a:rPr lang="zh-CN" altLang="en-US" dirty="0"/>
              <a:t>）</a:t>
            </a:r>
            <a:r>
              <a:rPr lang="en-US" altLang="zh-CN" dirty="0"/>
              <a:t>=89.34</a:t>
            </a:r>
            <a:r>
              <a:rPr lang="zh-CN" altLang="en-US" dirty="0"/>
              <a:t>吨</a:t>
            </a:r>
          </a:p>
        </p:txBody>
      </p:sp>
      <p:sp>
        <p:nvSpPr>
          <p:cNvPr id="7" name="矩形 6"/>
          <p:cNvSpPr/>
          <p:nvPr/>
        </p:nvSpPr>
        <p:spPr>
          <a:xfrm>
            <a:off x="6769101" y="1531591"/>
            <a:ext cx="1097168" cy="400110"/>
          </a:xfrm>
          <a:prstGeom prst="rect">
            <a:avLst/>
          </a:prstGeom>
          <a:solidFill>
            <a:schemeClr val="accent3">
              <a:lumMod val="20000"/>
              <a:lumOff val="80000"/>
            </a:schemeClr>
          </a:solidFill>
        </p:spPr>
        <p:txBody>
          <a:bodyPr wrap="square">
            <a:spAutoFit/>
          </a:bodyPr>
          <a:lstStyle/>
          <a:p>
            <a:pPr algn="ct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产生量</a:t>
            </a:r>
            <a:endParaRPr lang="zh-CN" altLang="en-US" sz="2000" b="1" dirty="0"/>
          </a:p>
        </p:txBody>
      </p:sp>
      <p:sp>
        <p:nvSpPr>
          <p:cNvPr id="18" name="矩形 17"/>
          <p:cNvSpPr/>
          <p:nvPr/>
        </p:nvSpPr>
        <p:spPr>
          <a:xfrm>
            <a:off x="6777979" y="3321283"/>
            <a:ext cx="1097168" cy="400110"/>
          </a:xfrm>
          <a:prstGeom prst="rect">
            <a:avLst/>
          </a:prstGeom>
          <a:solidFill>
            <a:schemeClr val="accent3">
              <a:lumMod val="20000"/>
              <a:lumOff val="80000"/>
            </a:schemeClr>
          </a:solidFill>
        </p:spPr>
        <p:txBody>
          <a:bodyPr wrap="square">
            <a:spAutoFit/>
          </a:bodyPr>
          <a:lstStyle/>
          <a:p>
            <a:pPr algn="ctr"/>
            <a:r>
              <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排放量</a:t>
            </a:r>
          </a:p>
        </p:txBody>
      </p:sp>
      <p:sp>
        <p:nvSpPr>
          <p:cNvPr id="19" name="文本框 18"/>
          <p:cNvSpPr txBox="1"/>
          <p:nvPr/>
        </p:nvSpPr>
        <p:spPr>
          <a:xfrm>
            <a:off x="230777" y="245944"/>
            <a:ext cx="8401594" cy="954107"/>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latin typeface="微软雅黑" panose="020B0503020204020204" pitchFamily="34" charset="-122"/>
              </a:rPr>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a:p>
            <a:endParaRPr lang="zh-CN" altLang="en-US" dirty="0"/>
          </a:p>
        </p:txBody>
      </p:sp>
      <p:sp>
        <p:nvSpPr>
          <p:cNvPr id="21" name="Rectangle 1"/>
          <p:cNvSpPr>
            <a:spLocks noChangeArrowheads="1"/>
          </p:cNvSpPr>
          <p:nvPr/>
        </p:nvSpPr>
        <p:spPr bwMode="auto">
          <a:xfrm>
            <a:off x="230777" y="903427"/>
            <a:ext cx="2339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有机溶剂使用</a:t>
            </a:r>
            <a:endParaRPr lang="zh-CN" sz="2400" dirty="0">
              <a:latin typeface="黑体" panose="02010609060101010101" pitchFamily="49" charset="-122"/>
              <a:ea typeface="黑体" panose="02010609060101010101" pitchFamily="49" charset="-122"/>
            </a:endParaRPr>
          </a:p>
        </p:txBody>
      </p:sp>
      <p:sp>
        <p:nvSpPr>
          <p:cNvPr id="22" name="矩形 21"/>
          <p:cNvSpPr/>
          <p:nvPr/>
        </p:nvSpPr>
        <p:spPr>
          <a:xfrm>
            <a:off x="4116280" y="4036800"/>
            <a:ext cx="1089901" cy="948155"/>
          </a:xfrm>
          <a:prstGeom prst="rect">
            <a:avLst/>
          </a:prstGeom>
          <a:ln w="28575">
            <a:solidFill>
              <a:srgbClr val="FF0000"/>
            </a:solidFill>
          </a:ln>
        </p:spPr>
        <p:txBody>
          <a:bodyPr wrap="square" rtlCol="0" anchor="ctr">
            <a:spAutoFit/>
          </a:bodyPr>
          <a:lstStyle/>
          <a:p>
            <a:pPr marL="0" algn="ctr">
              <a:lnSpc>
                <a:spcPts val="3100"/>
              </a:lnSpc>
              <a:spcAft>
                <a:spcPts val="0"/>
              </a:spcAft>
              <a:buFont typeface="+mj-lt"/>
              <a:buAutoNum type="arabicPeriod"/>
            </a:pPr>
            <a:endParaRPr lang="zh-CN" altLang="en-US" sz="2000" b="1" kern="100" dirty="0">
              <a:latin typeface="宋体" panose="02010600030101010101" pitchFamily="2" charset="-122"/>
              <a:ea typeface="宋体" panose="02010600030101010101" pitchFamily="2" charset="-122"/>
            </a:endParaRPr>
          </a:p>
        </p:txBody>
      </p:sp>
      <p:sp>
        <p:nvSpPr>
          <p:cNvPr id="14" name="矩形 13"/>
          <p:cNvSpPr/>
          <p:nvPr/>
        </p:nvSpPr>
        <p:spPr>
          <a:xfrm>
            <a:off x="517618" y="1531591"/>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举例</a:t>
            </a:r>
          </a:p>
        </p:txBody>
      </p:sp>
    </p:spTree>
    <p:extLst>
      <p:ext uri="{BB962C8B-B14F-4D97-AF65-F5344CB8AC3E}">
        <p14:creationId xmlns:p14="http://schemas.microsoft.com/office/powerpoint/2010/main" val="2474268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t>31</a:t>
            </a:fld>
            <a:endParaRPr lang="zh-CN" altLang="en-US"/>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9571" y="974092"/>
            <a:ext cx="6635323" cy="461665"/>
          </a:xfrm>
          <a:prstGeom prst="rect">
            <a:avLst/>
          </a:prstGeom>
        </p:spPr>
        <p:txBody>
          <a:bodyPr wrap="squar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设备动静密封点</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VOCs</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产污系数表</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（石化行业）</a:t>
            </a:r>
          </a:p>
        </p:txBody>
      </p:sp>
      <p:sp>
        <p:nvSpPr>
          <p:cNvPr id="7" name="文本框 5"/>
          <p:cNvSpPr txBox="1"/>
          <p:nvPr/>
        </p:nvSpPr>
        <p:spPr>
          <a:xfrm>
            <a:off x="452518" y="5507480"/>
            <a:ext cx="9526178" cy="1384995"/>
          </a:xfrm>
          <a:prstGeom prst="rect">
            <a:avLst/>
          </a:prstGeom>
          <a:solidFill>
            <a:schemeClr val="accent3">
              <a:lumMod val="20000"/>
              <a:lumOff val="80000"/>
            </a:schemeClr>
          </a:solidFill>
        </p:spPr>
        <p:txBody>
          <a:bodyPr wrap="square" rtlCol="0">
            <a:spAutoFit/>
          </a:bodyPr>
          <a:lstStyle/>
          <a:p>
            <a:pPr>
              <a:lnSpc>
                <a:spcPct val="14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涉及报表：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G103-9</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4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涉及行业：</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2511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2614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2651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2652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2653</a:t>
            </a:r>
          </a:p>
          <a:p>
            <a:pPr>
              <a:lnSpc>
                <a:spcPct val="14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参与核算参数：设备动静密封点个数</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5" name="表格 4"/>
          <p:cNvGraphicFramePr>
            <a:graphicFrameLocks noGrp="1"/>
          </p:cNvGraphicFramePr>
          <p:nvPr/>
        </p:nvGraphicFramePr>
        <p:xfrm>
          <a:off x="464503" y="2115159"/>
          <a:ext cx="10628449" cy="3429972"/>
        </p:xfrm>
        <a:graphic>
          <a:graphicData uri="http://schemas.openxmlformats.org/drawingml/2006/table">
            <a:tbl>
              <a:tblPr firstRow="1" firstCol="1" bandRow="1"/>
              <a:tblGrid>
                <a:gridCol w="2085299">
                  <a:extLst>
                    <a:ext uri="{9D8B030D-6E8A-4147-A177-3AD203B41FA5}">
                      <a16:colId xmlns:a16="http://schemas.microsoft.com/office/drawing/2014/main" val="20000"/>
                    </a:ext>
                  </a:extLst>
                </a:gridCol>
                <a:gridCol w="1067097">
                  <a:extLst>
                    <a:ext uri="{9D8B030D-6E8A-4147-A177-3AD203B41FA5}">
                      <a16:colId xmlns:a16="http://schemas.microsoft.com/office/drawing/2014/main" val="20001"/>
                    </a:ext>
                  </a:extLst>
                </a:gridCol>
                <a:gridCol w="1067097">
                  <a:extLst>
                    <a:ext uri="{9D8B030D-6E8A-4147-A177-3AD203B41FA5}">
                      <a16:colId xmlns:a16="http://schemas.microsoft.com/office/drawing/2014/main" val="20002"/>
                    </a:ext>
                  </a:extLst>
                </a:gridCol>
                <a:gridCol w="1067097">
                  <a:extLst>
                    <a:ext uri="{9D8B030D-6E8A-4147-A177-3AD203B41FA5}">
                      <a16:colId xmlns:a16="http://schemas.microsoft.com/office/drawing/2014/main" val="20003"/>
                    </a:ext>
                  </a:extLst>
                </a:gridCol>
                <a:gridCol w="1128740">
                  <a:extLst>
                    <a:ext uri="{9D8B030D-6E8A-4147-A177-3AD203B41FA5}">
                      <a16:colId xmlns:a16="http://schemas.microsoft.com/office/drawing/2014/main" val="20004"/>
                    </a:ext>
                  </a:extLst>
                </a:gridCol>
                <a:gridCol w="1005451">
                  <a:extLst>
                    <a:ext uri="{9D8B030D-6E8A-4147-A177-3AD203B41FA5}">
                      <a16:colId xmlns:a16="http://schemas.microsoft.com/office/drawing/2014/main" val="20005"/>
                    </a:ext>
                  </a:extLst>
                </a:gridCol>
                <a:gridCol w="1067097">
                  <a:extLst>
                    <a:ext uri="{9D8B030D-6E8A-4147-A177-3AD203B41FA5}">
                      <a16:colId xmlns:a16="http://schemas.microsoft.com/office/drawing/2014/main" val="20006"/>
                    </a:ext>
                  </a:extLst>
                </a:gridCol>
                <a:gridCol w="1067097">
                  <a:extLst>
                    <a:ext uri="{9D8B030D-6E8A-4147-A177-3AD203B41FA5}">
                      <a16:colId xmlns:a16="http://schemas.microsoft.com/office/drawing/2014/main" val="20007"/>
                    </a:ext>
                  </a:extLst>
                </a:gridCol>
                <a:gridCol w="1073474">
                  <a:extLst>
                    <a:ext uri="{9D8B030D-6E8A-4147-A177-3AD203B41FA5}">
                      <a16:colId xmlns:a16="http://schemas.microsoft.com/office/drawing/2014/main" val="20008"/>
                    </a:ext>
                  </a:extLst>
                </a:gridCol>
              </a:tblGrid>
              <a:tr h="263844">
                <a:tc>
                  <a:txBody>
                    <a:bodyPr/>
                    <a:lstStyle/>
                    <a:p>
                      <a:pPr algn="ctr">
                        <a:lnSpc>
                          <a:spcPts val="1500"/>
                        </a:lnSpc>
                        <a:spcAft>
                          <a:spcPts val="0"/>
                        </a:spcAft>
                      </a:pPr>
                      <a:r>
                        <a:rPr lang="zh-CN" sz="1300" kern="100" dirty="0">
                          <a:effectLst/>
                          <a:latin typeface="黑体" panose="02010609060101010101" pitchFamily="49" charset="-122"/>
                          <a:ea typeface="黑体" panose="02010609060101010101" pitchFamily="49" charset="-122"/>
                          <a:cs typeface="宋体" panose="02010600030101010101" pitchFamily="2" charset="-122"/>
                        </a:rPr>
                        <a:t>设备信息</a:t>
                      </a: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algn="ctr">
                        <a:lnSpc>
                          <a:spcPts val="1500"/>
                        </a:lnSpc>
                        <a:spcAft>
                          <a:spcPts val="0"/>
                        </a:spcAft>
                      </a:pPr>
                      <a:r>
                        <a:rPr lang="zh-CN" altLang="en-US" sz="1300" kern="100" dirty="0">
                          <a:effectLst/>
                          <a:latin typeface="黑体" panose="02010609060101010101" pitchFamily="49" charset="-122"/>
                          <a:ea typeface="黑体" panose="02010609060101010101" pitchFamily="49" charset="-122"/>
                          <a:cs typeface="宋体" panose="02010600030101010101" pitchFamily="2" charset="-122"/>
                        </a:rPr>
                        <a:t>比例</a:t>
                      </a:r>
                      <a:r>
                        <a:rPr lang="zh-CN" sz="1300" kern="100" dirty="0">
                          <a:effectLst/>
                          <a:latin typeface="黑体" panose="02010609060101010101" pitchFamily="49" charset="-122"/>
                          <a:ea typeface="黑体" panose="02010609060101010101" pitchFamily="49" charset="-122"/>
                          <a:cs typeface="宋体" panose="02010600030101010101" pitchFamily="2" charset="-122"/>
                        </a:rPr>
                        <a:t>（</a:t>
                      </a:r>
                      <a:r>
                        <a:rPr lang="en-US" sz="1300" kern="100" dirty="0">
                          <a:effectLst/>
                          <a:latin typeface="黑体" panose="02010609060101010101" pitchFamily="49" charset="-122"/>
                          <a:ea typeface="黑体" panose="02010609060101010101" pitchFamily="49" charset="-122"/>
                          <a:cs typeface="宋体" panose="02010600030101010101" pitchFamily="2" charset="-122"/>
                        </a:rPr>
                        <a:t>%</a:t>
                      </a:r>
                      <a:r>
                        <a:rPr lang="zh-CN" sz="1300" kern="100" dirty="0">
                          <a:effectLst/>
                          <a:latin typeface="黑体" panose="02010609060101010101" pitchFamily="49" charset="-122"/>
                          <a:ea typeface="黑体" panose="02010609060101010101" pitchFamily="49" charset="-122"/>
                          <a:cs typeface="宋体" panose="02010600030101010101" pitchFamily="2" charset="-122"/>
                        </a:rPr>
                        <a:t>）</a:t>
                      </a: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a:lnSpc>
                          <a:spcPts val="1500"/>
                        </a:lnSpc>
                        <a:spcAft>
                          <a:spcPts val="0"/>
                        </a:spcAft>
                      </a:pPr>
                      <a:r>
                        <a:rPr lang="zh-CN" altLang="en-US" sz="1300" kern="100" dirty="0">
                          <a:effectLst/>
                          <a:latin typeface="黑体" panose="02010609060101010101" pitchFamily="49" charset="-122"/>
                          <a:ea typeface="黑体" panose="02010609060101010101" pitchFamily="49" charset="-122"/>
                          <a:cs typeface="宋体" panose="02010600030101010101" pitchFamily="2" charset="-122"/>
                        </a:rPr>
                        <a:t>单点</a:t>
                      </a:r>
                      <a:r>
                        <a:rPr lang="zh-CN" sz="1300" kern="100" dirty="0">
                          <a:effectLst/>
                          <a:latin typeface="黑体" panose="02010609060101010101" pitchFamily="49" charset="-122"/>
                          <a:ea typeface="黑体" panose="02010609060101010101" pitchFamily="49" charset="-122"/>
                          <a:cs typeface="宋体" panose="02010600030101010101" pitchFamily="2" charset="-122"/>
                        </a:rPr>
                        <a:t>排放量（千克</a:t>
                      </a:r>
                      <a:r>
                        <a:rPr lang="en-US" sz="1300" kern="100" dirty="0">
                          <a:effectLst/>
                          <a:latin typeface="黑体" panose="02010609060101010101" pitchFamily="49" charset="-122"/>
                          <a:ea typeface="黑体" panose="02010609060101010101" pitchFamily="49" charset="-122"/>
                          <a:cs typeface="宋体" panose="02010600030101010101" pitchFamily="2" charset="-122"/>
                        </a:rPr>
                        <a:t>/</a:t>
                      </a:r>
                      <a:r>
                        <a:rPr lang="zh-CN" sz="1300" kern="100" dirty="0">
                          <a:effectLst/>
                          <a:latin typeface="黑体" panose="02010609060101010101" pitchFamily="49" charset="-122"/>
                          <a:ea typeface="黑体" panose="02010609060101010101" pitchFamily="49" charset="-122"/>
                          <a:cs typeface="宋体" panose="02010600030101010101" pitchFamily="2" charset="-122"/>
                        </a:rPr>
                        <a:t>个</a:t>
                      </a:r>
                      <a:r>
                        <a:rPr lang="en-US" sz="1300" kern="100" dirty="0">
                          <a:effectLst/>
                          <a:latin typeface="黑体" panose="02010609060101010101" pitchFamily="49" charset="-122"/>
                          <a:ea typeface="黑体" panose="02010609060101010101" pitchFamily="49" charset="-122"/>
                          <a:cs typeface="宋体" panose="02010600030101010101" pitchFamily="2" charset="-122"/>
                        </a:rPr>
                        <a:t>·</a:t>
                      </a:r>
                      <a:r>
                        <a:rPr lang="zh-CN" sz="1300" kern="100" dirty="0">
                          <a:effectLst/>
                          <a:latin typeface="黑体" panose="02010609060101010101" pitchFamily="49" charset="-122"/>
                          <a:ea typeface="黑体" panose="02010609060101010101" pitchFamily="49" charset="-122"/>
                          <a:cs typeface="宋体" panose="02010600030101010101" pitchFamily="2" charset="-122"/>
                        </a:rPr>
                        <a:t>年）</a:t>
                      </a: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791532">
                <a:tc>
                  <a:txBody>
                    <a:bodyPr/>
                    <a:lstStyle/>
                    <a:p>
                      <a:pPr algn="r">
                        <a:lnSpc>
                          <a:spcPts val="1500"/>
                        </a:lnSpc>
                        <a:spcAft>
                          <a:spcPts val="0"/>
                        </a:spcAft>
                      </a:pPr>
                      <a:r>
                        <a:rPr lang="zh-CN" sz="1300" kern="100" dirty="0">
                          <a:effectLst/>
                          <a:latin typeface="黑体" panose="02010609060101010101" pitchFamily="49" charset="-122"/>
                          <a:ea typeface="黑体" panose="02010609060101010101" pitchFamily="49" charset="-122"/>
                          <a:cs typeface="宋体" panose="02010600030101010101" pitchFamily="2" charset="-122"/>
                        </a:rPr>
                        <a:t>检测浓度范围</a:t>
                      </a:r>
                    </a:p>
                    <a:p>
                      <a:pPr algn="l">
                        <a:lnSpc>
                          <a:spcPts val="1500"/>
                        </a:lnSpc>
                        <a:spcAft>
                          <a:spcPts val="0"/>
                        </a:spcAft>
                      </a:pPr>
                      <a:r>
                        <a:rPr lang="zh-CN" sz="1300" kern="100" dirty="0">
                          <a:effectLst/>
                          <a:latin typeface="黑体" panose="02010609060101010101" pitchFamily="49" charset="-122"/>
                          <a:ea typeface="黑体" panose="02010609060101010101" pitchFamily="49" charset="-122"/>
                          <a:cs typeface="宋体" panose="02010600030101010101" pitchFamily="2" charset="-122"/>
                        </a:rPr>
                        <a:t>设备类型</a:t>
                      </a: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bg1"/>
                    </a:solidFill>
                  </a:tcPr>
                </a:tc>
                <a:tc>
                  <a:txBody>
                    <a:bodyPr/>
                    <a:lstStyle/>
                    <a:p>
                      <a:pPr algn="ctr">
                        <a:lnSpc>
                          <a:spcPts val="1500"/>
                        </a:lnSpc>
                        <a:spcAft>
                          <a:spcPts val="0"/>
                        </a:spcAft>
                      </a:pPr>
                      <a:r>
                        <a:rPr lang="en-US" sz="1300" kern="100" dirty="0">
                          <a:effectLst/>
                          <a:latin typeface="黑体" panose="02010609060101010101" pitchFamily="49" charset="-122"/>
                          <a:ea typeface="黑体" panose="02010609060101010101" pitchFamily="49" charset="-122"/>
                          <a:cs typeface="宋体" panose="02010600030101010101" pitchFamily="2" charset="-122"/>
                        </a:rPr>
                        <a:t>SV</a:t>
                      </a:r>
                      <a:r>
                        <a:rPr lang="zh-CN" sz="1300" kern="100" dirty="0">
                          <a:effectLst/>
                          <a:latin typeface="黑体" panose="02010609060101010101" pitchFamily="49" charset="-122"/>
                          <a:ea typeface="黑体" panose="02010609060101010101" pitchFamily="49" charset="-122"/>
                          <a:cs typeface="宋体" panose="02010600030101010101" pitchFamily="2" charset="-122"/>
                        </a:rPr>
                        <a:t>＜</a:t>
                      </a:r>
                      <a:r>
                        <a:rPr lang="en-US" sz="1300" kern="100" dirty="0">
                          <a:effectLst/>
                          <a:latin typeface="黑体" panose="02010609060101010101" pitchFamily="49" charset="-122"/>
                          <a:ea typeface="黑体" panose="02010609060101010101" pitchFamily="49" charset="-122"/>
                          <a:cs typeface="宋体" panose="02010600030101010101" pitchFamily="2" charset="-122"/>
                        </a:rPr>
                        <a:t>500ppmv</a:t>
                      </a:r>
                      <a:endParaRPr lang="zh-CN" sz="1300" kern="100" dirty="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effectLst/>
                          <a:latin typeface="黑体" panose="02010609060101010101" pitchFamily="49" charset="-122"/>
                          <a:ea typeface="黑体" panose="02010609060101010101" pitchFamily="49" charset="-122"/>
                          <a:cs typeface="宋体" panose="02010600030101010101" pitchFamily="2" charset="-122"/>
                        </a:rPr>
                        <a:t>500ppmv</a:t>
                      </a:r>
                      <a:r>
                        <a:rPr lang="zh-CN" sz="1300" kern="100">
                          <a:effectLst/>
                          <a:latin typeface="黑体" panose="02010609060101010101" pitchFamily="49" charset="-122"/>
                          <a:ea typeface="黑体" panose="02010609060101010101" pitchFamily="49" charset="-122"/>
                          <a:cs typeface="宋体" panose="02010600030101010101" pitchFamily="2" charset="-122"/>
                        </a:rPr>
                        <a:t>≤</a:t>
                      </a:r>
                      <a:r>
                        <a:rPr lang="en-US" sz="1300" kern="100">
                          <a:effectLst/>
                          <a:latin typeface="黑体" panose="02010609060101010101" pitchFamily="49" charset="-122"/>
                          <a:ea typeface="黑体" panose="02010609060101010101" pitchFamily="49" charset="-122"/>
                          <a:cs typeface="宋体" panose="02010600030101010101" pitchFamily="2" charset="-122"/>
                        </a:rPr>
                        <a:t>SV</a:t>
                      </a:r>
                      <a:r>
                        <a:rPr lang="zh-CN" sz="1300" kern="100">
                          <a:effectLst/>
                          <a:latin typeface="黑体" panose="02010609060101010101" pitchFamily="49" charset="-122"/>
                          <a:ea typeface="黑体" panose="02010609060101010101" pitchFamily="49" charset="-122"/>
                          <a:cs typeface="宋体" panose="02010600030101010101" pitchFamily="2" charset="-122"/>
                        </a:rPr>
                        <a:t>＜</a:t>
                      </a:r>
                      <a:r>
                        <a:rPr lang="en-US" sz="1300" kern="100">
                          <a:effectLst/>
                          <a:latin typeface="黑体" panose="02010609060101010101" pitchFamily="49" charset="-122"/>
                          <a:ea typeface="黑体" panose="02010609060101010101" pitchFamily="49" charset="-122"/>
                          <a:cs typeface="宋体" panose="02010600030101010101" pitchFamily="2" charset="-122"/>
                        </a:rPr>
                        <a:t>2000ppmv</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effectLst/>
                          <a:latin typeface="黑体" panose="02010609060101010101" pitchFamily="49" charset="-122"/>
                          <a:ea typeface="黑体" panose="02010609060101010101" pitchFamily="49" charset="-122"/>
                          <a:cs typeface="宋体" panose="02010600030101010101" pitchFamily="2" charset="-122"/>
                        </a:rPr>
                        <a:t>2000ppmv</a:t>
                      </a:r>
                      <a:r>
                        <a:rPr lang="zh-CN" sz="1300" kern="100">
                          <a:effectLst/>
                          <a:latin typeface="黑体" panose="02010609060101010101" pitchFamily="49" charset="-122"/>
                          <a:ea typeface="黑体" panose="02010609060101010101" pitchFamily="49" charset="-122"/>
                          <a:cs typeface="宋体" panose="02010600030101010101" pitchFamily="2" charset="-122"/>
                        </a:rPr>
                        <a:t>≤</a:t>
                      </a:r>
                      <a:r>
                        <a:rPr lang="en-US" sz="1300" kern="100">
                          <a:effectLst/>
                          <a:latin typeface="黑体" panose="02010609060101010101" pitchFamily="49" charset="-122"/>
                          <a:ea typeface="黑体" panose="02010609060101010101" pitchFamily="49" charset="-122"/>
                          <a:cs typeface="宋体" panose="02010600030101010101" pitchFamily="2" charset="-122"/>
                        </a:rPr>
                        <a:t>SV</a:t>
                      </a:r>
                      <a:r>
                        <a:rPr lang="zh-CN" sz="1300" kern="100">
                          <a:effectLst/>
                          <a:latin typeface="黑体" panose="02010609060101010101" pitchFamily="49" charset="-122"/>
                          <a:ea typeface="黑体" panose="02010609060101010101" pitchFamily="49" charset="-122"/>
                          <a:cs typeface="宋体" panose="02010600030101010101" pitchFamily="2" charset="-122"/>
                        </a:rPr>
                        <a:t>＜</a:t>
                      </a:r>
                      <a:r>
                        <a:rPr lang="en-US" sz="1300" kern="100">
                          <a:effectLst/>
                          <a:latin typeface="黑体" panose="02010609060101010101" pitchFamily="49" charset="-122"/>
                          <a:ea typeface="黑体" panose="02010609060101010101" pitchFamily="49" charset="-122"/>
                          <a:cs typeface="宋体" panose="02010600030101010101" pitchFamily="2" charset="-122"/>
                        </a:rPr>
                        <a:t>10000ppmv</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effectLst/>
                          <a:latin typeface="黑体" panose="02010609060101010101" pitchFamily="49" charset="-122"/>
                          <a:ea typeface="黑体" panose="02010609060101010101" pitchFamily="49" charset="-122"/>
                          <a:cs typeface="宋体" panose="02010600030101010101" pitchFamily="2" charset="-122"/>
                        </a:rPr>
                        <a:t>SV</a:t>
                      </a:r>
                      <a:r>
                        <a:rPr lang="zh-CN" sz="1300" kern="100">
                          <a:effectLst/>
                          <a:latin typeface="黑体" panose="02010609060101010101" pitchFamily="49" charset="-122"/>
                          <a:ea typeface="黑体" panose="02010609060101010101" pitchFamily="49" charset="-122"/>
                          <a:cs typeface="宋体" panose="02010600030101010101" pitchFamily="2" charset="-122"/>
                        </a:rPr>
                        <a:t>≥</a:t>
                      </a:r>
                      <a:r>
                        <a:rPr lang="en-US" sz="1300" kern="100">
                          <a:effectLst/>
                          <a:latin typeface="黑体" panose="02010609060101010101" pitchFamily="49" charset="-122"/>
                          <a:ea typeface="黑体" panose="02010609060101010101" pitchFamily="49" charset="-122"/>
                          <a:cs typeface="宋体" panose="02010600030101010101" pitchFamily="2" charset="-122"/>
                        </a:rPr>
                        <a:t>10000ppmv</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effectLst/>
                          <a:latin typeface="黑体" panose="02010609060101010101" pitchFamily="49" charset="-122"/>
                          <a:ea typeface="黑体" panose="02010609060101010101" pitchFamily="49" charset="-122"/>
                          <a:cs typeface="宋体" panose="02010600030101010101" pitchFamily="2" charset="-122"/>
                        </a:rPr>
                        <a:t>SV</a:t>
                      </a:r>
                      <a:r>
                        <a:rPr lang="zh-CN" sz="1300" kern="100">
                          <a:effectLst/>
                          <a:latin typeface="黑体" panose="02010609060101010101" pitchFamily="49" charset="-122"/>
                          <a:ea typeface="黑体" panose="02010609060101010101" pitchFamily="49" charset="-122"/>
                          <a:cs typeface="宋体" panose="02010600030101010101" pitchFamily="2" charset="-122"/>
                        </a:rPr>
                        <a:t>＜</a:t>
                      </a:r>
                      <a:r>
                        <a:rPr lang="en-US" sz="1300" kern="100">
                          <a:effectLst/>
                          <a:latin typeface="黑体" panose="02010609060101010101" pitchFamily="49" charset="-122"/>
                          <a:ea typeface="黑体" panose="02010609060101010101" pitchFamily="49" charset="-122"/>
                          <a:cs typeface="宋体" panose="02010600030101010101" pitchFamily="2" charset="-122"/>
                        </a:rPr>
                        <a:t>500ppmv</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effectLst/>
                          <a:latin typeface="黑体" panose="02010609060101010101" pitchFamily="49" charset="-122"/>
                          <a:ea typeface="黑体" panose="02010609060101010101" pitchFamily="49" charset="-122"/>
                          <a:cs typeface="宋体" panose="02010600030101010101" pitchFamily="2" charset="-122"/>
                        </a:rPr>
                        <a:t>500ppmv</a:t>
                      </a:r>
                      <a:r>
                        <a:rPr lang="zh-CN" sz="1300" kern="100">
                          <a:effectLst/>
                          <a:latin typeface="黑体" panose="02010609060101010101" pitchFamily="49" charset="-122"/>
                          <a:ea typeface="黑体" panose="02010609060101010101" pitchFamily="49" charset="-122"/>
                          <a:cs typeface="宋体" panose="02010600030101010101" pitchFamily="2" charset="-122"/>
                        </a:rPr>
                        <a:t>≤</a:t>
                      </a:r>
                      <a:r>
                        <a:rPr lang="en-US" sz="1300" kern="100">
                          <a:effectLst/>
                          <a:latin typeface="黑体" panose="02010609060101010101" pitchFamily="49" charset="-122"/>
                          <a:ea typeface="黑体" panose="02010609060101010101" pitchFamily="49" charset="-122"/>
                          <a:cs typeface="宋体" panose="02010600030101010101" pitchFamily="2" charset="-122"/>
                        </a:rPr>
                        <a:t>SV</a:t>
                      </a:r>
                      <a:r>
                        <a:rPr lang="zh-CN" sz="1300" kern="100">
                          <a:effectLst/>
                          <a:latin typeface="黑体" panose="02010609060101010101" pitchFamily="49" charset="-122"/>
                          <a:ea typeface="黑体" panose="02010609060101010101" pitchFamily="49" charset="-122"/>
                          <a:cs typeface="宋体" panose="02010600030101010101" pitchFamily="2" charset="-122"/>
                        </a:rPr>
                        <a:t>＜</a:t>
                      </a:r>
                      <a:r>
                        <a:rPr lang="en-US" sz="1300" kern="100">
                          <a:effectLst/>
                          <a:latin typeface="黑体" panose="02010609060101010101" pitchFamily="49" charset="-122"/>
                          <a:ea typeface="黑体" panose="02010609060101010101" pitchFamily="49" charset="-122"/>
                          <a:cs typeface="宋体" panose="02010600030101010101" pitchFamily="2" charset="-122"/>
                        </a:rPr>
                        <a:t>2000ppmv</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effectLst/>
                          <a:latin typeface="黑体" panose="02010609060101010101" pitchFamily="49" charset="-122"/>
                          <a:ea typeface="黑体" panose="02010609060101010101" pitchFamily="49" charset="-122"/>
                          <a:cs typeface="宋体" panose="02010600030101010101" pitchFamily="2" charset="-122"/>
                        </a:rPr>
                        <a:t>2000ppmv</a:t>
                      </a:r>
                      <a:r>
                        <a:rPr lang="zh-CN" sz="1300" kern="100">
                          <a:effectLst/>
                          <a:latin typeface="黑体" panose="02010609060101010101" pitchFamily="49" charset="-122"/>
                          <a:ea typeface="黑体" panose="02010609060101010101" pitchFamily="49" charset="-122"/>
                          <a:cs typeface="宋体" panose="02010600030101010101" pitchFamily="2" charset="-122"/>
                        </a:rPr>
                        <a:t>≤</a:t>
                      </a:r>
                      <a:r>
                        <a:rPr lang="en-US" sz="1300" kern="100">
                          <a:effectLst/>
                          <a:latin typeface="黑体" panose="02010609060101010101" pitchFamily="49" charset="-122"/>
                          <a:ea typeface="黑体" panose="02010609060101010101" pitchFamily="49" charset="-122"/>
                          <a:cs typeface="宋体" panose="02010600030101010101" pitchFamily="2" charset="-122"/>
                        </a:rPr>
                        <a:t>SV</a:t>
                      </a:r>
                      <a:r>
                        <a:rPr lang="zh-CN" sz="1300" kern="100">
                          <a:effectLst/>
                          <a:latin typeface="黑体" panose="02010609060101010101" pitchFamily="49" charset="-122"/>
                          <a:ea typeface="黑体" panose="02010609060101010101" pitchFamily="49" charset="-122"/>
                          <a:cs typeface="宋体" panose="02010600030101010101" pitchFamily="2" charset="-122"/>
                        </a:rPr>
                        <a:t>＜</a:t>
                      </a:r>
                      <a:r>
                        <a:rPr lang="en-US" sz="1300" kern="100">
                          <a:effectLst/>
                          <a:latin typeface="黑体" panose="02010609060101010101" pitchFamily="49" charset="-122"/>
                          <a:ea typeface="黑体" panose="02010609060101010101" pitchFamily="49" charset="-122"/>
                          <a:cs typeface="宋体" panose="02010600030101010101" pitchFamily="2" charset="-122"/>
                        </a:rPr>
                        <a:t>10000ppmv</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effectLst/>
                          <a:latin typeface="黑体" panose="02010609060101010101" pitchFamily="49" charset="-122"/>
                          <a:ea typeface="黑体" panose="02010609060101010101" pitchFamily="49" charset="-122"/>
                          <a:cs typeface="宋体" panose="02010600030101010101" pitchFamily="2" charset="-122"/>
                        </a:rPr>
                        <a:t>SV</a:t>
                      </a:r>
                      <a:r>
                        <a:rPr lang="zh-CN" sz="1300" kern="100">
                          <a:effectLst/>
                          <a:latin typeface="黑体" panose="02010609060101010101" pitchFamily="49" charset="-122"/>
                          <a:ea typeface="黑体" panose="02010609060101010101" pitchFamily="49" charset="-122"/>
                          <a:cs typeface="宋体" panose="02010600030101010101" pitchFamily="2" charset="-122"/>
                        </a:rPr>
                        <a:t>≥</a:t>
                      </a:r>
                      <a:r>
                        <a:rPr lang="en-US" sz="1300" kern="100">
                          <a:effectLst/>
                          <a:latin typeface="黑体" panose="02010609060101010101" pitchFamily="49" charset="-122"/>
                          <a:ea typeface="黑体" panose="02010609060101010101" pitchFamily="49" charset="-122"/>
                          <a:cs typeface="宋体" panose="02010600030101010101" pitchFamily="2" charset="-122"/>
                        </a:rPr>
                        <a:t>10000ppmv</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3844">
                <a:tc>
                  <a:txBody>
                    <a:bodyPr/>
                    <a:lstStyle/>
                    <a:p>
                      <a:pPr algn="ctr">
                        <a:lnSpc>
                          <a:spcPts val="1500"/>
                        </a:lnSpc>
                        <a:spcAft>
                          <a:spcPts val="0"/>
                        </a:spcAft>
                      </a:pPr>
                      <a:r>
                        <a:rPr lang="zh-CN" sz="1300" kern="100">
                          <a:effectLst/>
                          <a:latin typeface="黑体" panose="02010609060101010101" pitchFamily="49" charset="-122"/>
                          <a:ea typeface="黑体" panose="02010609060101010101" pitchFamily="49" charset="-122"/>
                          <a:cs typeface="宋体" panose="02010600030101010101" pitchFamily="2" charset="-122"/>
                        </a:rPr>
                        <a:t>阀门</a:t>
                      </a: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18.00633%</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0.0750723%</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0.0304551%</a:t>
                      </a:r>
                      <a:endParaRPr lang="zh-CN" sz="1300" kern="100" dirty="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0.0116974%</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0.3697</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4.9952</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16.8664</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145.4597</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3844">
                <a:tc>
                  <a:txBody>
                    <a:bodyPr/>
                    <a:lstStyle/>
                    <a:p>
                      <a:pPr algn="ctr">
                        <a:lnSpc>
                          <a:spcPts val="1500"/>
                        </a:lnSpc>
                        <a:spcAft>
                          <a:spcPts val="0"/>
                        </a:spcAft>
                      </a:pPr>
                      <a:r>
                        <a:rPr lang="zh-CN" sz="1300" kern="100">
                          <a:effectLst/>
                          <a:latin typeface="黑体" panose="02010609060101010101" pitchFamily="49" charset="-122"/>
                          <a:ea typeface="黑体" panose="02010609060101010101" pitchFamily="49" charset="-122"/>
                          <a:cs typeface="宋体" panose="02010600030101010101" pitchFamily="2" charset="-122"/>
                        </a:rPr>
                        <a:t>法兰</a:t>
                      </a: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31.91995%</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0.1081175%</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0.0556881%</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0.0192590%</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0.1714</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6.4304</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19.7566</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256.1372</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3844">
                <a:tc>
                  <a:txBody>
                    <a:bodyPr/>
                    <a:lstStyle/>
                    <a:p>
                      <a:pPr algn="ctr">
                        <a:lnSpc>
                          <a:spcPts val="1500"/>
                        </a:lnSpc>
                        <a:spcAft>
                          <a:spcPts val="0"/>
                        </a:spcAft>
                      </a:pPr>
                      <a:r>
                        <a:rPr lang="zh-CN" sz="1300" kern="100">
                          <a:effectLst/>
                          <a:latin typeface="黑体" panose="02010609060101010101" pitchFamily="49" charset="-122"/>
                          <a:ea typeface="黑体" panose="02010609060101010101" pitchFamily="49" charset="-122"/>
                          <a:cs typeface="宋体" panose="02010600030101010101" pitchFamily="2" charset="-122"/>
                        </a:rPr>
                        <a:t>连接件</a:t>
                      </a: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47.48203%</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0.0804615%</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0.0432804%</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0.0213896%</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0.1315</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4.9970</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14.1424</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281.5435</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3844">
                <a:tc>
                  <a:txBody>
                    <a:bodyPr/>
                    <a:lstStyle/>
                    <a:p>
                      <a:pPr algn="ctr">
                        <a:lnSpc>
                          <a:spcPts val="1500"/>
                        </a:lnSpc>
                        <a:spcAft>
                          <a:spcPts val="0"/>
                        </a:spcAft>
                      </a:pPr>
                      <a:r>
                        <a:rPr lang="zh-CN" sz="1300" kern="100">
                          <a:effectLst/>
                          <a:latin typeface="黑体" panose="02010609060101010101" pitchFamily="49" charset="-122"/>
                          <a:ea typeface="黑体" panose="02010609060101010101" pitchFamily="49" charset="-122"/>
                          <a:cs typeface="宋体" panose="02010600030101010101" pitchFamily="2" charset="-122"/>
                        </a:rPr>
                        <a:t>开口管线</a:t>
                      </a: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1.77625%</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0.0134520%</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0.0125329%</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0.0091908%</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0.8874</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5.4714</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16.0790</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150.2824</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3844">
                <a:tc>
                  <a:txBody>
                    <a:bodyPr/>
                    <a:lstStyle/>
                    <a:p>
                      <a:pPr algn="ctr">
                        <a:lnSpc>
                          <a:spcPts val="1500"/>
                        </a:lnSpc>
                        <a:spcAft>
                          <a:spcPts val="0"/>
                        </a:spcAft>
                      </a:pPr>
                      <a:r>
                        <a:rPr lang="zh-CN" sz="1300" kern="100">
                          <a:effectLst/>
                          <a:latin typeface="黑体" panose="02010609060101010101" pitchFamily="49" charset="-122"/>
                          <a:ea typeface="黑体" panose="02010609060101010101" pitchFamily="49" charset="-122"/>
                          <a:cs typeface="宋体" panose="02010600030101010101" pitchFamily="2" charset="-122"/>
                        </a:rPr>
                        <a:t>泵</a:t>
                      </a: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0.24832%</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0.0011697%</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0.0005013%</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0.0002507%</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1.2556</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14.6272</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31.8100</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367.4033</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63844">
                <a:tc>
                  <a:txBody>
                    <a:bodyPr/>
                    <a:lstStyle/>
                    <a:p>
                      <a:pPr algn="ctr">
                        <a:lnSpc>
                          <a:spcPts val="1500"/>
                        </a:lnSpc>
                        <a:spcAft>
                          <a:spcPts val="0"/>
                        </a:spcAft>
                      </a:pPr>
                      <a:r>
                        <a:rPr lang="zh-CN" sz="1300" kern="100">
                          <a:effectLst/>
                          <a:latin typeface="黑体" panose="02010609060101010101" pitchFamily="49" charset="-122"/>
                          <a:ea typeface="黑体" panose="02010609060101010101" pitchFamily="49" charset="-122"/>
                          <a:cs typeface="宋体" panose="02010600030101010101" pitchFamily="2" charset="-122"/>
                        </a:rPr>
                        <a:t>压缩机</a:t>
                      </a: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0.00230%</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0.0000000%</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0.0000000%</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0.0000000%</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0.4364</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zh-CN"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　</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zh-CN"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　</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zh-CN"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　</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3844">
                <a:tc>
                  <a:txBody>
                    <a:bodyPr/>
                    <a:lstStyle/>
                    <a:p>
                      <a:pPr algn="ctr">
                        <a:lnSpc>
                          <a:spcPts val="1500"/>
                        </a:lnSpc>
                        <a:spcAft>
                          <a:spcPts val="0"/>
                        </a:spcAft>
                      </a:pPr>
                      <a:r>
                        <a:rPr lang="zh-CN" sz="1300" kern="100">
                          <a:effectLst/>
                          <a:latin typeface="黑体" panose="02010609060101010101" pitchFamily="49" charset="-122"/>
                          <a:ea typeface="黑体" panose="02010609060101010101" pitchFamily="49" charset="-122"/>
                          <a:cs typeface="宋体" panose="02010600030101010101" pitchFamily="2" charset="-122"/>
                        </a:rPr>
                        <a:t>泄压设备</a:t>
                      </a: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0.06701%</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0.0007102%</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0.0000836%</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0.0001253%</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0.5665</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3.7506</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6.0850</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22.1067</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63844">
                <a:tc>
                  <a:txBody>
                    <a:bodyPr/>
                    <a:lstStyle/>
                    <a:p>
                      <a:pPr algn="ctr">
                        <a:lnSpc>
                          <a:spcPts val="1500"/>
                        </a:lnSpc>
                        <a:spcAft>
                          <a:spcPts val="0"/>
                        </a:spcAft>
                      </a:pPr>
                      <a:r>
                        <a:rPr lang="zh-CN" sz="1300" kern="100">
                          <a:effectLst/>
                          <a:latin typeface="黑体" panose="02010609060101010101" pitchFamily="49" charset="-122"/>
                          <a:ea typeface="黑体" panose="02010609060101010101" pitchFamily="49" charset="-122"/>
                          <a:cs typeface="宋体" panose="02010600030101010101" pitchFamily="2" charset="-122"/>
                        </a:rPr>
                        <a:t>搅拌器</a:t>
                      </a: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0.01437%</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0.0000000%</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0.0000000%</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0.0000000%</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en-US"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5.6400</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zh-CN"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　</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zh-CN" sz="1300" kern="10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　</a:t>
                      </a:r>
                      <a:endParaRPr lang="zh-CN" sz="1300" kern="100" dirty="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spcAft>
                          <a:spcPts val="0"/>
                        </a:spcAft>
                      </a:pPr>
                      <a:r>
                        <a:rPr lang="zh-CN" sz="1300" kern="100">
                          <a:solidFill>
                            <a:srgbClr val="000000"/>
                          </a:solidFill>
                          <a:effectLst/>
                          <a:latin typeface="黑体" panose="02010609060101010101" pitchFamily="49" charset="-122"/>
                          <a:ea typeface="黑体" panose="02010609060101010101" pitchFamily="49" charset="-122"/>
                          <a:cs typeface="宋体" panose="02010600030101010101" pitchFamily="2" charset="-122"/>
                        </a:rPr>
                        <a:t>　</a:t>
                      </a:r>
                      <a:endParaRPr lang="zh-CN" sz="1300" kern="100">
                        <a:effectLst/>
                        <a:latin typeface="黑体" panose="02010609060101010101" pitchFamily="49" charset="-122"/>
                        <a:ea typeface="黑体" panose="02010609060101010101" pitchFamily="49" charset="-122"/>
                        <a:cs typeface="宋体" panose="02010600030101010101" pitchFamily="2"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63844">
                <a:tc>
                  <a:txBody>
                    <a:bodyPr/>
                    <a:lstStyle/>
                    <a:p>
                      <a:pPr algn="ctr">
                        <a:lnSpc>
                          <a:spcPts val="1500"/>
                        </a:lnSpc>
                        <a:spcAft>
                          <a:spcPts val="0"/>
                        </a:spcAft>
                      </a:pPr>
                      <a:r>
                        <a:rPr lang="zh-CN" sz="1300" kern="100" dirty="0">
                          <a:effectLst/>
                          <a:latin typeface="黑体" panose="02010609060101010101" pitchFamily="49" charset="-122"/>
                          <a:ea typeface="黑体" panose="02010609060101010101" pitchFamily="49" charset="-122"/>
                          <a:cs typeface="宋体" panose="02010600030101010101" pitchFamily="2" charset="-122"/>
                        </a:rPr>
                        <a:t>其他</a:t>
                      </a: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CN" sz="1300" kern="100">
                        <a:effectLst/>
                        <a:latin typeface="黑体" panose="02010609060101010101" pitchFamily="49" charset="-122"/>
                        <a:ea typeface="黑体" panose="02010609060101010101" pitchFamily="49"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CN" sz="1300" kern="100">
                        <a:effectLst/>
                        <a:latin typeface="黑体" panose="02010609060101010101" pitchFamily="49" charset="-122"/>
                        <a:ea typeface="黑体" panose="02010609060101010101" pitchFamily="49"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CN" sz="1300" kern="100">
                        <a:effectLst/>
                        <a:latin typeface="黑体" panose="02010609060101010101" pitchFamily="49" charset="-122"/>
                        <a:ea typeface="黑体" panose="02010609060101010101" pitchFamily="49"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CN" sz="1300" kern="100" dirty="0">
                        <a:effectLst/>
                        <a:latin typeface="黑体" panose="02010609060101010101" pitchFamily="49" charset="-122"/>
                        <a:ea typeface="黑体" panose="02010609060101010101" pitchFamily="49"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CN" sz="1300" kern="100" dirty="0">
                        <a:effectLst/>
                        <a:latin typeface="黑体" panose="02010609060101010101" pitchFamily="49" charset="-122"/>
                        <a:ea typeface="黑体" panose="02010609060101010101" pitchFamily="49"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CN" sz="1300" kern="100">
                        <a:effectLst/>
                        <a:latin typeface="黑体" panose="02010609060101010101" pitchFamily="49" charset="-122"/>
                        <a:ea typeface="黑体" panose="02010609060101010101" pitchFamily="49"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CN" sz="1300" kern="100">
                        <a:effectLst/>
                        <a:latin typeface="黑体" panose="02010609060101010101" pitchFamily="49" charset="-122"/>
                        <a:ea typeface="黑体" panose="02010609060101010101" pitchFamily="49"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CN" sz="1300" kern="100" dirty="0">
                        <a:effectLst/>
                        <a:latin typeface="黑体" panose="02010609060101010101" pitchFamily="49" charset="-122"/>
                        <a:ea typeface="黑体" panose="02010609060101010101" pitchFamily="49" charset="-122"/>
                      </a:endParaRPr>
                    </a:p>
                  </a:txBody>
                  <a:tcPr marL="65026" marR="650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3" name="文本框 2"/>
          <p:cNvSpPr txBox="1"/>
          <p:nvPr/>
        </p:nvSpPr>
        <p:spPr>
          <a:xfrm>
            <a:off x="691575" y="1557676"/>
            <a:ext cx="6955750" cy="461665"/>
          </a:xfrm>
          <a:prstGeom prst="rect">
            <a:avLst/>
          </a:prstGeom>
          <a:noFill/>
        </p:spPr>
        <p:txBody>
          <a:bodyPr wrap="none" rtlCol="0">
            <a:spAutoFit/>
          </a:bodyPr>
          <a:lstStyle/>
          <a:p>
            <a:r>
              <a:rPr lang="zh-CN" altLang="en-US" sz="2400" dirty="0">
                <a:latin typeface="黑体" panose="02010609060101010101" pitchFamily="49" charset="-122"/>
                <a:ea typeface="黑体" panose="02010609060101010101" pitchFamily="49" charset="-122"/>
              </a:rPr>
              <a:t>企业密封点总数</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各类密封点的比例</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单点排放量</a:t>
            </a:r>
          </a:p>
        </p:txBody>
      </p:sp>
      <p:sp>
        <p:nvSpPr>
          <p:cNvPr id="10" name="文本框 9"/>
          <p:cNvSpPr txBox="1"/>
          <p:nvPr/>
        </p:nvSpPr>
        <p:spPr>
          <a:xfrm>
            <a:off x="133958" y="244177"/>
            <a:ext cx="8401594" cy="523220"/>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p:txBody>
      </p:sp>
      <p:sp>
        <p:nvSpPr>
          <p:cNvPr id="9" name="矩形 8"/>
          <p:cNvSpPr/>
          <p:nvPr/>
        </p:nvSpPr>
        <p:spPr>
          <a:xfrm>
            <a:off x="10138443" y="1134259"/>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示例</a:t>
            </a:r>
          </a:p>
        </p:txBody>
      </p:sp>
      <p:sp>
        <p:nvSpPr>
          <p:cNvPr id="11" name="矩形 10"/>
          <p:cNvSpPr/>
          <p:nvPr/>
        </p:nvSpPr>
        <p:spPr>
          <a:xfrm>
            <a:off x="5844349" y="6015304"/>
            <a:ext cx="3972004" cy="584775"/>
          </a:xfrm>
          <a:prstGeom prst="rect">
            <a:avLst/>
          </a:prstGeom>
        </p:spPr>
        <p:txBody>
          <a:bodyPr wrap="square">
            <a:spAutoFit/>
          </a:bodyPr>
          <a:lstStyle/>
          <a:p>
            <a:r>
              <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SV</a:t>
            </a:r>
            <a:r>
              <a:rPr lang="zh-CN" altLang="en-US"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：最大泄露定义浓度，</a:t>
            </a:r>
            <a:r>
              <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mg/m</a:t>
            </a:r>
            <a:r>
              <a:rPr lang="en-US" altLang="zh-CN" sz="16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最大泄露量，</a:t>
            </a:r>
            <a:r>
              <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mg/kg</a:t>
            </a:r>
            <a:r>
              <a:rPr lang="zh-CN" altLang="en-US"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1900936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32</a:t>
            </a:fld>
            <a:endParaRPr lang="zh-CN" altLang="en-US" dirty="0"/>
          </a:p>
        </p:txBody>
      </p:sp>
      <p:sp>
        <p:nvSpPr>
          <p:cNvPr id="10" name="Rectangle 1"/>
          <p:cNvSpPr>
            <a:spLocks noChangeArrowheads="1"/>
          </p:cNvSpPr>
          <p:nvPr/>
        </p:nvSpPr>
        <p:spPr bwMode="auto">
          <a:xfrm>
            <a:off x="230777" y="903427"/>
            <a:ext cx="26468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设备动静密封点</a:t>
            </a:r>
            <a:endParaRPr lang="zh-CN" sz="2400" b="1"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30777" y="245944"/>
            <a:ext cx="8401594" cy="523220"/>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p:txBody>
      </p:sp>
      <p:sp>
        <p:nvSpPr>
          <p:cNvPr id="15" name="文本框 14"/>
          <p:cNvSpPr txBox="1"/>
          <p:nvPr/>
        </p:nvSpPr>
        <p:spPr>
          <a:xfrm>
            <a:off x="691575" y="1557676"/>
            <a:ext cx="7879080" cy="461665"/>
          </a:xfrm>
          <a:prstGeom prst="rect">
            <a:avLst/>
          </a:prstGeom>
          <a:noFill/>
        </p:spPr>
        <p:txBody>
          <a:bodyPr wrap="none" rtlCol="0">
            <a:spAutoFit/>
          </a:bodyPr>
          <a:lstStyle/>
          <a:p>
            <a:r>
              <a:rPr lang="zh-CN" altLang="en-US" sz="2400" dirty="0">
                <a:latin typeface="黑体" panose="02010609060101010101" pitchFamily="49" charset="-122"/>
                <a:ea typeface="黑体" panose="02010609060101010101" pitchFamily="49" charset="-122"/>
              </a:rPr>
              <a:t>假定某企业</a:t>
            </a:r>
            <a:r>
              <a:rPr lang="en-US" altLang="zh-CN" sz="2400" dirty="0">
                <a:latin typeface="黑体" panose="02010609060101010101" pitchFamily="49" charset="-122"/>
                <a:ea typeface="黑体" panose="02010609060101010101" pitchFamily="49" charset="-122"/>
              </a:rPr>
              <a:t>710731</a:t>
            </a:r>
            <a:r>
              <a:rPr lang="zh-CN" altLang="en-US" sz="2400" dirty="0">
                <a:latin typeface="黑体" panose="02010609060101010101" pitchFamily="49" charset="-122"/>
                <a:ea typeface="黑体" panose="02010609060101010101" pitchFamily="49" charset="-122"/>
              </a:rPr>
              <a:t>个密封点，利用系数计算得到排放量。</a:t>
            </a:r>
          </a:p>
        </p:txBody>
      </p:sp>
      <p:graphicFrame>
        <p:nvGraphicFramePr>
          <p:cNvPr id="3" name="表格 2"/>
          <p:cNvGraphicFramePr>
            <a:graphicFrameLocks noGrp="1"/>
          </p:cNvGraphicFramePr>
          <p:nvPr>
            <p:extLst>
              <p:ext uri="{D42A27DB-BD31-4B8C-83A1-F6EECF244321}">
                <p14:modId xmlns:p14="http://schemas.microsoft.com/office/powerpoint/2010/main" val="2617940023"/>
              </p:ext>
            </p:extLst>
          </p:nvPr>
        </p:nvGraphicFramePr>
        <p:xfrm>
          <a:off x="550898" y="2383577"/>
          <a:ext cx="10817086" cy="3796443"/>
        </p:xfrm>
        <a:graphic>
          <a:graphicData uri="http://schemas.openxmlformats.org/drawingml/2006/table">
            <a:tbl>
              <a:tblPr/>
              <a:tblGrid>
                <a:gridCol w="1488917">
                  <a:extLst>
                    <a:ext uri="{9D8B030D-6E8A-4147-A177-3AD203B41FA5}">
                      <a16:colId xmlns:a16="http://schemas.microsoft.com/office/drawing/2014/main" val="20000"/>
                    </a:ext>
                  </a:extLst>
                </a:gridCol>
                <a:gridCol w="1191543">
                  <a:extLst>
                    <a:ext uri="{9D8B030D-6E8A-4147-A177-3AD203B41FA5}">
                      <a16:colId xmlns:a16="http://schemas.microsoft.com/office/drawing/2014/main" val="20001"/>
                    </a:ext>
                  </a:extLst>
                </a:gridCol>
                <a:gridCol w="1251788">
                  <a:extLst>
                    <a:ext uri="{9D8B030D-6E8A-4147-A177-3AD203B41FA5}">
                      <a16:colId xmlns:a16="http://schemas.microsoft.com/office/drawing/2014/main" val="20002"/>
                    </a:ext>
                  </a:extLst>
                </a:gridCol>
                <a:gridCol w="1102118">
                  <a:extLst>
                    <a:ext uri="{9D8B030D-6E8A-4147-A177-3AD203B41FA5}">
                      <a16:colId xmlns:a16="http://schemas.microsoft.com/office/drawing/2014/main" val="20003"/>
                    </a:ext>
                  </a:extLst>
                </a:gridCol>
                <a:gridCol w="1115725">
                  <a:extLst>
                    <a:ext uri="{9D8B030D-6E8A-4147-A177-3AD203B41FA5}">
                      <a16:colId xmlns:a16="http://schemas.microsoft.com/office/drawing/2014/main" val="20004"/>
                    </a:ext>
                  </a:extLst>
                </a:gridCol>
                <a:gridCol w="1047693">
                  <a:extLst>
                    <a:ext uri="{9D8B030D-6E8A-4147-A177-3AD203B41FA5}">
                      <a16:colId xmlns:a16="http://schemas.microsoft.com/office/drawing/2014/main" val="20005"/>
                    </a:ext>
                  </a:extLst>
                </a:gridCol>
                <a:gridCol w="1034086">
                  <a:extLst>
                    <a:ext uri="{9D8B030D-6E8A-4147-A177-3AD203B41FA5}">
                      <a16:colId xmlns:a16="http://schemas.microsoft.com/office/drawing/2014/main" val="20006"/>
                    </a:ext>
                  </a:extLst>
                </a:gridCol>
                <a:gridCol w="1156544">
                  <a:extLst>
                    <a:ext uri="{9D8B030D-6E8A-4147-A177-3AD203B41FA5}">
                      <a16:colId xmlns:a16="http://schemas.microsoft.com/office/drawing/2014/main" val="20007"/>
                    </a:ext>
                  </a:extLst>
                </a:gridCol>
                <a:gridCol w="1428672">
                  <a:extLst>
                    <a:ext uri="{9D8B030D-6E8A-4147-A177-3AD203B41FA5}">
                      <a16:colId xmlns:a16="http://schemas.microsoft.com/office/drawing/2014/main" val="20008"/>
                    </a:ext>
                  </a:extLst>
                </a:gridCol>
              </a:tblGrid>
              <a:tr h="272689">
                <a:tc>
                  <a:txBody>
                    <a:bodyPr/>
                    <a:lstStyle/>
                    <a:p>
                      <a:pPr algn="ctr" fontAlgn="ctr"/>
                      <a:r>
                        <a:rPr lang="zh-CN" altLang="en-US" sz="1400" b="0" i="0" u="none" strike="noStrike" dirty="0">
                          <a:solidFill>
                            <a:srgbClr val="000000"/>
                          </a:solidFill>
                          <a:effectLst/>
                          <a:latin typeface="+mj-ea"/>
                          <a:ea typeface="+mj-ea"/>
                        </a:rPr>
                        <a:t>设备信息</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4">
                  <a:txBody>
                    <a:bodyPr/>
                    <a:lstStyle/>
                    <a:p>
                      <a:pPr algn="ctr" fontAlgn="ctr"/>
                      <a:r>
                        <a:rPr lang="zh-CN" altLang="en-US" sz="1400" b="0" i="0" u="none" strike="noStrike">
                          <a:solidFill>
                            <a:srgbClr val="000000"/>
                          </a:solidFill>
                          <a:effectLst/>
                          <a:latin typeface="+mj-ea"/>
                          <a:ea typeface="+mj-ea"/>
                        </a:rPr>
                        <a:t>个数（个）</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zh-CN" altLang="en-US" sz="1400" b="0" i="0" u="none" strike="noStrike">
                          <a:solidFill>
                            <a:srgbClr val="000000"/>
                          </a:solidFill>
                          <a:effectLst/>
                          <a:latin typeface="+mj-ea"/>
                          <a:ea typeface="+mj-ea"/>
                        </a:rPr>
                        <a:t>排放量（</a:t>
                      </a:r>
                      <a:r>
                        <a:rPr lang="en-US" sz="1400" b="0" i="0" u="none" strike="noStrike">
                          <a:solidFill>
                            <a:srgbClr val="000000"/>
                          </a:solidFill>
                          <a:effectLst/>
                          <a:latin typeface="+mj-ea"/>
                          <a:ea typeface="+mj-ea"/>
                        </a:rPr>
                        <a:t>kg/a）</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72689">
                <a:tc>
                  <a:txBody>
                    <a:bodyPr/>
                    <a:lstStyle/>
                    <a:p>
                      <a:pPr algn="ctr" fontAlgn="ctr"/>
                      <a:r>
                        <a:rPr lang="zh-CN" altLang="en-US" sz="1400" b="0" i="0" u="none" strike="noStrike">
                          <a:solidFill>
                            <a:srgbClr val="000000"/>
                          </a:solidFill>
                          <a:effectLst/>
                          <a:latin typeface="+mj-ea"/>
                          <a:ea typeface="+mj-ea"/>
                        </a:rPr>
                        <a:t>　</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400" b="0" i="0" u="none" strike="noStrike">
                          <a:solidFill>
                            <a:srgbClr val="000000"/>
                          </a:solidFill>
                          <a:effectLst/>
                          <a:latin typeface="+mj-ea"/>
                          <a:ea typeface="+mj-ea"/>
                        </a:rPr>
                        <a:t>SV＜500ppmv</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400" b="0" i="0" u="none" strike="noStrike">
                          <a:solidFill>
                            <a:srgbClr val="000000"/>
                          </a:solidFill>
                          <a:effectLst/>
                          <a:latin typeface="+mj-ea"/>
                          <a:ea typeface="+mj-ea"/>
                        </a:rPr>
                        <a:t>500ppmv≤SV＜2000ppmv</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400" b="0" i="0" u="none" strike="noStrike">
                          <a:solidFill>
                            <a:srgbClr val="000000"/>
                          </a:solidFill>
                          <a:effectLst/>
                          <a:latin typeface="+mj-ea"/>
                          <a:ea typeface="+mj-ea"/>
                        </a:rPr>
                        <a:t>2000ppmv≤SV＜10000ppmv</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400" b="0" i="0" u="none" strike="noStrike">
                          <a:solidFill>
                            <a:srgbClr val="000000"/>
                          </a:solidFill>
                          <a:effectLst/>
                          <a:latin typeface="+mj-ea"/>
                          <a:ea typeface="+mj-ea"/>
                        </a:rPr>
                        <a:t>SV≥10000ppmv</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400" b="0" i="0" u="none" strike="noStrike">
                          <a:solidFill>
                            <a:srgbClr val="000000"/>
                          </a:solidFill>
                          <a:effectLst/>
                          <a:latin typeface="+mj-ea"/>
                          <a:ea typeface="+mj-ea"/>
                        </a:rPr>
                        <a:t>SV＜500ppmv</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400" b="0" i="0" u="none" strike="noStrike" dirty="0">
                          <a:solidFill>
                            <a:srgbClr val="000000"/>
                          </a:solidFill>
                          <a:effectLst/>
                          <a:latin typeface="+mj-ea"/>
                          <a:ea typeface="+mj-ea"/>
                        </a:rPr>
                        <a:t>500ppmv≤SV＜2000ppmv</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400" b="0" i="0" u="none" strike="noStrike">
                          <a:solidFill>
                            <a:srgbClr val="000000"/>
                          </a:solidFill>
                          <a:effectLst/>
                          <a:latin typeface="+mj-ea"/>
                          <a:ea typeface="+mj-ea"/>
                        </a:rPr>
                        <a:t>2000ppmv≤SV＜10000ppmv</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400" b="0" i="0" u="none" strike="noStrike">
                          <a:solidFill>
                            <a:srgbClr val="000000"/>
                          </a:solidFill>
                          <a:effectLst/>
                          <a:latin typeface="+mj-ea"/>
                          <a:ea typeface="+mj-ea"/>
                        </a:rPr>
                        <a:t>SV≥10000ppmv</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1243">
                <a:tc>
                  <a:txBody>
                    <a:bodyPr/>
                    <a:lstStyle/>
                    <a:p>
                      <a:pPr algn="ctr" fontAlgn="ctr"/>
                      <a:r>
                        <a:rPr lang="zh-CN" altLang="en-US" sz="1400" b="0" i="0" u="none" strike="noStrike">
                          <a:solidFill>
                            <a:srgbClr val="000000"/>
                          </a:solidFill>
                          <a:effectLst/>
                          <a:latin typeface="+mj-ea"/>
                          <a:ea typeface="+mj-ea"/>
                        </a:rPr>
                        <a:t>阀门</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2"/>
                  </a:ext>
                </a:extLst>
              </a:tr>
              <a:tr h="272689">
                <a:tc>
                  <a:txBody>
                    <a:bodyPr/>
                    <a:lstStyle/>
                    <a:p>
                      <a:pPr algn="ctr" fontAlgn="ctr"/>
                      <a:r>
                        <a:rPr lang="zh-CN" altLang="en-US" sz="1400" b="0" i="0" u="none" strike="noStrike">
                          <a:solidFill>
                            <a:srgbClr val="000000"/>
                          </a:solidFill>
                          <a:effectLst/>
                          <a:latin typeface="+mj-ea"/>
                          <a:ea typeface="+mj-ea"/>
                        </a:rPr>
                        <a:t>法兰</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127977</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534</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216</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83</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47311.915</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2667.445</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3643.144</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12073.156</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2689">
                <a:tc>
                  <a:txBody>
                    <a:bodyPr/>
                    <a:lstStyle/>
                    <a:p>
                      <a:pPr algn="ctr" fontAlgn="ctr"/>
                      <a:r>
                        <a:rPr lang="zh-CN" altLang="en-US" sz="1400" b="0" i="0" u="none" strike="noStrike">
                          <a:solidFill>
                            <a:srgbClr val="000000"/>
                          </a:solidFill>
                          <a:effectLst/>
                          <a:latin typeface="+mj-ea"/>
                          <a:ea typeface="+mj-ea"/>
                        </a:rPr>
                        <a:t>连接件</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226865</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768</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396</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137</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38888.104</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4938.575</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7823.617</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35090.803</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2689">
                <a:tc>
                  <a:txBody>
                    <a:bodyPr/>
                    <a:lstStyle/>
                    <a:p>
                      <a:pPr algn="ctr" fontAlgn="ctr"/>
                      <a:r>
                        <a:rPr lang="zh-CN" altLang="en-US" sz="1400" b="0" i="0" u="none" strike="noStrike">
                          <a:solidFill>
                            <a:srgbClr val="000000"/>
                          </a:solidFill>
                          <a:effectLst/>
                          <a:latin typeface="+mj-ea"/>
                          <a:ea typeface="+mj-ea"/>
                        </a:rPr>
                        <a:t>开口管线</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337469</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572</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308</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152</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44388.743</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2858.263</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4355.863</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42794.617</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2689">
                <a:tc>
                  <a:txBody>
                    <a:bodyPr/>
                    <a:lstStyle/>
                    <a:p>
                      <a:pPr algn="ctr" fontAlgn="ctr"/>
                      <a:r>
                        <a:rPr lang="zh-CN" altLang="en-US" sz="1400" b="0" i="0" u="none" strike="noStrike">
                          <a:solidFill>
                            <a:srgbClr val="000000"/>
                          </a:solidFill>
                          <a:effectLst/>
                          <a:latin typeface="+mj-ea"/>
                          <a:ea typeface="+mj-ea"/>
                        </a:rPr>
                        <a:t>泵</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12624</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96</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89</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65</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11201.983</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525.251</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1431.03</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9768.354</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2689">
                <a:tc>
                  <a:txBody>
                    <a:bodyPr/>
                    <a:lstStyle/>
                    <a:p>
                      <a:pPr algn="ctr" fontAlgn="ctr"/>
                      <a:r>
                        <a:rPr lang="zh-CN" altLang="en-US" sz="1400" b="0" i="0" u="none" strike="noStrike">
                          <a:solidFill>
                            <a:srgbClr val="000000"/>
                          </a:solidFill>
                          <a:effectLst/>
                          <a:latin typeface="+mj-ea"/>
                          <a:ea typeface="+mj-ea"/>
                        </a:rPr>
                        <a:t>压缩机</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1765</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8</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4</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2</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2216.068</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117.018</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127.24</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734.807</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2689">
                <a:tc>
                  <a:txBody>
                    <a:bodyPr/>
                    <a:lstStyle/>
                    <a:p>
                      <a:pPr algn="ctr" fontAlgn="ctr"/>
                      <a:r>
                        <a:rPr lang="zh-CN" altLang="en-US" sz="1400" b="0" i="0" u="none" strike="noStrike">
                          <a:solidFill>
                            <a:srgbClr val="000000"/>
                          </a:solidFill>
                          <a:effectLst/>
                          <a:latin typeface="+mj-ea"/>
                          <a:ea typeface="+mj-ea"/>
                        </a:rPr>
                        <a:t>泄压设备</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16</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0</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0</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0</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6.982</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0</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0</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0</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72689">
                <a:tc>
                  <a:txBody>
                    <a:bodyPr/>
                    <a:lstStyle/>
                    <a:p>
                      <a:pPr algn="ctr" fontAlgn="ctr"/>
                      <a:r>
                        <a:rPr lang="zh-CN" altLang="en-US" sz="1400" b="0" i="0" u="none" strike="noStrike">
                          <a:solidFill>
                            <a:srgbClr val="000000"/>
                          </a:solidFill>
                          <a:effectLst/>
                          <a:latin typeface="+mj-ea"/>
                          <a:ea typeface="+mj-ea"/>
                        </a:rPr>
                        <a:t>搅拌器</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476</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5</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269.665</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18.753</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6.085</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22.107</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2689">
                <a:tc>
                  <a:txBody>
                    <a:bodyPr/>
                    <a:lstStyle/>
                    <a:p>
                      <a:pPr algn="ctr" fontAlgn="ctr"/>
                      <a:r>
                        <a:rPr lang="zh-CN" altLang="en-US" sz="1400" b="0" i="0" u="none" strike="noStrike">
                          <a:solidFill>
                            <a:srgbClr val="000000"/>
                          </a:solidFill>
                          <a:effectLst/>
                          <a:latin typeface="+mj-ea"/>
                          <a:ea typeface="+mj-ea"/>
                        </a:rPr>
                        <a:t>其他</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102</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0</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0</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0</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575.277</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0</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0</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0</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538310">
                <a:tc>
                  <a:txBody>
                    <a:bodyPr/>
                    <a:lstStyle/>
                    <a:p>
                      <a:pPr algn="ctr" fontAlgn="ctr"/>
                      <a:r>
                        <a:rPr lang="zh-CN" altLang="en-US" sz="1400" b="0" i="0" u="none" strike="noStrike">
                          <a:solidFill>
                            <a:srgbClr val="000000"/>
                          </a:solidFill>
                          <a:effectLst/>
                          <a:latin typeface="+mj-ea"/>
                          <a:ea typeface="+mj-ea"/>
                        </a:rPr>
                        <a:t>合计</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707294</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1983</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1014</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440</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144858.737</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11125.305</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a:solidFill>
                            <a:srgbClr val="000000"/>
                          </a:solidFill>
                          <a:effectLst/>
                          <a:latin typeface="+mj-ea"/>
                          <a:ea typeface="+mj-ea"/>
                        </a:rPr>
                        <a:t>17386.979</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CN" sz="1400" b="0" i="0" u="none" strike="noStrike" dirty="0">
                          <a:solidFill>
                            <a:srgbClr val="000000"/>
                          </a:solidFill>
                          <a:effectLst/>
                          <a:latin typeface="+mj-ea"/>
                          <a:ea typeface="+mj-ea"/>
                        </a:rPr>
                        <a:t>100483.844</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
        <p:nvSpPr>
          <p:cNvPr id="8" name="矩形 7"/>
          <p:cNvSpPr/>
          <p:nvPr/>
        </p:nvSpPr>
        <p:spPr>
          <a:xfrm>
            <a:off x="9893802" y="1557676"/>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举例</a:t>
            </a:r>
          </a:p>
        </p:txBody>
      </p:sp>
    </p:spTree>
    <p:extLst>
      <p:ext uri="{BB962C8B-B14F-4D97-AF65-F5344CB8AC3E}">
        <p14:creationId xmlns:p14="http://schemas.microsoft.com/office/powerpoint/2010/main" val="3699360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t>33</a:t>
            </a:fld>
            <a:endParaRPr lang="zh-CN" altLang="en-US"/>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9571" y="974092"/>
            <a:ext cx="5215146"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燃烧烟气</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VOCs</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产污系数表</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（锅炉）</a:t>
            </a:r>
          </a:p>
        </p:txBody>
      </p:sp>
      <p:sp>
        <p:nvSpPr>
          <p:cNvPr id="7" name="文本框 5"/>
          <p:cNvSpPr txBox="1"/>
          <p:nvPr/>
        </p:nvSpPr>
        <p:spPr>
          <a:xfrm>
            <a:off x="8419374" y="2854479"/>
            <a:ext cx="3572757" cy="2492990"/>
          </a:xfrm>
          <a:prstGeom prst="rect">
            <a:avLst/>
          </a:prstGeom>
          <a:solidFill>
            <a:schemeClr val="accent3">
              <a:lumMod val="20000"/>
              <a:lumOff val="80000"/>
            </a:schemeClr>
          </a:solidFill>
        </p:spPr>
        <p:txBody>
          <a:bodyPr wrap="square" rtlCol="0">
            <a:spAutoFit/>
          </a:bodyPr>
          <a:lstStyle/>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涉及报表：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G103-1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基础参数：锅炉类型、燃烧方式、燃料名称</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计算方法：</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VOCs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产生量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燃料消耗量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系数</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文本框 7"/>
          <p:cNvSpPr txBox="1"/>
          <p:nvPr/>
        </p:nvSpPr>
        <p:spPr>
          <a:xfrm>
            <a:off x="249571" y="244177"/>
            <a:ext cx="8401594" cy="954107"/>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a:p>
            <a:endParaRPr lang="zh-CN" altLang="en-US" dirty="0"/>
          </a:p>
        </p:txBody>
      </p:sp>
      <p:graphicFrame>
        <p:nvGraphicFramePr>
          <p:cNvPr id="10" name="表格 9"/>
          <p:cNvGraphicFramePr>
            <a:graphicFrameLocks noGrp="1"/>
          </p:cNvGraphicFramePr>
          <p:nvPr>
            <p:extLst>
              <p:ext uri="{D42A27DB-BD31-4B8C-83A1-F6EECF244321}">
                <p14:modId xmlns:p14="http://schemas.microsoft.com/office/powerpoint/2010/main" val="2719597200"/>
              </p:ext>
            </p:extLst>
          </p:nvPr>
        </p:nvGraphicFramePr>
        <p:xfrm>
          <a:off x="249571" y="1552334"/>
          <a:ext cx="8169803" cy="4907280"/>
        </p:xfrm>
        <a:graphic>
          <a:graphicData uri="http://schemas.openxmlformats.org/drawingml/2006/table">
            <a:tbl>
              <a:tblPr firstRow="1" firstCol="1" bandRow="1"/>
              <a:tblGrid>
                <a:gridCol w="569633">
                  <a:extLst>
                    <a:ext uri="{9D8B030D-6E8A-4147-A177-3AD203B41FA5}">
                      <a16:colId xmlns:a16="http://schemas.microsoft.com/office/drawing/2014/main" val="20000"/>
                    </a:ext>
                  </a:extLst>
                </a:gridCol>
                <a:gridCol w="477725">
                  <a:extLst>
                    <a:ext uri="{9D8B030D-6E8A-4147-A177-3AD203B41FA5}">
                      <a16:colId xmlns:a16="http://schemas.microsoft.com/office/drawing/2014/main" val="20001"/>
                    </a:ext>
                  </a:extLst>
                </a:gridCol>
                <a:gridCol w="492202">
                  <a:extLst>
                    <a:ext uri="{9D8B030D-6E8A-4147-A177-3AD203B41FA5}">
                      <a16:colId xmlns:a16="http://schemas.microsoft.com/office/drawing/2014/main" val="20002"/>
                    </a:ext>
                  </a:extLst>
                </a:gridCol>
                <a:gridCol w="1172598">
                  <a:extLst>
                    <a:ext uri="{9D8B030D-6E8A-4147-A177-3AD203B41FA5}">
                      <a16:colId xmlns:a16="http://schemas.microsoft.com/office/drawing/2014/main" val="20003"/>
                    </a:ext>
                  </a:extLst>
                </a:gridCol>
                <a:gridCol w="1331839">
                  <a:extLst>
                    <a:ext uri="{9D8B030D-6E8A-4147-A177-3AD203B41FA5}">
                      <a16:colId xmlns:a16="http://schemas.microsoft.com/office/drawing/2014/main" val="20004"/>
                    </a:ext>
                  </a:extLst>
                </a:gridCol>
                <a:gridCol w="843486">
                  <a:extLst>
                    <a:ext uri="{9D8B030D-6E8A-4147-A177-3AD203B41FA5}">
                      <a16:colId xmlns:a16="http://schemas.microsoft.com/office/drawing/2014/main" val="20005"/>
                    </a:ext>
                  </a:extLst>
                </a:gridCol>
                <a:gridCol w="1863622">
                  <a:extLst>
                    <a:ext uri="{9D8B030D-6E8A-4147-A177-3AD203B41FA5}">
                      <a16:colId xmlns:a16="http://schemas.microsoft.com/office/drawing/2014/main" val="20006"/>
                    </a:ext>
                  </a:extLst>
                </a:gridCol>
                <a:gridCol w="1418698">
                  <a:extLst>
                    <a:ext uri="{9D8B030D-6E8A-4147-A177-3AD203B41FA5}">
                      <a16:colId xmlns:a16="http://schemas.microsoft.com/office/drawing/2014/main" val="20007"/>
                    </a:ext>
                  </a:extLst>
                </a:gridCol>
              </a:tblGrid>
              <a:tr h="180628">
                <a:tc>
                  <a:txBody>
                    <a:bodyPr/>
                    <a:lstStyle/>
                    <a:p>
                      <a:pPr indent="0" algn="ctr">
                        <a:lnSpc>
                          <a:spcPct val="100000"/>
                        </a:lnSpc>
                        <a:spcAft>
                          <a:spcPts val="0"/>
                        </a:spcAft>
                      </a:pPr>
                      <a:r>
                        <a:rPr lang="zh-CN" sz="1400" kern="100" dirty="0">
                          <a:effectLst/>
                          <a:latin typeface="+mj-ea"/>
                          <a:ea typeface="+mj-ea"/>
                          <a:cs typeface="宋体"/>
                        </a:rPr>
                        <a:t>产品名称</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锅炉类型</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燃烧方式</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燃料名称</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规模等级</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污染物指标</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单位</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产污系数</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628">
                <a:tc rowSpan="15">
                  <a:txBody>
                    <a:bodyPr/>
                    <a:lstStyle/>
                    <a:p>
                      <a:pPr indent="0" algn="ctr">
                        <a:lnSpc>
                          <a:spcPct val="100000"/>
                        </a:lnSpc>
                        <a:spcAft>
                          <a:spcPts val="0"/>
                        </a:spcAft>
                      </a:pPr>
                      <a:r>
                        <a:rPr lang="zh-CN" sz="1400" kern="100" dirty="0">
                          <a:effectLst/>
                          <a:latin typeface="+mj-ea"/>
                          <a:ea typeface="+mj-ea"/>
                          <a:cs typeface="宋体"/>
                        </a:rPr>
                        <a:t>电能</a:t>
                      </a:r>
                      <a:r>
                        <a:rPr lang="en-US" sz="1400" kern="100" dirty="0">
                          <a:effectLst/>
                          <a:latin typeface="+mj-ea"/>
                          <a:ea typeface="+mj-ea"/>
                          <a:cs typeface="宋体"/>
                        </a:rPr>
                        <a:t>/</a:t>
                      </a:r>
                      <a:r>
                        <a:rPr lang="zh-CN" sz="1400" kern="100" dirty="0">
                          <a:effectLst/>
                          <a:latin typeface="+mj-ea"/>
                          <a:ea typeface="+mj-ea"/>
                          <a:cs typeface="宋体"/>
                        </a:rPr>
                        <a:t>电能</a:t>
                      </a:r>
                      <a:r>
                        <a:rPr lang="en-US" sz="1400" kern="100" dirty="0">
                          <a:effectLst/>
                          <a:latin typeface="+mj-ea"/>
                          <a:ea typeface="+mj-ea"/>
                          <a:cs typeface="宋体"/>
                        </a:rPr>
                        <a:t>+</a:t>
                      </a:r>
                      <a:r>
                        <a:rPr lang="zh-CN" sz="1400" kern="100" dirty="0">
                          <a:effectLst/>
                          <a:latin typeface="+mj-ea"/>
                          <a:ea typeface="+mj-ea"/>
                          <a:cs typeface="宋体"/>
                        </a:rPr>
                        <a:t>热能</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indent="0" algn="ctr">
                        <a:lnSpc>
                          <a:spcPct val="100000"/>
                        </a:lnSpc>
                        <a:spcAft>
                          <a:spcPts val="0"/>
                        </a:spcAft>
                      </a:pPr>
                      <a:r>
                        <a:rPr lang="zh-CN" sz="1400" kern="100" dirty="0">
                          <a:effectLst/>
                          <a:latin typeface="+mj-ea"/>
                          <a:ea typeface="+mj-ea"/>
                          <a:cs typeface="宋体"/>
                        </a:rPr>
                        <a:t>燃煤锅炉</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ctr">
                        <a:lnSpc>
                          <a:spcPct val="100000"/>
                        </a:lnSpc>
                        <a:spcAft>
                          <a:spcPts val="0"/>
                        </a:spcAft>
                      </a:pPr>
                      <a:r>
                        <a:rPr lang="zh-CN" sz="1400" kern="100" dirty="0">
                          <a:effectLst/>
                          <a:latin typeface="+mj-ea"/>
                          <a:ea typeface="+mj-ea"/>
                          <a:cs typeface="宋体"/>
                        </a:rPr>
                        <a:t>煤粉炉</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一般烟煤</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所有规模</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燃料</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1.4</a:t>
                      </a:r>
                      <a:r>
                        <a:rPr lang="zh-CN" sz="1400" kern="100" dirty="0">
                          <a:effectLst/>
                          <a:latin typeface="+mj-ea"/>
                          <a:ea typeface="+mj-ea"/>
                          <a:cs typeface="宋体"/>
                        </a:rPr>
                        <a:t>×</a:t>
                      </a:r>
                      <a:r>
                        <a:rPr lang="en-US" sz="1400" kern="100" dirty="0">
                          <a:effectLst/>
                          <a:latin typeface="+mj-ea"/>
                          <a:ea typeface="+mj-ea"/>
                          <a:cs typeface="宋体"/>
                        </a:rPr>
                        <a:t>10</a:t>
                      </a:r>
                      <a:r>
                        <a:rPr lang="en-US" sz="1400" kern="100" baseline="30000" dirty="0">
                          <a:effectLst/>
                          <a:latin typeface="+mj-ea"/>
                          <a:ea typeface="+mj-ea"/>
                          <a:cs typeface="宋体"/>
                        </a:rPr>
                        <a:t>-4</a:t>
                      </a:r>
                      <a:endParaRPr lang="zh-CN" sz="1400" kern="100" dirty="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062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dirty="0">
                          <a:effectLst/>
                          <a:latin typeface="+mj-ea"/>
                          <a:ea typeface="+mj-ea"/>
                          <a:cs typeface="宋体"/>
                        </a:rPr>
                        <a:t>无烟煤</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所有规模</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燃料</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2.3</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-2</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628">
                <a:tc vMerge="1">
                  <a:txBody>
                    <a:bodyPr/>
                    <a:lstStyle/>
                    <a:p>
                      <a:endParaRPr lang="zh-CN" altLang="en-US"/>
                    </a:p>
                  </a:txBody>
                  <a:tcPr/>
                </a:tc>
                <a:tc vMerge="1">
                  <a:txBody>
                    <a:bodyPr/>
                    <a:lstStyle/>
                    <a:p>
                      <a:endParaRPr lang="zh-CN" altLang="en-US"/>
                    </a:p>
                  </a:txBody>
                  <a:tcPr/>
                </a:tc>
                <a:tc rowSpan="4">
                  <a:txBody>
                    <a:bodyPr/>
                    <a:lstStyle/>
                    <a:p>
                      <a:pPr indent="0" algn="ctr">
                        <a:lnSpc>
                          <a:spcPct val="100000"/>
                        </a:lnSpc>
                        <a:spcAft>
                          <a:spcPts val="0"/>
                        </a:spcAft>
                      </a:pPr>
                      <a:r>
                        <a:rPr lang="zh-CN" sz="1400" kern="100">
                          <a:effectLst/>
                          <a:latin typeface="+mj-ea"/>
                          <a:ea typeface="+mj-ea"/>
                          <a:cs typeface="宋体"/>
                        </a:rPr>
                        <a:t>循环流化床锅炉</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一般烟煤</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所有规模</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VOCs</a:t>
                      </a:r>
                      <a:endParaRPr lang="zh-CN" sz="1400" kern="100" dirty="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燃料</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1.8</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-2</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62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褐煤</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所有规模</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燃料</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8.1</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-6</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062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石油焦</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所有规模</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VOCs</a:t>
                      </a:r>
                      <a:endParaRPr lang="zh-CN" sz="1400" kern="100" dirty="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千克</a:t>
                      </a:r>
                      <a:r>
                        <a:rPr lang="en-US" sz="1400" kern="100" dirty="0">
                          <a:effectLst/>
                          <a:latin typeface="+mj-ea"/>
                          <a:ea typeface="+mj-ea"/>
                          <a:cs typeface="宋体"/>
                        </a:rPr>
                        <a:t>/</a:t>
                      </a:r>
                      <a:r>
                        <a:rPr lang="zh-CN" sz="1400" kern="100" dirty="0">
                          <a:effectLst/>
                          <a:latin typeface="+mj-ea"/>
                          <a:ea typeface="+mj-ea"/>
                          <a:cs typeface="宋体"/>
                        </a:rPr>
                        <a:t>吨</a:t>
                      </a:r>
                      <a:r>
                        <a:rPr lang="en-US" sz="1400" kern="100" dirty="0">
                          <a:effectLst/>
                          <a:latin typeface="+mj-ea"/>
                          <a:ea typeface="+mj-ea"/>
                          <a:cs typeface="宋体"/>
                        </a:rPr>
                        <a:t>-</a:t>
                      </a:r>
                      <a:r>
                        <a:rPr lang="zh-CN" sz="1400" kern="100" dirty="0">
                          <a:effectLst/>
                          <a:latin typeface="+mj-ea"/>
                          <a:ea typeface="+mj-ea"/>
                          <a:cs typeface="宋体"/>
                        </a:rPr>
                        <a:t>燃料</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3.0</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-6</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062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煤矸石</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所有规模</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VOCs</a:t>
                      </a:r>
                      <a:endParaRPr lang="zh-CN" sz="1400" kern="100" dirty="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燃料</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5.1</a:t>
                      </a:r>
                      <a:r>
                        <a:rPr lang="zh-CN" sz="1400" kern="100" dirty="0">
                          <a:effectLst/>
                          <a:latin typeface="+mj-ea"/>
                          <a:ea typeface="+mj-ea"/>
                          <a:cs typeface="宋体"/>
                        </a:rPr>
                        <a:t>×</a:t>
                      </a:r>
                      <a:r>
                        <a:rPr lang="en-US" sz="1400" kern="100" dirty="0">
                          <a:effectLst/>
                          <a:latin typeface="+mj-ea"/>
                          <a:ea typeface="+mj-ea"/>
                          <a:cs typeface="宋体"/>
                        </a:rPr>
                        <a:t>10</a:t>
                      </a:r>
                      <a:r>
                        <a:rPr lang="en-US" sz="1400" kern="100" baseline="30000" dirty="0">
                          <a:effectLst/>
                          <a:latin typeface="+mj-ea"/>
                          <a:ea typeface="+mj-ea"/>
                          <a:cs typeface="宋体"/>
                        </a:rPr>
                        <a:t>-5</a:t>
                      </a:r>
                      <a:endParaRPr lang="zh-CN" sz="1400" kern="100" dirty="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0628">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链条炉</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一般烟煤</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所有规模</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千克</a:t>
                      </a:r>
                      <a:r>
                        <a:rPr lang="en-US" sz="1400" kern="100" dirty="0">
                          <a:effectLst/>
                          <a:latin typeface="+mj-ea"/>
                          <a:ea typeface="+mj-ea"/>
                          <a:cs typeface="宋体"/>
                        </a:rPr>
                        <a:t>/</a:t>
                      </a:r>
                      <a:r>
                        <a:rPr lang="zh-CN" sz="1400" kern="100" dirty="0">
                          <a:effectLst/>
                          <a:latin typeface="+mj-ea"/>
                          <a:ea typeface="+mj-ea"/>
                          <a:cs typeface="宋体"/>
                        </a:rPr>
                        <a:t>吨</a:t>
                      </a:r>
                      <a:r>
                        <a:rPr lang="en-US" sz="1400" kern="100" dirty="0">
                          <a:effectLst/>
                          <a:latin typeface="+mj-ea"/>
                          <a:ea typeface="+mj-ea"/>
                          <a:cs typeface="宋体"/>
                        </a:rPr>
                        <a:t>-</a:t>
                      </a:r>
                      <a:r>
                        <a:rPr lang="zh-CN" sz="1400" kern="100" dirty="0">
                          <a:effectLst/>
                          <a:latin typeface="+mj-ea"/>
                          <a:ea typeface="+mj-ea"/>
                          <a:cs typeface="宋体"/>
                        </a:rPr>
                        <a:t>燃料</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9.4</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-4</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0628">
                <a:tc vMerge="1">
                  <a:txBody>
                    <a:bodyPr/>
                    <a:lstStyle/>
                    <a:p>
                      <a:endParaRPr lang="zh-CN" altLang="en-US"/>
                    </a:p>
                  </a:txBody>
                  <a:tcPr/>
                </a:tc>
                <a:tc rowSpan="5">
                  <a:txBody>
                    <a:bodyPr/>
                    <a:lstStyle/>
                    <a:p>
                      <a:pPr indent="0" algn="ctr">
                        <a:lnSpc>
                          <a:spcPct val="100000"/>
                        </a:lnSpc>
                        <a:spcAft>
                          <a:spcPts val="0"/>
                        </a:spcAft>
                      </a:pPr>
                      <a:r>
                        <a:rPr lang="zh-CN" sz="1400" kern="100">
                          <a:effectLst/>
                          <a:latin typeface="+mj-ea"/>
                          <a:ea typeface="+mj-ea"/>
                          <a:cs typeface="宋体"/>
                        </a:rPr>
                        <a:t>燃气锅炉</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indent="0" algn="ctr">
                        <a:lnSpc>
                          <a:spcPct val="100000"/>
                        </a:lnSpc>
                        <a:spcAft>
                          <a:spcPts val="0"/>
                        </a:spcAft>
                      </a:pPr>
                      <a:r>
                        <a:rPr lang="zh-CN" sz="1400" kern="100">
                          <a:effectLst/>
                          <a:latin typeface="+mj-ea"/>
                          <a:ea typeface="+mj-ea"/>
                          <a:cs typeface="宋体"/>
                        </a:rPr>
                        <a:t>室燃炉</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天然气</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所有规模</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千克</a:t>
                      </a:r>
                      <a:r>
                        <a:rPr lang="en-US" sz="1400" kern="100" dirty="0">
                          <a:effectLst/>
                          <a:latin typeface="+mj-ea"/>
                          <a:ea typeface="+mj-ea"/>
                          <a:cs typeface="宋体"/>
                        </a:rPr>
                        <a:t>/</a:t>
                      </a:r>
                      <a:r>
                        <a:rPr lang="zh-CN" sz="1400" kern="100" dirty="0">
                          <a:effectLst/>
                          <a:latin typeface="+mj-ea"/>
                          <a:ea typeface="+mj-ea"/>
                          <a:cs typeface="宋体"/>
                        </a:rPr>
                        <a:t>万立方米</a:t>
                      </a:r>
                      <a:r>
                        <a:rPr lang="en-US" sz="1400" kern="100" dirty="0">
                          <a:effectLst/>
                          <a:latin typeface="+mj-ea"/>
                          <a:ea typeface="+mj-ea"/>
                          <a:cs typeface="宋体"/>
                        </a:rPr>
                        <a:t>-</a:t>
                      </a:r>
                      <a:r>
                        <a:rPr lang="zh-CN" sz="1400" kern="100" dirty="0">
                          <a:effectLst/>
                          <a:latin typeface="+mj-ea"/>
                          <a:ea typeface="+mj-ea"/>
                          <a:cs typeface="宋体"/>
                        </a:rPr>
                        <a:t>燃料</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2.5</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-2</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062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焦炉煤气</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所有规模</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千克</a:t>
                      </a:r>
                      <a:r>
                        <a:rPr lang="en-US" sz="1400" kern="100" dirty="0">
                          <a:effectLst/>
                          <a:latin typeface="+mj-ea"/>
                          <a:ea typeface="+mj-ea"/>
                          <a:cs typeface="宋体"/>
                        </a:rPr>
                        <a:t>/</a:t>
                      </a:r>
                      <a:r>
                        <a:rPr lang="zh-CN" sz="1400" kern="100" dirty="0">
                          <a:effectLst/>
                          <a:latin typeface="+mj-ea"/>
                          <a:ea typeface="+mj-ea"/>
                          <a:cs typeface="宋体"/>
                        </a:rPr>
                        <a:t>万立方米</a:t>
                      </a:r>
                      <a:r>
                        <a:rPr lang="en-US" sz="1400" kern="100" dirty="0">
                          <a:effectLst/>
                          <a:latin typeface="+mj-ea"/>
                          <a:ea typeface="+mj-ea"/>
                          <a:cs typeface="宋体"/>
                        </a:rPr>
                        <a:t>-</a:t>
                      </a:r>
                      <a:r>
                        <a:rPr lang="zh-CN" sz="1400" kern="100" dirty="0">
                          <a:effectLst/>
                          <a:latin typeface="+mj-ea"/>
                          <a:ea typeface="+mj-ea"/>
                          <a:cs typeface="宋体"/>
                        </a:rPr>
                        <a:t>燃料</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2.5</a:t>
                      </a:r>
                      <a:r>
                        <a:rPr lang="zh-CN" sz="1400" kern="100" dirty="0">
                          <a:effectLst/>
                          <a:latin typeface="+mj-ea"/>
                          <a:ea typeface="+mj-ea"/>
                          <a:cs typeface="宋体"/>
                        </a:rPr>
                        <a:t>×</a:t>
                      </a:r>
                      <a:r>
                        <a:rPr lang="en-US" sz="1400" kern="100" dirty="0">
                          <a:effectLst/>
                          <a:latin typeface="+mj-ea"/>
                          <a:ea typeface="+mj-ea"/>
                          <a:cs typeface="宋体"/>
                        </a:rPr>
                        <a:t>10</a:t>
                      </a:r>
                      <a:r>
                        <a:rPr lang="en-US" sz="1400" kern="100" baseline="30000" dirty="0">
                          <a:effectLst/>
                          <a:latin typeface="+mj-ea"/>
                          <a:ea typeface="+mj-ea"/>
                          <a:cs typeface="宋体"/>
                        </a:rPr>
                        <a:t>-4</a:t>
                      </a:r>
                      <a:endParaRPr lang="zh-CN" sz="1400" kern="100" dirty="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062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高炉煤气</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所有规模</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万立方米</a:t>
                      </a:r>
                      <a:r>
                        <a:rPr lang="en-US" sz="1400" kern="100">
                          <a:effectLst/>
                          <a:latin typeface="+mj-ea"/>
                          <a:ea typeface="+mj-ea"/>
                          <a:cs typeface="宋体"/>
                        </a:rPr>
                        <a:t>-</a:t>
                      </a:r>
                      <a:r>
                        <a:rPr lang="zh-CN" sz="1400" kern="100">
                          <a:effectLst/>
                          <a:latin typeface="+mj-ea"/>
                          <a:ea typeface="+mj-ea"/>
                          <a:cs typeface="宋体"/>
                        </a:rPr>
                        <a:t>燃料</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1.0</a:t>
                      </a:r>
                      <a:r>
                        <a:rPr lang="zh-CN" sz="1400" kern="100" dirty="0">
                          <a:effectLst/>
                          <a:latin typeface="+mj-ea"/>
                          <a:ea typeface="+mj-ea"/>
                          <a:cs typeface="宋体"/>
                        </a:rPr>
                        <a:t>×</a:t>
                      </a:r>
                      <a:r>
                        <a:rPr lang="en-US" sz="1400" kern="100" dirty="0">
                          <a:effectLst/>
                          <a:latin typeface="+mj-ea"/>
                          <a:ea typeface="+mj-ea"/>
                          <a:cs typeface="宋体"/>
                        </a:rPr>
                        <a:t>10</a:t>
                      </a:r>
                      <a:r>
                        <a:rPr lang="en-US" sz="1400" kern="100" baseline="30000" dirty="0">
                          <a:effectLst/>
                          <a:latin typeface="+mj-ea"/>
                          <a:ea typeface="+mj-ea"/>
                          <a:cs typeface="宋体"/>
                        </a:rPr>
                        <a:t>-4</a:t>
                      </a:r>
                      <a:endParaRPr lang="zh-CN" sz="1400" kern="100" dirty="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062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炼厂干气</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所有规模</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万立方米</a:t>
                      </a:r>
                      <a:r>
                        <a:rPr lang="en-US" sz="1400" kern="100">
                          <a:effectLst/>
                          <a:latin typeface="+mj-ea"/>
                          <a:ea typeface="+mj-ea"/>
                          <a:cs typeface="宋体"/>
                        </a:rPr>
                        <a:t>-</a:t>
                      </a:r>
                      <a:r>
                        <a:rPr lang="zh-CN" sz="1400" kern="100">
                          <a:effectLst/>
                          <a:latin typeface="+mj-ea"/>
                          <a:ea typeface="+mj-ea"/>
                          <a:cs typeface="宋体"/>
                        </a:rPr>
                        <a:t>燃料</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3.0</a:t>
                      </a:r>
                      <a:r>
                        <a:rPr lang="zh-CN" sz="1400" kern="100" dirty="0">
                          <a:effectLst/>
                          <a:latin typeface="+mj-ea"/>
                          <a:ea typeface="+mj-ea"/>
                          <a:cs typeface="宋体"/>
                        </a:rPr>
                        <a:t>×</a:t>
                      </a:r>
                      <a:r>
                        <a:rPr lang="en-US" sz="1400" kern="100" dirty="0">
                          <a:effectLst/>
                          <a:latin typeface="+mj-ea"/>
                          <a:ea typeface="+mj-ea"/>
                          <a:cs typeface="宋体"/>
                        </a:rPr>
                        <a:t>10</a:t>
                      </a:r>
                      <a:r>
                        <a:rPr lang="en-US" sz="1400" kern="100" baseline="30000" dirty="0">
                          <a:effectLst/>
                          <a:latin typeface="+mj-ea"/>
                          <a:ea typeface="+mj-ea"/>
                          <a:cs typeface="宋体"/>
                        </a:rPr>
                        <a:t>-3</a:t>
                      </a:r>
                      <a:endParaRPr lang="zh-CN" sz="1400" kern="100" dirty="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062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燃料油</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所有规模</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燃料</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1.4</a:t>
                      </a:r>
                      <a:r>
                        <a:rPr lang="zh-CN" sz="1400" kern="100" dirty="0">
                          <a:effectLst/>
                          <a:latin typeface="+mj-ea"/>
                          <a:ea typeface="+mj-ea"/>
                          <a:cs typeface="宋体"/>
                        </a:rPr>
                        <a:t>×</a:t>
                      </a:r>
                      <a:r>
                        <a:rPr lang="en-US" sz="1400" kern="100" dirty="0">
                          <a:effectLst/>
                          <a:latin typeface="+mj-ea"/>
                          <a:ea typeface="+mj-ea"/>
                          <a:cs typeface="宋体"/>
                        </a:rPr>
                        <a:t>10</a:t>
                      </a:r>
                      <a:r>
                        <a:rPr lang="en-US" sz="1400" kern="100" baseline="30000" dirty="0">
                          <a:effectLst/>
                          <a:latin typeface="+mj-ea"/>
                          <a:ea typeface="+mj-ea"/>
                          <a:cs typeface="宋体"/>
                        </a:rPr>
                        <a:t>-3</a:t>
                      </a:r>
                      <a:endParaRPr lang="zh-CN" sz="1400" kern="100" dirty="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0628">
                <a:tc vMerge="1">
                  <a:txBody>
                    <a:bodyPr/>
                    <a:lstStyle/>
                    <a:p>
                      <a:endParaRPr lang="zh-CN" altLang="en-US"/>
                    </a:p>
                  </a:txBody>
                  <a:tcPr/>
                </a:tc>
                <a:tc rowSpan="2">
                  <a:txBody>
                    <a:bodyPr/>
                    <a:lstStyle/>
                    <a:p>
                      <a:pPr indent="0" algn="ctr">
                        <a:lnSpc>
                          <a:spcPct val="100000"/>
                        </a:lnSpc>
                        <a:spcAft>
                          <a:spcPts val="0"/>
                        </a:spcAft>
                      </a:pPr>
                      <a:r>
                        <a:rPr lang="zh-CN" sz="1400" kern="100">
                          <a:effectLst/>
                          <a:latin typeface="+mj-ea"/>
                          <a:ea typeface="+mj-ea"/>
                          <a:cs typeface="宋体"/>
                        </a:rPr>
                        <a:t>生物质锅炉</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层燃炉</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生物质</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所有规模</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燃料</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8.1</a:t>
                      </a:r>
                      <a:r>
                        <a:rPr lang="zh-CN" sz="1400" kern="100" dirty="0">
                          <a:effectLst/>
                          <a:latin typeface="+mj-ea"/>
                          <a:ea typeface="+mj-ea"/>
                          <a:cs typeface="宋体"/>
                        </a:rPr>
                        <a:t>×</a:t>
                      </a:r>
                      <a:r>
                        <a:rPr lang="en-US" sz="1400" kern="100" dirty="0">
                          <a:effectLst/>
                          <a:latin typeface="+mj-ea"/>
                          <a:ea typeface="+mj-ea"/>
                          <a:cs typeface="宋体"/>
                        </a:rPr>
                        <a:t>10</a:t>
                      </a:r>
                      <a:r>
                        <a:rPr lang="en-US" sz="1400" kern="100" baseline="30000" dirty="0">
                          <a:effectLst/>
                          <a:latin typeface="+mj-ea"/>
                          <a:ea typeface="+mj-ea"/>
                          <a:cs typeface="宋体"/>
                        </a:rPr>
                        <a:t>-6</a:t>
                      </a:r>
                      <a:endParaRPr lang="zh-CN" sz="1400" kern="100" dirty="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0628">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循环流化床锅炉</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生物质</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所有规模</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燃料</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6.8</a:t>
                      </a:r>
                      <a:r>
                        <a:rPr lang="zh-CN" sz="1400" kern="100" dirty="0">
                          <a:effectLst/>
                          <a:latin typeface="+mj-ea"/>
                          <a:ea typeface="+mj-ea"/>
                          <a:cs typeface="宋体"/>
                        </a:rPr>
                        <a:t>×</a:t>
                      </a:r>
                      <a:r>
                        <a:rPr lang="en-US" sz="1400" kern="100" dirty="0">
                          <a:effectLst/>
                          <a:latin typeface="+mj-ea"/>
                          <a:ea typeface="+mj-ea"/>
                          <a:cs typeface="宋体"/>
                        </a:rPr>
                        <a:t>10</a:t>
                      </a:r>
                      <a:r>
                        <a:rPr lang="en-US" sz="1400" kern="100" baseline="30000" dirty="0">
                          <a:effectLst/>
                          <a:latin typeface="+mj-ea"/>
                          <a:ea typeface="+mj-ea"/>
                          <a:cs typeface="宋体"/>
                        </a:rPr>
                        <a:t>-6</a:t>
                      </a:r>
                      <a:endParaRPr lang="zh-CN" sz="1400" kern="100" dirty="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0628">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其他锅炉</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nSpc>
                          <a:spcPct val="100000"/>
                        </a:lnSpc>
                      </a:pPr>
                      <a:endParaRPr lang="zh-CN" sz="1400" kern="100">
                        <a:effectLst/>
                        <a:latin typeface="+mj-ea"/>
                        <a:ea typeface="+mj-ea"/>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城市生活垃圾</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所有规模</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VOCs</a:t>
                      </a:r>
                      <a:endParaRPr lang="zh-CN" sz="1400" kern="100" dirty="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燃料</a:t>
                      </a: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2.8</a:t>
                      </a:r>
                      <a:r>
                        <a:rPr lang="zh-CN" sz="1400" kern="100" dirty="0">
                          <a:effectLst/>
                          <a:latin typeface="+mj-ea"/>
                          <a:ea typeface="+mj-ea"/>
                          <a:cs typeface="宋体"/>
                        </a:rPr>
                        <a:t>×</a:t>
                      </a:r>
                      <a:r>
                        <a:rPr lang="en-US" sz="1400" kern="100" dirty="0">
                          <a:effectLst/>
                          <a:latin typeface="+mj-ea"/>
                          <a:ea typeface="+mj-ea"/>
                          <a:cs typeface="宋体"/>
                        </a:rPr>
                        <a:t>10</a:t>
                      </a:r>
                      <a:r>
                        <a:rPr lang="en-US" sz="1400" kern="100" baseline="30000" dirty="0">
                          <a:effectLst/>
                          <a:latin typeface="+mj-ea"/>
                          <a:ea typeface="+mj-ea"/>
                          <a:cs typeface="宋体"/>
                        </a:rPr>
                        <a:t>-5</a:t>
                      </a:r>
                      <a:endParaRPr lang="zh-CN" sz="1400" kern="100" dirty="0">
                        <a:effectLst/>
                        <a:latin typeface="+mj-ea"/>
                        <a:ea typeface="+mj-ea"/>
                        <a:cs typeface="宋体"/>
                      </a:endParaRPr>
                    </a:p>
                  </a:txBody>
                  <a:tcPr marL="11269" marR="11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9" name="矩形 8"/>
          <p:cNvSpPr/>
          <p:nvPr/>
        </p:nvSpPr>
        <p:spPr>
          <a:xfrm>
            <a:off x="10138443" y="1134259"/>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示例</a:t>
            </a:r>
          </a:p>
        </p:txBody>
      </p:sp>
    </p:spTree>
    <p:extLst>
      <p:ext uri="{BB962C8B-B14F-4D97-AF65-F5344CB8AC3E}">
        <p14:creationId xmlns:p14="http://schemas.microsoft.com/office/powerpoint/2010/main" val="902309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t>34</a:t>
            </a:fld>
            <a:endParaRPr lang="zh-CN" altLang="en-US"/>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9571" y="974092"/>
            <a:ext cx="8144922" cy="830997"/>
          </a:xfrm>
          <a:prstGeom prst="rect">
            <a:avLst/>
          </a:prstGeom>
        </p:spPr>
        <p:txBody>
          <a:bodyPr wrap="squar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燃烧烟气</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VOCs</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产污系数表</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（工业炉窑</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按燃料）</a:t>
            </a:r>
          </a:p>
          <a:p>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5"/>
          <p:cNvSpPr txBox="1"/>
          <p:nvPr/>
        </p:nvSpPr>
        <p:spPr>
          <a:xfrm>
            <a:off x="8040666" y="1862024"/>
            <a:ext cx="3696930" cy="2400657"/>
          </a:xfrm>
          <a:prstGeom prst="rect">
            <a:avLst/>
          </a:prstGeom>
          <a:solidFill>
            <a:schemeClr val="accent3">
              <a:lumMod val="20000"/>
              <a:lumOff val="80000"/>
            </a:schemeClr>
          </a:solidFill>
        </p:spPr>
        <p:txBody>
          <a:bodyPr wrap="square" rtlCol="0">
            <a:spAutoFit/>
          </a:bodyPr>
          <a:lstStyle/>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涉及报表：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G103-2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基础参数：炉窑类型、燃料类型</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参与核算参数：</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voc</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产生量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燃料消耗量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系数</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文本框 5"/>
          <p:cNvSpPr txBox="1"/>
          <p:nvPr/>
        </p:nvSpPr>
        <p:spPr>
          <a:xfrm>
            <a:off x="8040666" y="4627039"/>
            <a:ext cx="3696930" cy="1422762"/>
          </a:xfrm>
          <a:prstGeom prst="rect">
            <a:avLst/>
          </a:prstGeom>
          <a:solidFill>
            <a:schemeClr val="accent3">
              <a:lumMod val="20000"/>
              <a:lumOff val="80000"/>
            </a:schemeClr>
          </a:solidFill>
        </p:spPr>
        <p:txBody>
          <a:bodyPr wrap="square" rtlCol="0">
            <a:spAutoFit/>
          </a:bodyPr>
          <a:lstStyle/>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炉窑类型：加热炉、沸腾炉、热处理炉、干燥炉（窑）、焚烧炉</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8"/>
          <p:cNvSpPr txBox="1"/>
          <p:nvPr/>
        </p:nvSpPr>
        <p:spPr>
          <a:xfrm>
            <a:off x="2117" y="233645"/>
            <a:ext cx="8401594" cy="954107"/>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a:p>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448709986"/>
              </p:ext>
            </p:extLst>
          </p:nvPr>
        </p:nvGraphicFramePr>
        <p:xfrm>
          <a:off x="249569" y="1457329"/>
          <a:ext cx="7675230" cy="4685569"/>
        </p:xfrm>
        <a:graphic>
          <a:graphicData uri="http://schemas.openxmlformats.org/drawingml/2006/table">
            <a:tbl>
              <a:tblPr firstRow="1" firstCol="1" bandRow="1"/>
              <a:tblGrid>
                <a:gridCol w="919356">
                  <a:extLst>
                    <a:ext uri="{9D8B030D-6E8A-4147-A177-3AD203B41FA5}">
                      <a16:colId xmlns:a16="http://schemas.microsoft.com/office/drawing/2014/main" val="20000"/>
                    </a:ext>
                  </a:extLst>
                </a:gridCol>
                <a:gridCol w="1267597">
                  <a:extLst>
                    <a:ext uri="{9D8B030D-6E8A-4147-A177-3AD203B41FA5}">
                      <a16:colId xmlns:a16="http://schemas.microsoft.com/office/drawing/2014/main" val="20001"/>
                    </a:ext>
                  </a:extLst>
                </a:gridCol>
                <a:gridCol w="1211878">
                  <a:extLst>
                    <a:ext uri="{9D8B030D-6E8A-4147-A177-3AD203B41FA5}">
                      <a16:colId xmlns:a16="http://schemas.microsoft.com/office/drawing/2014/main" val="20002"/>
                    </a:ext>
                  </a:extLst>
                </a:gridCol>
                <a:gridCol w="1239738">
                  <a:extLst>
                    <a:ext uri="{9D8B030D-6E8A-4147-A177-3AD203B41FA5}">
                      <a16:colId xmlns:a16="http://schemas.microsoft.com/office/drawing/2014/main" val="20003"/>
                    </a:ext>
                  </a:extLst>
                </a:gridCol>
                <a:gridCol w="1810853">
                  <a:extLst>
                    <a:ext uri="{9D8B030D-6E8A-4147-A177-3AD203B41FA5}">
                      <a16:colId xmlns:a16="http://schemas.microsoft.com/office/drawing/2014/main" val="20004"/>
                    </a:ext>
                  </a:extLst>
                </a:gridCol>
                <a:gridCol w="1225808">
                  <a:extLst>
                    <a:ext uri="{9D8B030D-6E8A-4147-A177-3AD203B41FA5}">
                      <a16:colId xmlns:a16="http://schemas.microsoft.com/office/drawing/2014/main" val="20005"/>
                    </a:ext>
                  </a:extLst>
                </a:gridCol>
              </a:tblGrid>
              <a:tr h="353618">
                <a:tc>
                  <a:txBody>
                    <a:bodyPr/>
                    <a:lstStyle/>
                    <a:p>
                      <a:pPr indent="0" algn="ctr">
                        <a:lnSpc>
                          <a:spcPct val="80000"/>
                        </a:lnSpc>
                        <a:spcAft>
                          <a:spcPts val="0"/>
                        </a:spcAft>
                      </a:pPr>
                      <a:r>
                        <a:rPr lang="zh-CN" sz="1400" kern="100" dirty="0">
                          <a:effectLst/>
                          <a:latin typeface="+mj-ea"/>
                          <a:ea typeface="+mj-ea"/>
                          <a:cs typeface="宋体"/>
                        </a:rPr>
                        <a:t>窑炉类型</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燃料类型</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dirty="0">
                          <a:effectLst/>
                          <a:latin typeface="+mj-ea"/>
                          <a:ea typeface="+mj-ea"/>
                          <a:cs typeface="宋体"/>
                        </a:rPr>
                        <a:t>规模等级</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污染物指标</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单位</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产污系数</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3227">
                <a:tc rowSpan="11">
                  <a:txBody>
                    <a:bodyPr/>
                    <a:lstStyle/>
                    <a:p>
                      <a:pPr indent="0" algn="ctr">
                        <a:lnSpc>
                          <a:spcPct val="80000"/>
                        </a:lnSpc>
                        <a:spcAft>
                          <a:spcPts val="0"/>
                        </a:spcAft>
                      </a:pPr>
                      <a:r>
                        <a:rPr lang="zh-CN" sz="1400" kern="100">
                          <a:effectLst/>
                          <a:latin typeface="+mj-ea"/>
                          <a:ea typeface="+mj-ea"/>
                          <a:cs typeface="宋体"/>
                        </a:rPr>
                        <a:t>加热炉</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烟煤</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所有规模</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dirty="0">
                          <a:effectLst/>
                          <a:latin typeface="+mj-ea"/>
                          <a:ea typeface="+mj-ea"/>
                          <a:cs typeface="宋体"/>
                        </a:rPr>
                        <a:t>千克</a:t>
                      </a:r>
                      <a:r>
                        <a:rPr lang="en-US" sz="1400" kern="100" dirty="0">
                          <a:effectLst/>
                          <a:latin typeface="+mj-ea"/>
                          <a:ea typeface="+mj-ea"/>
                          <a:cs typeface="宋体"/>
                        </a:rPr>
                        <a:t>/</a:t>
                      </a:r>
                      <a:r>
                        <a:rPr lang="zh-CN" sz="1400" kern="100" dirty="0">
                          <a:effectLst/>
                          <a:latin typeface="+mj-ea"/>
                          <a:ea typeface="+mj-ea"/>
                          <a:cs typeface="宋体"/>
                        </a:rPr>
                        <a:t>吨</a:t>
                      </a:r>
                      <a:r>
                        <a:rPr lang="en-US" sz="1400" kern="100" dirty="0">
                          <a:effectLst/>
                          <a:latin typeface="+mj-ea"/>
                          <a:ea typeface="+mj-ea"/>
                          <a:cs typeface="宋体"/>
                        </a:rPr>
                        <a:t>-</a:t>
                      </a:r>
                      <a:r>
                        <a:rPr lang="zh-CN" sz="1400" kern="100" dirty="0">
                          <a:effectLst/>
                          <a:latin typeface="+mj-ea"/>
                          <a:ea typeface="+mj-ea"/>
                          <a:cs typeface="宋体"/>
                        </a:rPr>
                        <a:t>燃料</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dirty="0">
                          <a:effectLst/>
                          <a:latin typeface="+mj-ea"/>
                          <a:ea typeface="+mj-ea"/>
                          <a:cs typeface="宋体"/>
                        </a:rPr>
                        <a:t>6.8</a:t>
                      </a:r>
                      <a:r>
                        <a:rPr lang="zh-CN" sz="1400" kern="100" dirty="0">
                          <a:effectLst/>
                          <a:latin typeface="+mj-ea"/>
                          <a:ea typeface="+mj-ea"/>
                          <a:cs typeface="宋体"/>
                        </a:rPr>
                        <a:t>×</a:t>
                      </a:r>
                      <a:r>
                        <a:rPr lang="en-US" sz="1400" kern="100" dirty="0">
                          <a:effectLst/>
                          <a:latin typeface="+mj-ea"/>
                          <a:ea typeface="+mj-ea"/>
                          <a:cs typeface="宋体"/>
                        </a:rPr>
                        <a:t>10</a:t>
                      </a:r>
                      <a:r>
                        <a:rPr lang="en-US" sz="1400" kern="100" baseline="30000" dirty="0">
                          <a:effectLst/>
                          <a:latin typeface="+mj-ea"/>
                          <a:ea typeface="+mj-ea"/>
                          <a:cs typeface="宋体"/>
                        </a:rPr>
                        <a:t>-2</a:t>
                      </a:r>
                      <a:endParaRPr lang="zh-CN" sz="1400" kern="100" dirty="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3227">
                <a:tc vMerge="1">
                  <a:txBody>
                    <a:bodyPr/>
                    <a:lstStyle/>
                    <a:p>
                      <a:endParaRPr lang="zh-CN" altLang="en-US"/>
                    </a:p>
                  </a:txBody>
                  <a:tcPr/>
                </a:tc>
                <a:tc>
                  <a:txBody>
                    <a:bodyPr/>
                    <a:lstStyle/>
                    <a:p>
                      <a:pPr indent="0" algn="ctr">
                        <a:lnSpc>
                          <a:spcPct val="80000"/>
                        </a:lnSpc>
                        <a:spcAft>
                          <a:spcPts val="0"/>
                        </a:spcAft>
                      </a:pPr>
                      <a:r>
                        <a:rPr lang="zh-CN" sz="1400" kern="100">
                          <a:effectLst/>
                          <a:latin typeface="+mj-ea"/>
                          <a:ea typeface="+mj-ea"/>
                          <a:cs typeface="宋体"/>
                        </a:rPr>
                        <a:t>焦炭</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所有规模</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燃料</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5.2</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-2</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3227">
                <a:tc vMerge="1">
                  <a:txBody>
                    <a:bodyPr/>
                    <a:lstStyle/>
                    <a:p>
                      <a:endParaRPr lang="zh-CN" altLang="en-US"/>
                    </a:p>
                  </a:txBody>
                  <a:tcPr/>
                </a:tc>
                <a:tc>
                  <a:txBody>
                    <a:bodyPr/>
                    <a:lstStyle/>
                    <a:p>
                      <a:pPr indent="0" algn="ctr">
                        <a:lnSpc>
                          <a:spcPct val="80000"/>
                        </a:lnSpc>
                        <a:spcAft>
                          <a:spcPts val="0"/>
                        </a:spcAft>
                      </a:pPr>
                      <a:r>
                        <a:rPr lang="zh-CN" sz="1400" kern="100">
                          <a:effectLst/>
                          <a:latin typeface="+mj-ea"/>
                          <a:ea typeface="+mj-ea"/>
                          <a:cs typeface="宋体"/>
                        </a:rPr>
                        <a:t>石油焦</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所有规模</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燃料</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3.2</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-2</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3227">
                <a:tc vMerge="1">
                  <a:txBody>
                    <a:bodyPr/>
                    <a:lstStyle/>
                    <a:p>
                      <a:endParaRPr lang="zh-CN" altLang="en-US"/>
                    </a:p>
                  </a:txBody>
                  <a:tcPr/>
                </a:tc>
                <a:tc>
                  <a:txBody>
                    <a:bodyPr/>
                    <a:lstStyle/>
                    <a:p>
                      <a:pPr indent="0" algn="ctr">
                        <a:lnSpc>
                          <a:spcPct val="80000"/>
                        </a:lnSpc>
                        <a:spcAft>
                          <a:spcPts val="0"/>
                        </a:spcAft>
                      </a:pPr>
                      <a:r>
                        <a:rPr lang="zh-CN" sz="1400" kern="100">
                          <a:effectLst/>
                          <a:latin typeface="+mj-ea"/>
                          <a:ea typeface="+mj-ea"/>
                          <a:cs typeface="宋体"/>
                        </a:rPr>
                        <a:t>天然气</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所有规模</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万立方米</a:t>
                      </a:r>
                      <a:r>
                        <a:rPr lang="en-US" sz="1400" kern="100">
                          <a:effectLst/>
                          <a:latin typeface="+mj-ea"/>
                          <a:ea typeface="+mj-ea"/>
                          <a:cs typeface="宋体"/>
                        </a:rPr>
                        <a:t>-</a:t>
                      </a:r>
                      <a:r>
                        <a:rPr lang="zh-CN" sz="1400" kern="100">
                          <a:effectLst/>
                          <a:latin typeface="+mj-ea"/>
                          <a:ea typeface="+mj-ea"/>
                          <a:cs typeface="宋体"/>
                        </a:rPr>
                        <a:t>燃料</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2.0</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-4</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3227">
                <a:tc vMerge="1">
                  <a:txBody>
                    <a:bodyPr/>
                    <a:lstStyle/>
                    <a:p>
                      <a:endParaRPr lang="zh-CN" altLang="en-US"/>
                    </a:p>
                  </a:txBody>
                  <a:tcPr/>
                </a:tc>
                <a:tc>
                  <a:txBody>
                    <a:bodyPr/>
                    <a:lstStyle/>
                    <a:p>
                      <a:pPr indent="0" algn="ctr">
                        <a:lnSpc>
                          <a:spcPct val="80000"/>
                        </a:lnSpc>
                        <a:spcAft>
                          <a:spcPts val="0"/>
                        </a:spcAft>
                      </a:pPr>
                      <a:r>
                        <a:rPr lang="zh-CN" sz="1400" kern="100">
                          <a:effectLst/>
                          <a:latin typeface="+mj-ea"/>
                          <a:ea typeface="+mj-ea"/>
                          <a:cs typeface="宋体"/>
                        </a:rPr>
                        <a:t>液化天然气</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所有规模</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燃料</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3.0</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-4</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3227">
                <a:tc vMerge="1">
                  <a:txBody>
                    <a:bodyPr/>
                    <a:lstStyle/>
                    <a:p>
                      <a:endParaRPr lang="zh-CN" altLang="en-US"/>
                    </a:p>
                  </a:txBody>
                  <a:tcPr/>
                </a:tc>
                <a:tc>
                  <a:txBody>
                    <a:bodyPr/>
                    <a:lstStyle/>
                    <a:p>
                      <a:pPr indent="0" algn="ctr">
                        <a:lnSpc>
                          <a:spcPct val="80000"/>
                        </a:lnSpc>
                        <a:spcAft>
                          <a:spcPts val="0"/>
                        </a:spcAft>
                      </a:pPr>
                      <a:r>
                        <a:rPr lang="zh-CN" sz="1400" kern="100">
                          <a:effectLst/>
                          <a:latin typeface="+mj-ea"/>
                          <a:ea typeface="+mj-ea"/>
                          <a:cs typeface="宋体"/>
                        </a:rPr>
                        <a:t>焦炉煤气</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所有规模</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万立方米</a:t>
                      </a:r>
                      <a:r>
                        <a:rPr lang="en-US" sz="1400" kern="100">
                          <a:effectLst/>
                          <a:latin typeface="+mj-ea"/>
                          <a:ea typeface="+mj-ea"/>
                          <a:cs typeface="宋体"/>
                        </a:rPr>
                        <a:t>-</a:t>
                      </a:r>
                      <a:r>
                        <a:rPr lang="zh-CN" sz="1400" kern="100">
                          <a:effectLst/>
                          <a:latin typeface="+mj-ea"/>
                          <a:ea typeface="+mj-ea"/>
                          <a:cs typeface="宋体"/>
                        </a:rPr>
                        <a:t>燃料</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3.0</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-4</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3227">
                <a:tc vMerge="1">
                  <a:txBody>
                    <a:bodyPr/>
                    <a:lstStyle/>
                    <a:p>
                      <a:endParaRPr lang="zh-CN" altLang="en-US"/>
                    </a:p>
                  </a:txBody>
                  <a:tcPr/>
                </a:tc>
                <a:tc>
                  <a:txBody>
                    <a:bodyPr/>
                    <a:lstStyle/>
                    <a:p>
                      <a:pPr indent="0" algn="ctr">
                        <a:lnSpc>
                          <a:spcPct val="80000"/>
                        </a:lnSpc>
                        <a:spcAft>
                          <a:spcPts val="0"/>
                        </a:spcAft>
                      </a:pPr>
                      <a:r>
                        <a:rPr lang="zh-CN" sz="1400" kern="100">
                          <a:effectLst/>
                          <a:latin typeface="+mj-ea"/>
                          <a:ea typeface="+mj-ea"/>
                          <a:cs typeface="宋体"/>
                        </a:rPr>
                        <a:t>高炉煤气</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所有规模</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万立方米</a:t>
                      </a:r>
                      <a:r>
                        <a:rPr lang="en-US" sz="1400" kern="100">
                          <a:effectLst/>
                          <a:latin typeface="+mj-ea"/>
                          <a:ea typeface="+mj-ea"/>
                          <a:cs typeface="宋体"/>
                        </a:rPr>
                        <a:t>-</a:t>
                      </a:r>
                      <a:r>
                        <a:rPr lang="zh-CN" sz="1400" kern="100">
                          <a:effectLst/>
                          <a:latin typeface="+mj-ea"/>
                          <a:ea typeface="+mj-ea"/>
                          <a:cs typeface="宋体"/>
                        </a:rPr>
                        <a:t>燃料</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2.1</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-4</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3227">
                <a:tc vMerge="1">
                  <a:txBody>
                    <a:bodyPr/>
                    <a:lstStyle/>
                    <a:p>
                      <a:endParaRPr lang="zh-CN" altLang="en-US"/>
                    </a:p>
                  </a:txBody>
                  <a:tcPr/>
                </a:tc>
                <a:tc>
                  <a:txBody>
                    <a:bodyPr/>
                    <a:lstStyle/>
                    <a:p>
                      <a:pPr indent="0" algn="ctr">
                        <a:lnSpc>
                          <a:spcPct val="80000"/>
                        </a:lnSpc>
                        <a:spcAft>
                          <a:spcPts val="0"/>
                        </a:spcAft>
                      </a:pPr>
                      <a:r>
                        <a:rPr lang="zh-CN" sz="1400" kern="100">
                          <a:effectLst/>
                          <a:latin typeface="+mj-ea"/>
                          <a:ea typeface="+mj-ea"/>
                          <a:cs typeface="宋体"/>
                        </a:rPr>
                        <a:t>炼厂干气</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所有规模</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dirty="0">
                          <a:effectLst/>
                          <a:latin typeface="+mj-ea"/>
                          <a:ea typeface="+mj-ea"/>
                          <a:cs typeface="宋体"/>
                        </a:rPr>
                        <a:t>千克</a:t>
                      </a:r>
                      <a:r>
                        <a:rPr lang="en-US" sz="1400" kern="100" dirty="0">
                          <a:effectLst/>
                          <a:latin typeface="+mj-ea"/>
                          <a:ea typeface="+mj-ea"/>
                          <a:cs typeface="宋体"/>
                        </a:rPr>
                        <a:t>/</a:t>
                      </a:r>
                      <a:r>
                        <a:rPr lang="zh-CN" sz="1400" kern="100" dirty="0">
                          <a:effectLst/>
                          <a:latin typeface="+mj-ea"/>
                          <a:ea typeface="+mj-ea"/>
                          <a:cs typeface="宋体"/>
                        </a:rPr>
                        <a:t>万立方米</a:t>
                      </a:r>
                      <a:r>
                        <a:rPr lang="en-US" sz="1400" kern="100" dirty="0">
                          <a:effectLst/>
                          <a:latin typeface="+mj-ea"/>
                          <a:ea typeface="+mj-ea"/>
                          <a:cs typeface="宋体"/>
                        </a:rPr>
                        <a:t>-</a:t>
                      </a:r>
                      <a:r>
                        <a:rPr lang="zh-CN" sz="1400" kern="100" dirty="0">
                          <a:effectLst/>
                          <a:latin typeface="+mj-ea"/>
                          <a:ea typeface="+mj-ea"/>
                          <a:cs typeface="宋体"/>
                        </a:rPr>
                        <a:t>燃料</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4.0</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-3</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3227">
                <a:tc vMerge="1">
                  <a:txBody>
                    <a:bodyPr/>
                    <a:lstStyle/>
                    <a:p>
                      <a:endParaRPr lang="zh-CN" altLang="en-US"/>
                    </a:p>
                  </a:txBody>
                  <a:tcPr/>
                </a:tc>
                <a:tc>
                  <a:txBody>
                    <a:bodyPr/>
                    <a:lstStyle/>
                    <a:p>
                      <a:pPr indent="0" algn="ctr">
                        <a:lnSpc>
                          <a:spcPct val="80000"/>
                        </a:lnSpc>
                        <a:spcAft>
                          <a:spcPts val="0"/>
                        </a:spcAft>
                      </a:pPr>
                      <a:r>
                        <a:rPr lang="zh-CN" sz="1400" kern="100">
                          <a:effectLst/>
                          <a:latin typeface="+mj-ea"/>
                          <a:ea typeface="+mj-ea"/>
                          <a:cs typeface="宋体"/>
                        </a:rPr>
                        <a:t>油页岩干馏气</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所有规模</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万立方米</a:t>
                      </a:r>
                      <a:r>
                        <a:rPr lang="en-US" sz="1400" kern="100">
                          <a:effectLst/>
                          <a:latin typeface="+mj-ea"/>
                          <a:ea typeface="+mj-ea"/>
                          <a:cs typeface="宋体"/>
                        </a:rPr>
                        <a:t>-</a:t>
                      </a:r>
                      <a:r>
                        <a:rPr lang="zh-CN" sz="1400" kern="100">
                          <a:effectLst/>
                          <a:latin typeface="+mj-ea"/>
                          <a:ea typeface="+mj-ea"/>
                          <a:cs typeface="宋体"/>
                        </a:rPr>
                        <a:t>燃料</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9.0</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-4</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3227">
                <a:tc vMerge="1">
                  <a:txBody>
                    <a:bodyPr/>
                    <a:lstStyle/>
                    <a:p>
                      <a:endParaRPr lang="zh-CN" altLang="en-US"/>
                    </a:p>
                  </a:txBody>
                  <a:tcPr/>
                </a:tc>
                <a:tc>
                  <a:txBody>
                    <a:bodyPr/>
                    <a:lstStyle/>
                    <a:p>
                      <a:pPr indent="0" algn="ctr">
                        <a:lnSpc>
                          <a:spcPct val="80000"/>
                        </a:lnSpc>
                        <a:spcAft>
                          <a:spcPts val="0"/>
                        </a:spcAft>
                      </a:pPr>
                      <a:r>
                        <a:rPr lang="zh-CN" sz="1400" kern="100">
                          <a:effectLst/>
                          <a:latin typeface="+mj-ea"/>
                          <a:ea typeface="+mj-ea"/>
                          <a:cs typeface="宋体"/>
                        </a:rPr>
                        <a:t>柴油</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所有规模</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dirty="0">
                          <a:effectLst/>
                          <a:latin typeface="+mj-ea"/>
                          <a:ea typeface="+mj-ea"/>
                          <a:cs typeface="宋体"/>
                        </a:rPr>
                        <a:t>千克</a:t>
                      </a:r>
                      <a:r>
                        <a:rPr lang="en-US" sz="1400" kern="100" dirty="0">
                          <a:effectLst/>
                          <a:latin typeface="+mj-ea"/>
                          <a:ea typeface="+mj-ea"/>
                          <a:cs typeface="宋体"/>
                        </a:rPr>
                        <a:t>/</a:t>
                      </a:r>
                      <a:r>
                        <a:rPr lang="zh-CN" sz="1400" kern="100" dirty="0">
                          <a:effectLst/>
                          <a:latin typeface="+mj-ea"/>
                          <a:ea typeface="+mj-ea"/>
                          <a:cs typeface="宋体"/>
                        </a:rPr>
                        <a:t>吨</a:t>
                      </a:r>
                      <a:r>
                        <a:rPr lang="en-US" sz="1400" kern="100" dirty="0">
                          <a:effectLst/>
                          <a:latin typeface="+mj-ea"/>
                          <a:ea typeface="+mj-ea"/>
                          <a:cs typeface="宋体"/>
                        </a:rPr>
                        <a:t>-</a:t>
                      </a:r>
                      <a:r>
                        <a:rPr lang="zh-CN" sz="1400" kern="100" dirty="0">
                          <a:effectLst/>
                          <a:latin typeface="+mj-ea"/>
                          <a:ea typeface="+mj-ea"/>
                          <a:cs typeface="宋体"/>
                        </a:rPr>
                        <a:t>燃料</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1.1</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-2</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3227">
                <a:tc vMerge="1">
                  <a:txBody>
                    <a:bodyPr/>
                    <a:lstStyle/>
                    <a:p>
                      <a:endParaRPr lang="zh-CN" altLang="en-US"/>
                    </a:p>
                  </a:txBody>
                  <a:tcPr/>
                </a:tc>
                <a:tc>
                  <a:txBody>
                    <a:bodyPr/>
                    <a:lstStyle/>
                    <a:p>
                      <a:pPr indent="0" algn="ctr">
                        <a:lnSpc>
                          <a:spcPct val="80000"/>
                        </a:lnSpc>
                        <a:spcAft>
                          <a:spcPts val="0"/>
                        </a:spcAft>
                      </a:pPr>
                      <a:r>
                        <a:rPr lang="zh-CN" sz="1400" kern="100">
                          <a:effectLst/>
                          <a:latin typeface="+mj-ea"/>
                          <a:ea typeface="+mj-ea"/>
                          <a:cs typeface="宋体"/>
                        </a:rPr>
                        <a:t>其他</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所有规模</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燃料</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1.5</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-2</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33227">
                <a:tc rowSpan="2">
                  <a:txBody>
                    <a:bodyPr/>
                    <a:lstStyle/>
                    <a:p>
                      <a:pPr indent="0" algn="ctr">
                        <a:lnSpc>
                          <a:spcPct val="80000"/>
                        </a:lnSpc>
                        <a:spcAft>
                          <a:spcPts val="0"/>
                        </a:spcAft>
                      </a:pPr>
                      <a:r>
                        <a:rPr lang="zh-CN" sz="1400" kern="100">
                          <a:effectLst/>
                          <a:latin typeface="+mj-ea"/>
                          <a:ea typeface="+mj-ea"/>
                          <a:cs typeface="宋体"/>
                        </a:rPr>
                        <a:t>沸腾炉</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烟煤</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所有规模</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燃料</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1.1</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-2</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33227">
                <a:tc vMerge="1">
                  <a:txBody>
                    <a:bodyPr/>
                    <a:lstStyle/>
                    <a:p>
                      <a:endParaRPr lang="zh-CN" altLang="en-US"/>
                    </a:p>
                  </a:txBody>
                  <a:tcPr/>
                </a:tc>
                <a:tc>
                  <a:txBody>
                    <a:bodyPr/>
                    <a:lstStyle/>
                    <a:p>
                      <a:pPr indent="0" algn="ctr">
                        <a:lnSpc>
                          <a:spcPct val="80000"/>
                        </a:lnSpc>
                        <a:spcAft>
                          <a:spcPts val="0"/>
                        </a:spcAft>
                      </a:pPr>
                      <a:r>
                        <a:rPr lang="zh-CN" sz="1400" kern="100">
                          <a:effectLst/>
                          <a:latin typeface="+mj-ea"/>
                          <a:ea typeface="+mj-ea"/>
                          <a:cs typeface="宋体"/>
                        </a:rPr>
                        <a:t>焦炭</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所有规模</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燃料</a:t>
                      </a: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80000"/>
                        </a:lnSpc>
                        <a:spcAft>
                          <a:spcPts val="0"/>
                        </a:spcAft>
                      </a:pPr>
                      <a:r>
                        <a:rPr lang="en-US" sz="1400" kern="100" dirty="0">
                          <a:effectLst/>
                          <a:latin typeface="+mj-ea"/>
                          <a:ea typeface="+mj-ea"/>
                          <a:cs typeface="宋体"/>
                        </a:rPr>
                        <a:t>9.0</a:t>
                      </a:r>
                      <a:r>
                        <a:rPr lang="zh-CN" sz="1400" kern="100" dirty="0">
                          <a:effectLst/>
                          <a:latin typeface="+mj-ea"/>
                          <a:ea typeface="+mj-ea"/>
                          <a:cs typeface="宋体"/>
                        </a:rPr>
                        <a:t>×</a:t>
                      </a:r>
                      <a:r>
                        <a:rPr lang="en-US" sz="1400" kern="100" dirty="0">
                          <a:effectLst/>
                          <a:latin typeface="+mj-ea"/>
                          <a:ea typeface="+mj-ea"/>
                          <a:cs typeface="宋体"/>
                        </a:rPr>
                        <a:t>10</a:t>
                      </a:r>
                      <a:r>
                        <a:rPr lang="en-US" sz="1400" kern="100" baseline="30000" dirty="0">
                          <a:effectLst/>
                          <a:latin typeface="+mj-ea"/>
                          <a:ea typeface="+mj-ea"/>
                          <a:cs typeface="宋体"/>
                        </a:rPr>
                        <a:t>-3</a:t>
                      </a:r>
                      <a:endParaRPr lang="zh-CN" sz="1400" kern="100" dirty="0">
                        <a:effectLst/>
                        <a:latin typeface="+mj-ea"/>
                        <a:ea typeface="+mj-ea"/>
                        <a:cs typeface="宋体"/>
                      </a:endParaRPr>
                    </a:p>
                  </a:txBody>
                  <a:tcPr marL="18631" marR="1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10" name="矩形 9"/>
          <p:cNvSpPr/>
          <p:nvPr/>
        </p:nvSpPr>
        <p:spPr>
          <a:xfrm>
            <a:off x="10138443" y="1134259"/>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示例</a:t>
            </a:r>
          </a:p>
        </p:txBody>
      </p:sp>
    </p:spTree>
    <p:extLst>
      <p:ext uri="{BB962C8B-B14F-4D97-AF65-F5344CB8AC3E}">
        <p14:creationId xmlns:p14="http://schemas.microsoft.com/office/powerpoint/2010/main" val="3281826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t>35</a:t>
            </a:fld>
            <a:endParaRPr lang="zh-CN" altLang="en-US"/>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9571" y="974092"/>
            <a:ext cx="8144922" cy="461665"/>
          </a:xfrm>
          <a:prstGeom prst="rect">
            <a:avLst/>
          </a:prstGeom>
        </p:spPr>
        <p:txBody>
          <a:bodyPr wrap="squar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燃烧烟气</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VOCs</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产污系数表</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（工业炉窑</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按产品）</a:t>
            </a:r>
          </a:p>
        </p:txBody>
      </p:sp>
      <p:sp>
        <p:nvSpPr>
          <p:cNvPr id="7" name="文本框 5"/>
          <p:cNvSpPr txBox="1"/>
          <p:nvPr/>
        </p:nvSpPr>
        <p:spPr>
          <a:xfrm>
            <a:off x="8153400" y="2632086"/>
            <a:ext cx="3696930" cy="1569660"/>
          </a:xfrm>
          <a:prstGeom prst="rect">
            <a:avLst/>
          </a:prstGeom>
          <a:solidFill>
            <a:schemeClr val="accent3">
              <a:lumMod val="20000"/>
              <a:lumOff val="80000"/>
            </a:schemeClr>
          </a:solidFill>
        </p:spPr>
        <p:txBody>
          <a:bodyPr wrap="square" rtlCol="0">
            <a:spAutoFit/>
          </a:bodyPr>
          <a:lstStyle/>
          <a:p>
            <a:pPr>
              <a:lnSpc>
                <a:spcPct val="150000"/>
              </a:lnSpc>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涉及报表：</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G103-2</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表</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基础参数：炉窑类型、产品名称</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参与核算参数：</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voc</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产生量</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产品产量</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系数</a:t>
            </a:r>
          </a:p>
        </p:txBody>
      </p:sp>
      <p:sp>
        <p:nvSpPr>
          <p:cNvPr id="9" name="文本框 8"/>
          <p:cNvSpPr txBox="1"/>
          <p:nvPr/>
        </p:nvSpPr>
        <p:spPr>
          <a:xfrm>
            <a:off x="121235" y="223284"/>
            <a:ext cx="8401594" cy="954107"/>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a:p>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810473735"/>
              </p:ext>
            </p:extLst>
          </p:nvPr>
        </p:nvGraphicFramePr>
        <p:xfrm>
          <a:off x="121235" y="1811185"/>
          <a:ext cx="7903831" cy="4693920"/>
        </p:xfrm>
        <a:graphic>
          <a:graphicData uri="http://schemas.openxmlformats.org/drawingml/2006/table">
            <a:tbl>
              <a:tblPr firstRow="1" firstCol="1" bandRow="1"/>
              <a:tblGrid>
                <a:gridCol w="922120">
                  <a:extLst>
                    <a:ext uri="{9D8B030D-6E8A-4147-A177-3AD203B41FA5}">
                      <a16:colId xmlns:a16="http://schemas.microsoft.com/office/drawing/2014/main" val="20000"/>
                    </a:ext>
                  </a:extLst>
                </a:gridCol>
                <a:gridCol w="1248242">
                  <a:extLst>
                    <a:ext uri="{9D8B030D-6E8A-4147-A177-3AD203B41FA5}">
                      <a16:colId xmlns:a16="http://schemas.microsoft.com/office/drawing/2014/main" val="20001"/>
                    </a:ext>
                  </a:extLst>
                </a:gridCol>
                <a:gridCol w="721355">
                  <a:extLst>
                    <a:ext uri="{9D8B030D-6E8A-4147-A177-3AD203B41FA5}">
                      <a16:colId xmlns:a16="http://schemas.microsoft.com/office/drawing/2014/main" val="20002"/>
                    </a:ext>
                  </a:extLst>
                </a:gridCol>
                <a:gridCol w="961401">
                  <a:extLst>
                    <a:ext uri="{9D8B030D-6E8A-4147-A177-3AD203B41FA5}">
                      <a16:colId xmlns:a16="http://schemas.microsoft.com/office/drawing/2014/main" val="20003"/>
                    </a:ext>
                  </a:extLst>
                </a:gridCol>
                <a:gridCol w="1630165">
                  <a:extLst>
                    <a:ext uri="{9D8B030D-6E8A-4147-A177-3AD203B41FA5}">
                      <a16:colId xmlns:a16="http://schemas.microsoft.com/office/drawing/2014/main" val="20004"/>
                    </a:ext>
                  </a:extLst>
                </a:gridCol>
                <a:gridCol w="1284373">
                  <a:extLst>
                    <a:ext uri="{9D8B030D-6E8A-4147-A177-3AD203B41FA5}">
                      <a16:colId xmlns:a16="http://schemas.microsoft.com/office/drawing/2014/main" val="20005"/>
                    </a:ext>
                  </a:extLst>
                </a:gridCol>
                <a:gridCol w="1136175">
                  <a:extLst>
                    <a:ext uri="{9D8B030D-6E8A-4147-A177-3AD203B41FA5}">
                      <a16:colId xmlns:a16="http://schemas.microsoft.com/office/drawing/2014/main" val="20006"/>
                    </a:ext>
                  </a:extLst>
                </a:gridCol>
              </a:tblGrid>
              <a:tr h="360617">
                <a:tc>
                  <a:txBody>
                    <a:bodyPr/>
                    <a:lstStyle/>
                    <a:p>
                      <a:pPr indent="0" algn="ctr">
                        <a:lnSpc>
                          <a:spcPct val="100000"/>
                        </a:lnSpc>
                        <a:spcAft>
                          <a:spcPts val="0"/>
                        </a:spcAft>
                      </a:pPr>
                      <a:r>
                        <a:rPr lang="zh-CN" sz="1400" kern="100" dirty="0">
                          <a:effectLst/>
                          <a:latin typeface="+mj-ea"/>
                          <a:ea typeface="+mj-ea"/>
                          <a:cs typeface="宋体"/>
                        </a:rPr>
                        <a:t>炉窑类型</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燃料类别</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规模等级</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污染物指标</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产品</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单位</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产污系数</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0617">
                <a:tc rowSpan="3">
                  <a:txBody>
                    <a:bodyPr/>
                    <a:lstStyle/>
                    <a:p>
                      <a:pPr indent="0" algn="ctr">
                        <a:lnSpc>
                          <a:spcPct val="100000"/>
                        </a:lnSpc>
                        <a:spcAft>
                          <a:spcPts val="0"/>
                        </a:spcAft>
                      </a:pPr>
                      <a:r>
                        <a:rPr lang="zh-CN" sz="1400" kern="100" dirty="0">
                          <a:effectLst/>
                          <a:latin typeface="+mj-ea"/>
                          <a:ea typeface="+mj-ea"/>
                          <a:cs typeface="宋体"/>
                        </a:rPr>
                        <a:t>烧结机</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indent="0" algn="ctr">
                        <a:lnSpc>
                          <a:spcPct val="100000"/>
                        </a:lnSpc>
                        <a:spcAft>
                          <a:spcPts val="0"/>
                        </a:spcAft>
                      </a:pPr>
                      <a:r>
                        <a:rPr lang="zh-CN" sz="1400" kern="100" dirty="0">
                          <a:effectLst/>
                          <a:latin typeface="+mj-ea"/>
                          <a:ea typeface="+mj-ea"/>
                          <a:cs typeface="宋体"/>
                        </a:rPr>
                        <a:t>无烟煤</a:t>
                      </a:r>
                    </a:p>
                    <a:p>
                      <a:pPr indent="0" algn="ctr">
                        <a:lnSpc>
                          <a:spcPct val="100000"/>
                        </a:lnSpc>
                        <a:spcAft>
                          <a:spcPts val="0"/>
                        </a:spcAft>
                      </a:pPr>
                      <a:r>
                        <a:rPr lang="zh-CN" sz="1400" kern="100" dirty="0">
                          <a:effectLst/>
                          <a:latin typeface="+mj-ea"/>
                          <a:ea typeface="+mj-ea"/>
                          <a:cs typeface="宋体"/>
                        </a:rPr>
                        <a:t>烟煤</a:t>
                      </a:r>
                    </a:p>
                    <a:p>
                      <a:pPr indent="0" algn="ctr">
                        <a:lnSpc>
                          <a:spcPct val="100000"/>
                        </a:lnSpc>
                        <a:spcAft>
                          <a:spcPts val="0"/>
                        </a:spcAft>
                      </a:pPr>
                      <a:r>
                        <a:rPr lang="zh-CN" sz="1400" kern="100" dirty="0">
                          <a:effectLst/>
                          <a:latin typeface="+mj-ea"/>
                          <a:ea typeface="+mj-ea"/>
                          <a:cs typeface="宋体"/>
                        </a:rPr>
                        <a:t>褐煤</a:t>
                      </a:r>
                    </a:p>
                    <a:p>
                      <a:pPr indent="0" algn="ctr">
                        <a:lnSpc>
                          <a:spcPct val="100000"/>
                        </a:lnSpc>
                        <a:spcAft>
                          <a:spcPts val="0"/>
                        </a:spcAft>
                      </a:pPr>
                      <a:r>
                        <a:rPr lang="zh-CN" sz="1400" kern="100" dirty="0">
                          <a:effectLst/>
                          <a:latin typeface="+mj-ea"/>
                          <a:ea typeface="+mj-ea"/>
                          <a:cs typeface="宋体"/>
                        </a:rPr>
                        <a:t>煤制品</a:t>
                      </a:r>
                    </a:p>
                    <a:p>
                      <a:pPr indent="0" algn="ctr">
                        <a:lnSpc>
                          <a:spcPct val="100000"/>
                        </a:lnSpc>
                        <a:spcAft>
                          <a:spcPts val="0"/>
                        </a:spcAft>
                      </a:pPr>
                      <a:r>
                        <a:rPr lang="zh-CN" sz="1400" kern="100" dirty="0">
                          <a:effectLst/>
                          <a:latin typeface="+mj-ea"/>
                          <a:ea typeface="+mj-ea"/>
                          <a:cs typeface="宋体"/>
                        </a:rPr>
                        <a:t>焦炭</a:t>
                      </a:r>
                    </a:p>
                    <a:p>
                      <a:pPr indent="0" algn="ctr">
                        <a:lnSpc>
                          <a:spcPct val="100000"/>
                        </a:lnSpc>
                        <a:spcAft>
                          <a:spcPts val="0"/>
                        </a:spcAft>
                      </a:pPr>
                      <a:r>
                        <a:rPr lang="zh-CN" sz="1400" kern="100" dirty="0">
                          <a:effectLst/>
                          <a:latin typeface="+mj-ea"/>
                          <a:ea typeface="+mj-ea"/>
                          <a:cs typeface="宋体"/>
                        </a:rPr>
                        <a:t>石油焦</a:t>
                      </a:r>
                    </a:p>
                    <a:p>
                      <a:pPr indent="0" algn="ctr">
                        <a:lnSpc>
                          <a:spcPct val="100000"/>
                        </a:lnSpc>
                        <a:spcAft>
                          <a:spcPts val="0"/>
                        </a:spcAft>
                      </a:pPr>
                      <a:r>
                        <a:rPr lang="zh-CN" sz="1400" kern="100" dirty="0">
                          <a:effectLst/>
                          <a:latin typeface="+mj-ea"/>
                          <a:ea typeface="+mj-ea"/>
                          <a:cs typeface="宋体"/>
                        </a:rPr>
                        <a:t>煤矸石</a:t>
                      </a:r>
                    </a:p>
                    <a:p>
                      <a:pPr indent="0" algn="ctr">
                        <a:lnSpc>
                          <a:spcPct val="100000"/>
                        </a:lnSpc>
                        <a:spcAft>
                          <a:spcPts val="0"/>
                        </a:spcAft>
                      </a:pPr>
                      <a:r>
                        <a:rPr lang="zh-CN" sz="1400" kern="100" dirty="0">
                          <a:effectLst/>
                          <a:latin typeface="+mj-ea"/>
                          <a:ea typeface="+mj-ea"/>
                          <a:cs typeface="宋体"/>
                        </a:rPr>
                        <a:t>天然气</a:t>
                      </a:r>
                    </a:p>
                    <a:p>
                      <a:pPr indent="0" algn="ctr">
                        <a:lnSpc>
                          <a:spcPct val="100000"/>
                        </a:lnSpc>
                        <a:spcAft>
                          <a:spcPts val="0"/>
                        </a:spcAft>
                      </a:pPr>
                      <a:r>
                        <a:rPr lang="zh-CN" sz="1400" kern="100" dirty="0">
                          <a:effectLst/>
                          <a:latin typeface="+mj-ea"/>
                          <a:ea typeface="+mj-ea"/>
                          <a:cs typeface="宋体"/>
                        </a:rPr>
                        <a:t>液化天然气</a:t>
                      </a:r>
                    </a:p>
                    <a:p>
                      <a:pPr indent="0" algn="ctr">
                        <a:lnSpc>
                          <a:spcPct val="100000"/>
                        </a:lnSpc>
                        <a:spcAft>
                          <a:spcPts val="0"/>
                        </a:spcAft>
                      </a:pPr>
                      <a:r>
                        <a:rPr lang="zh-CN" sz="1400" kern="100" dirty="0">
                          <a:effectLst/>
                          <a:latin typeface="+mj-ea"/>
                          <a:ea typeface="+mj-ea"/>
                          <a:cs typeface="宋体"/>
                        </a:rPr>
                        <a:t>焦炉煤气</a:t>
                      </a:r>
                    </a:p>
                    <a:p>
                      <a:pPr indent="0" algn="ctr">
                        <a:lnSpc>
                          <a:spcPct val="100000"/>
                        </a:lnSpc>
                        <a:spcAft>
                          <a:spcPts val="0"/>
                        </a:spcAft>
                      </a:pPr>
                      <a:r>
                        <a:rPr lang="zh-CN" sz="1400" kern="100" dirty="0">
                          <a:effectLst/>
                          <a:latin typeface="+mj-ea"/>
                          <a:ea typeface="+mj-ea"/>
                          <a:cs typeface="宋体"/>
                        </a:rPr>
                        <a:t>高炉煤气</a:t>
                      </a:r>
                    </a:p>
                    <a:p>
                      <a:pPr indent="0" algn="ctr">
                        <a:lnSpc>
                          <a:spcPct val="100000"/>
                        </a:lnSpc>
                        <a:spcAft>
                          <a:spcPts val="0"/>
                        </a:spcAft>
                      </a:pPr>
                      <a:r>
                        <a:rPr lang="zh-CN" sz="1400" kern="100" dirty="0">
                          <a:effectLst/>
                          <a:latin typeface="+mj-ea"/>
                          <a:ea typeface="+mj-ea"/>
                          <a:cs typeface="宋体"/>
                        </a:rPr>
                        <a:t>炼厂干气</a:t>
                      </a:r>
                    </a:p>
                    <a:p>
                      <a:pPr indent="0" algn="ctr">
                        <a:lnSpc>
                          <a:spcPct val="100000"/>
                        </a:lnSpc>
                        <a:spcAft>
                          <a:spcPts val="0"/>
                        </a:spcAft>
                      </a:pPr>
                      <a:r>
                        <a:rPr lang="zh-CN" sz="1400" kern="100" dirty="0">
                          <a:effectLst/>
                          <a:latin typeface="+mj-ea"/>
                          <a:ea typeface="+mj-ea"/>
                          <a:cs typeface="宋体"/>
                        </a:rPr>
                        <a:t>汽油</a:t>
                      </a:r>
                    </a:p>
                    <a:p>
                      <a:pPr indent="0" algn="ctr">
                        <a:lnSpc>
                          <a:spcPct val="100000"/>
                        </a:lnSpc>
                        <a:spcAft>
                          <a:spcPts val="0"/>
                        </a:spcAft>
                      </a:pPr>
                      <a:r>
                        <a:rPr lang="zh-CN" sz="1400" kern="100" dirty="0">
                          <a:effectLst/>
                          <a:latin typeface="+mj-ea"/>
                          <a:ea typeface="+mj-ea"/>
                          <a:cs typeface="宋体"/>
                        </a:rPr>
                        <a:t>煤油</a:t>
                      </a:r>
                    </a:p>
                    <a:p>
                      <a:pPr indent="0" algn="ctr">
                        <a:lnSpc>
                          <a:spcPct val="100000"/>
                        </a:lnSpc>
                        <a:spcAft>
                          <a:spcPts val="0"/>
                        </a:spcAft>
                      </a:pPr>
                      <a:r>
                        <a:rPr lang="zh-CN" sz="1400" kern="100" dirty="0">
                          <a:effectLst/>
                          <a:latin typeface="+mj-ea"/>
                          <a:ea typeface="+mj-ea"/>
                          <a:cs typeface="宋体"/>
                        </a:rPr>
                        <a:t>柴油</a:t>
                      </a:r>
                    </a:p>
                    <a:p>
                      <a:pPr indent="0" algn="ctr">
                        <a:lnSpc>
                          <a:spcPct val="100000"/>
                        </a:lnSpc>
                        <a:spcAft>
                          <a:spcPts val="0"/>
                        </a:spcAft>
                      </a:pPr>
                      <a:r>
                        <a:rPr lang="zh-CN" sz="1400" kern="100" dirty="0">
                          <a:effectLst/>
                          <a:latin typeface="+mj-ea"/>
                          <a:ea typeface="+mj-ea"/>
                          <a:cs typeface="宋体"/>
                        </a:rPr>
                        <a:t>燃料油</a:t>
                      </a:r>
                    </a:p>
                    <a:p>
                      <a:pPr indent="0" algn="ctr">
                        <a:lnSpc>
                          <a:spcPct val="100000"/>
                        </a:lnSpc>
                        <a:spcAft>
                          <a:spcPts val="0"/>
                        </a:spcAft>
                      </a:pPr>
                      <a:r>
                        <a:rPr lang="zh-CN" sz="1400" kern="100" dirty="0">
                          <a:effectLst/>
                          <a:latin typeface="+mj-ea"/>
                          <a:ea typeface="+mj-ea"/>
                          <a:cs typeface="宋体"/>
                        </a:rPr>
                        <a:t>生物燃料</a:t>
                      </a:r>
                    </a:p>
                    <a:p>
                      <a:pPr indent="0" algn="ctr">
                        <a:lnSpc>
                          <a:spcPct val="100000"/>
                        </a:lnSpc>
                        <a:spcAft>
                          <a:spcPts val="0"/>
                        </a:spcAft>
                      </a:pPr>
                      <a:r>
                        <a:rPr lang="zh-CN" sz="1400" kern="100" dirty="0">
                          <a:effectLst/>
                          <a:latin typeface="+mj-ea"/>
                          <a:ea typeface="+mj-ea"/>
                          <a:cs typeface="宋体"/>
                        </a:rPr>
                        <a:t>城市生活垃圾</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所有规模</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烧结矿</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千克</a:t>
                      </a:r>
                      <a:r>
                        <a:rPr lang="en-US" sz="1400" kern="100" dirty="0">
                          <a:effectLst/>
                          <a:latin typeface="+mj-ea"/>
                          <a:ea typeface="+mj-ea"/>
                          <a:cs typeface="宋体"/>
                        </a:rPr>
                        <a:t>/</a:t>
                      </a:r>
                      <a:r>
                        <a:rPr lang="zh-CN" sz="1400" kern="100" dirty="0">
                          <a:effectLst/>
                          <a:latin typeface="+mj-ea"/>
                          <a:ea typeface="+mj-ea"/>
                          <a:cs typeface="宋体"/>
                        </a:rPr>
                        <a:t>吨</a:t>
                      </a:r>
                      <a:r>
                        <a:rPr lang="en-US" sz="1400" kern="100" dirty="0">
                          <a:effectLst/>
                          <a:latin typeface="+mj-ea"/>
                          <a:ea typeface="+mj-ea"/>
                          <a:cs typeface="宋体"/>
                        </a:rPr>
                        <a:t>-</a:t>
                      </a:r>
                      <a:r>
                        <a:rPr lang="zh-CN" sz="1400" kern="100" dirty="0">
                          <a:effectLst/>
                          <a:latin typeface="+mj-ea"/>
                          <a:ea typeface="+mj-ea"/>
                          <a:cs typeface="宋体"/>
                        </a:rPr>
                        <a:t>产品</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1.4</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-1</a:t>
                      </a:r>
                      <a:endParaRPr lang="zh-CN" sz="1400" kern="10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0617">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dirty="0">
                          <a:effectLst/>
                          <a:latin typeface="+mj-ea"/>
                          <a:ea typeface="+mj-ea"/>
                          <a:cs typeface="宋体"/>
                        </a:rPr>
                        <a:t>所有规模</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氧化铝</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产品</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1.0</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-3</a:t>
                      </a:r>
                      <a:endParaRPr lang="zh-CN" sz="1400" kern="10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0617">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所有规模</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VOCs</a:t>
                      </a:r>
                      <a:endParaRPr lang="zh-CN" sz="1400" kern="100" dirty="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钼丝材</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产品</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2.0</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-4</a:t>
                      </a:r>
                      <a:endParaRPr lang="zh-CN" sz="1400" kern="10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617">
                <a:tc rowSpan="2">
                  <a:txBody>
                    <a:bodyPr/>
                    <a:lstStyle/>
                    <a:p>
                      <a:pPr indent="0" algn="ctr">
                        <a:lnSpc>
                          <a:spcPct val="100000"/>
                        </a:lnSpc>
                        <a:spcAft>
                          <a:spcPts val="0"/>
                        </a:spcAft>
                      </a:pPr>
                      <a:r>
                        <a:rPr lang="zh-CN" sz="1400" kern="100">
                          <a:effectLst/>
                          <a:latin typeface="+mj-ea"/>
                          <a:ea typeface="+mj-ea"/>
                          <a:cs typeface="宋体"/>
                        </a:rPr>
                        <a:t>竖炉</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所有规模</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球团矿</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产品</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4.0</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-3</a:t>
                      </a:r>
                      <a:endParaRPr lang="zh-CN" sz="1400" kern="10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0617">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dirty="0">
                          <a:effectLst/>
                          <a:latin typeface="+mj-ea"/>
                          <a:ea typeface="+mj-ea"/>
                          <a:cs typeface="宋体"/>
                        </a:rPr>
                        <a:t>所有规模</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VOCs</a:t>
                      </a:r>
                      <a:endParaRPr lang="zh-CN" sz="1400" kern="100" dirty="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球团矿</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千克</a:t>
                      </a:r>
                      <a:r>
                        <a:rPr lang="en-US" sz="1400" kern="100" dirty="0">
                          <a:effectLst/>
                          <a:latin typeface="+mj-ea"/>
                          <a:ea typeface="+mj-ea"/>
                          <a:cs typeface="宋体"/>
                        </a:rPr>
                        <a:t>/</a:t>
                      </a:r>
                      <a:r>
                        <a:rPr lang="zh-CN" sz="1400" kern="100" dirty="0">
                          <a:effectLst/>
                          <a:latin typeface="+mj-ea"/>
                          <a:ea typeface="+mj-ea"/>
                          <a:cs typeface="宋体"/>
                        </a:rPr>
                        <a:t>吨</a:t>
                      </a:r>
                      <a:r>
                        <a:rPr lang="en-US" sz="1400" kern="100" dirty="0">
                          <a:effectLst/>
                          <a:latin typeface="+mj-ea"/>
                          <a:ea typeface="+mj-ea"/>
                          <a:cs typeface="宋体"/>
                        </a:rPr>
                        <a:t>-</a:t>
                      </a:r>
                      <a:r>
                        <a:rPr lang="zh-CN" sz="1400" kern="100" dirty="0">
                          <a:effectLst/>
                          <a:latin typeface="+mj-ea"/>
                          <a:ea typeface="+mj-ea"/>
                          <a:cs typeface="宋体"/>
                        </a:rPr>
                        <a:t>产品</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1.0</a:t>
                      </a:r>
                      <a:r>
                        <a:rPr lang="zh-CN" sz="1400" kern="100" dirty="0">
                          <a:effectLst/>
                          <a:latin typeface="+mj-ea"/>
                          <a:ea typeface="+mj-ea"/>
                          <a:cs typeface="宋体"/>
                        </a:rPr>
                        <a:t>×</a:t>
                      </a:r>
                      <a:r>
                        <a:rPr lang="en-US" sz="1400" kern="100" dirty="0">
                          <a:effectLst/>
                          <a:latin typeface="+mj-ea"/>
                          <a:ea typeface="+mj-ea"/>
                          <a:cs typeface="宋体"/>
                        </a:rPr>
                        <a:t>10</a:t>
                      </a:r>
                      <a:r>
                        <a:rPr lang="en-US" sz="1400" kern="100" baseline="30000" dirty="0">
                          <a:effectLst/>
                          <a:latin typeface="+mj-ea"/>
                          <a:ea typeface="+mj-ea"/>
                          <a:cs typeface="宋体"/>
                        </a:rPr>
                        <a:t>-2</a:t>
                      </a:r>
                      <a:endParaRPr lang="zh-CN" sz="1400" kern="100" dirty="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0617">
                <a:tc rowSpan="5">
                  <a:txBody>
                    <a:bodyPr/>
                    <a:lstStyle/>
                    <a:p>
                      <a:pPr indent="0" algn="ctr">
                        <a:lnSpc>
                          <a:spcPct val="100000"/>
                        </a:lnSpc>
                        <a:spcAft>
                          <a:spcPts val="0"/>
                        </a:spcAft>
                      </a:pPr>
                      <a:r>
                        <a:rPr lang="zh-CN" sz="1400" kern="100" dirty="0">
                          <a:effectLst/>
                          <a:latin typeface="+mj-ea"/>
                          <a:ea typeface="+mj-ea"/>
                          <a:cs typeface="宋体"/>
                        </a:rPr>
                        <a:t>退火炉</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所有规模</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VOCs</a:t>
                      </a:r>
                      <a:endParaRPr lang="zh-CN" sz="1400" kern="100" dirty="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退火板卷</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产品</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9.0</a:t>
                      </a:r>
                      <a:r>
                        <a:rPr lang="zh-CN" sz="1400" kern="100" dirty="0">
                          <a:effectLst/>
                          <a:latin typeface="+mj-ea"/>
                          <a:ea typeface="+mj-ea"/>
                          <a:cs typeface="宋体"/>
                        </a:rPr>
                        <a:t>×</a:t>
                      </a:r>
                      <a:r>
                        <a:rPr lang="en-US" sz="1400" kern="100" dirty="0">
                          <a:effectLst/>
                          <a:latin typeface="+mj-ea"/>
                          <a:ea typeface="+mj-ea"/>
                          <a:cs typeface="宋体"/>
                        </a:rPr>
                        <a:t>10</a:t>
                      </a:r>
                      <a:r>
                        <a:rPr lang="en-US" sz="1400" kern="100" baseline="30000" dirty="0">
                          <a:effectLst/>
                          <a:latin typeface="+mj-ea"/>
                          <a:ea typeface="+mj-ea"/>
                          <a:cs typeface="宋体"/>
                        </a:rPr>
                        <a:t>-3</a:t>
                      </a:r>
                      <a:endParaRPr lang="zh-CN" sz="1400" kern="100" dirty="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0617">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所有规模</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镀层板卷</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产品</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5.0</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-3</a:t>
                      </a:r>
                      <a:endParaRPr lang="zh-CN" sz="1400" kern="10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0617">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所有规模</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冷轧无缝管</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产品</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8.0</a:t>
                      </a:r>
                      <a:r>
                        <a:rPr lang="zh-CN" sz="1400" kern="100" dirty="0">
                          <a:effectLst/>
                          <a:latin typeface="+mj-ea"/>
                          <a:ea typeface="+mj-ea"/>
                          <a:cs typeface="宋体"/>
                        </a:rPr>
                        <a:t>×</a:t>
                      </a:r>
                      <a:r>
                        <a:rPr lang="en-US" sz="1400" kern="100" dirty="0">
                          <a:effectLst/>
                          <a:latin typeface="+mj-ea"/>
                          <a:ea typeface="+mj-ea"/>
                          <a:cs typeface="宋体"/>
                        </a:rPr>
                        <a:t>10</a:t>
                      </a:r>
                      <a:r>
                        <a:rPr lang="en-US" sz="1400" kern="100" baseline="30000" dirty="0">
                          <a:effectLst/>
                          <a:latin typeface="+mj-ea"/>
                          <a:ea typeface="+mj-ea"/>
                          <a:cs typeface="宋体"/>
                        </a:rPr>
                        <a:t>-3</a:t>
                      </a:r>
                      <a:endParaRPr lang="zh-CN" sz="1400" kern="100" dirty="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0617">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所有规模</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dirty="0">
                          <a:effectLst/>
                          <a:latin typeface="+mj-ea"/>
                          <a:ea typeface="+mj-ea"/>
                          <a:cs typeface="宋体"/>
                        </a:rPr>
                        <a:t>冷拔线棒材</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产品</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9.0</a:t>
                      </a:r>
                      <a:r>
                        <a:rPr lang="zh-CN" sz="1400" kern="100">
                          <a:effectLst/>
                          <a:latin typeface="+mj-ea"/>
                          <a:ea typeface="+mj-ea"/>
                          <a:cs typeface="宋体"/>
                        </a:rPr>
                        <a:t>×</a:t>
                      </a:r>
                      <a:r>
                        <a:rPr lang="en-US" sz="1400" kern="100">
                          <a:effectLst/>
                          <a:latin typeface="+mj-ea"/>
                          <a:ea typeface="+mj-ea"/>
                          <a:cs typeface="宋体"/>
                        </a:rPr>
                        <a:t>10</a:t>
                      </a:r>
                      <a:r>
                        <a:rPr lang="en-US" sz="1400" kern="100" baseline="30000">
                          <a:effectLst/>
                          <a:latin typeface="+mj-ea"/>
                          <a:ea typeface="+mj-ea"/>
                          <a:cs typeface="宋体"/>
                        </a:rPr>
                        <a:t>-3</a:t>
                      </a:r>
                      <a:endParaRPr lang="zh-CN" sz="1400" kern="10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0617">
                <a:tc vMerge="1">
                  <a:txBody>
                    <a:bodyPr/>
                    <a:lstStyle/>
                    <a:p>
                      <a:endParaRPr lang="zh-CN" altLang="en-US"/>
                    </a:p>
                  </a:txBody>
                  <a:tcPr/>
                </a:tc>
                <a:tc vMerge="1">
                  <a:txBody>
                    <a:bodyPr/>
                    <a:lstStyle/>
                    <a:p>
                      <a:endParaRPr lang="zh-CN" altLang="en-US"/>
                    </a:p>
                  </a:txBody>
                  <a:tcPr/>
                </a:tc>
                <a:tc>
                  <a:txBody>
                    <a:bodyPr/>
                    <a:lstStyle/>
                    <a:p>
                      <a:pPr indent="0" algn="ctr">
                        <a:lnSpc>
                          <a:spcPct val="100000"/>
                        </a:lnSpc>
                        <a:spcAft>
                          <a:spcPts val="0"/>
                        </a:spcAft>
                      </a:pPr>
                      <a:r>
                        <a:rPr lang="zh-CN" sz="1400" kern="100">
                          <a:effectLst/>
                          <a:latin typeface="+mj-ea"/>
                          <a:ea typeface="+mj-ea"/>
                          <a:cs typeface="宋体"/>
                        </a:rPr>
                        <a:t>所有规模</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ea"/>
                          <a:ea typeface="+mj-ea"/>
                          <a:cs typeface="宋体"/>
                        </a:rPr>
                        <a:t>VOCs</a:t>
                      </a:r>
                      <a:endParaRPr lang="zh-CN" sz="1400" kern="10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焊接钢管</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zh-CN" sz="1400" kern="100">
                          <a:effectLst/>
                          <a:latin typeface="+mj-ea"/>
                          <a:ea typeface="+mj-ea"/>
                          <a:cs typeface="宋体"/>
                        </a:rPr>
                        <a:t>千克</a:t>
                      </a:r>
                      <a:r>
                        <a:rPr lang="en-US" sz="1400" kern="100">
                          <a:effectLst/>
                          <a:latin typeface="+mj-ea"/>
                          <a:ea typeface="+mj-ea"/>
                          <a:cs typeface="宋体"/>
                        </a:rPr>
                        <a:t>/</a:t>
                      </a:r>
                      <a:r>
                        <a:rPr lang="zh-CN" sz="1400" kern="100">
                          <a:effectLst/>
                          <a:latin typeface="+mj-ea"/>
                          <a:ea typeface="+mj-ea"/>
                          <a:cs typeface="宋体"/>
                        </a:rPr>
                        <a:t>吨</a:t>
                      </a:r>
                      <a:r>
                        <a:rPr lang="en-US" sz="1400" kern="100">
                          <a:effectLst/>
                          <a:latin typeface="+mj-ea"/>
                          <a:ea typeface="+mj-ea"/>
                          <a:cs typeface="宋体"/>
                        </a:rPr>
                        <a:t>-</a:t>
                      </a:r>
                      <a:r>
                        <a:rPr lang="zh-CN" sz="1400" kern="100">
                          <a:effectLst/>
                          <a:latin typeface="+mj-ea"/>
                          <a:ea typeface="+mj-ea"/>
                          <a:cs typeface="宋体"/>
                        </a:rPr>
                        <a:t>产品</a:t>
                      </a: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ea"/>
                          <a:ea typeface="+mj-ea"/>
                          <a:cs typeface="宋体"/>
                        </a:rPr>
                        <a:t>6.0</a:t>
                      </a:r>
                      <a:r>
                        <a:rPr lang="zh-CN" sz="1400" kern="100" dirty="0">
                          <a:effectLst/>
                          <a:latin typeface="+mj-ea"/>
                          <a:ea typeface="+mj-ea"/>
                          <a:cs typeface="宋体"/>
                        </a:rPr>
                        <a:t>×</a:t>
                      </a:r>
                      <a:r>
                        <a:rPr lang="en-US" sz="1400" kern="100" dirty="0">
                          <a:effectLst/>
                          <a:latin typeface="+mj-ea"/>
                          <a:ea typeface="+mj-ea"/>
                          <a:cs typeface="宋体"/>
                        </a:rPr>
                        <a:t>10</a:t>
                      </a:r>
                      <a:r>
                        <a:rPr lang="en-US" sz="1400" kern="100" baseline="30000" dirty="0">
                          <a:effectLst/>
                          <a:latin typeface="+mj-ea"/>
                          <a:ea typeface="+mj-ea"/>
                          <a:cs typeface="宋体"/>
                        </a:rPr>
                        <a:t>-3</a:t>
                      </a:r>
                      <a:endParaRPr lang="zh-CN" sz="1400" kern="100" dirty="0">
                        <a:effectLst/>
                        <a:latin typeface="+mj-ea"/>
                        <a:ea typeface="+mj-ea"/>
                        <a:cs typeface="宋体"/>
                      </a:endParaRPr>
                    </a:p>
                  </a:txBody>
                  <a:tcPr marL="16714" marR="16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文本框 5"/>
          <p:cNvSpPr txBox="1"/>
          <p:nvPr/>
        </p:nvSpPr>
        <p:spPr>
          <a:xfrm>
            <a:off x="8153400" y="4499240"/>
            <a:ext cx="3696930" cy="1895391"/>
          </a:xfrm>
          <a:prstGeom prst="rect">
            <a:avLst/>
          </a:prstGeom>
          <a:solidFill>
            <a:schemeClr val="accent3">
              <a:lumMod val="20000"/>
              <a:lumOff val="80000"/>
            </a:schemeClr>
          </a:solidFill>
        </p:spPr>
        <p:txBody>
          <a:bodyPr wrap="square" rtlCol="0">
            <a:spAutoFit/>
          </a:bodyPr>
          <a:lstStyle/>
          <a:p>
            <a:pPr>
              <a:lnSpc>
                <a:spcPct val="150000"/>
              </a:lnSpc>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炉窑类型：烧结机、竖炉、链篦机回转窑、退火炉、热风炉、裂解炉、电石炉、煅烧炉、烧成窑、回转窑、热回收焦炉、顶装回收焦炉、捣鼓侧装机焦炉、半焦（兰炭）炭化炉</a:t>
            </a:r>
          </a:p>
        </p:txBody>
      </p:sp>
      <p:sp>
        <p:nvSpPr>
          <p:cNvPr id="10" name="矩形 9"/>
          <p:cNvSpPr/>
          <p:nvPr/>
        </p:nvSpPr>
        <p:spPr>
          <a:xfrm>
            <a:off x="10138443" y="1134259"/>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示例</a:t>
            </a:r>
          </a:p>
        </p:txBody>
      </p:sp>
    </p:spTree>
    <p:extLst>
      <p:ext uri="{BB962C8B-B14F-4D97-AF65-F5344CB8AC3E}">
        <p14:creationId xmlns:p14="http://schemas.microsoft.com/office/powerpoint/2010/main" val="1257525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t>36</a:t>
            </a:fld>
            <a:endParaRPr lang="zh-CN" altLang="en-US"/>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21235" y="223284"/>
            <a:ext cx="8401594" cy="954107"/>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a:p>
            <a:endParaRPr lang="zh-CN" altLang="en-US" dirty="0"/>
          </a:p>
        </p:txBody>
      </p:sp>
      <p:sp>
        <p:nvSpPr>
          <p:cNvPr id="11" name="矩形 10"/>
          <p:cNvSpPr/>
          <p:nvPr/>
        </p:nvSpPr>
        <p:spPr>
          <a:xfrm>
            <a:off x="293945" y="1595862"/>
            <a:ext cx="11214716" cy="4893647"/>
          </a:xfrm>
          <a:prstGeom prst="rect">
            <a:avLst/>
          </a:prstGeom>
          <a:solidFill>
            <a:srgbClr val="FCF7E4"/>
          </a:solidFill>
        </p:spPr>
        <p:txBody>
          <a:bodyPr wrap="square">
            <a:spAutoFit/>
          </a:bodyPr>
          <a:lstStyle/>
          <a:p>
            <a:pPr algn="just">
              <a:lnSpc>
                <a:spcPct val="130000"/>
              </a:lnSpc>
            </a:pP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1.</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某企业一台煤粉炉使用一般烟煤作为燃料，据统计该台锅炉年燃料使用量为</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750000</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吨</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根据燃烧烟气</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VOCs</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产污系数表（锅炉）可查，</a:t>
            </a:r>
            <a:r>
              <a:rPr lang="zh-CN" altLang="en-US" sz="20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煤粉炉与一般烟煤</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的组合</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VOCs</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产污系数为</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1.4×10</a:t>
            </a:r>
            <a:r>
              <a:rPr lang="en-US" altLang="zh-CN" sz="2000" kern="100" baseline="30000" dirty="0">
                <a:latin typeface="黑体" panose="02010609060101010101" pitchFamily="49" charset="-122"/>
                <a:ea typeface="黑体" panose="02010609060101010101" pitchFamily="49" charset="-122"/>
                <a:cs typeface="Times New Roman" panose="02020603050405020304" pitchFamily="18" charset="0"/>
              </a:rPr>
              <a:t>-4</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千克</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吨</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燃料，则该台锅炉的</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VOCs</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年排放量为</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750000</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吨</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×1.4×10</a:t>
            </a:r>
            <a:r>
              <a:rPr lang="en-US" altLang="zh-CN" sz="2000" kern="100" baseline="30000" dirty="0">
                <a:latin typeface="黑体" panose="02010609060101010101" pitchFamily="49" charset="-122"/>
                <a:ea typeface="黑体" panose="02010609060101010101" pitchFamily="49" charset="-122"/>
                <a:cs typeface="Times New Roman" panose="02020603050405020304" pitchFamily="18" charset="0"/>
              </a:rPr>
              <a:t>-4</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千克</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吨</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燃料</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=105</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千克。</a:t>
            </a:r>
            <a:endParaRPr lang="en-US" altLang="zh-CN" sz="2000"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30000"/>
              </a:lnSpc>
            </a:pPr>
            <a:br>
              <a:rPr lang="zh-CN" altLang="en-US" sz="2000" kern="100" dirty="0">
                <a:latin typeface="黑体" panose="02010609060101010101" pitchFamily="49" charset="-122"/>
                <a:ea typeface="黑体" panose="02010609060101010101" pitchFamily="49" charset="-122"/>
                <a:cs typeface="Times New Roman" panose="02020603050405020304" pitchFamily="18" charset="0"/>
              </a:rPr>
            </a:b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2.</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某企业具有一台生产烧结矿的烧结机，据统计该台烧结机每年生产烧结矿</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276</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吨，根据燃烧烟气</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VOCs</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产污系数表（工业炉窑</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按产品）可查，</a:t>
            </a:r>
            <a:r>
              <a:rPr lang="zh-CN" altLang="en-US" sz="20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烧结机与烧结矿</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的组合</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VOCs</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产污系数为</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1.4×10</a:t>
            </a:r>
            <a:r>
              <a:rPr lang="en-US" altLang="zh-CN" sz="2000" kern="100" baseline="30000" dirty="0">
                <a:latin typeface="黑体" panose="02010609060101010101" pitchFamily="49" charset="-122"/>
                <a:ea typeface="黑体" panose="02010609060101010101" pitchFamily="49" charset="-122"/>
                <a:cs typeface="Times New Roman" panose="02020603050405020304" pitchFamily="18" charset="0"/>
              </a:rPr>
              <a:t>-1</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千克</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吨</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产品，则该台烧结机</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VOCs</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排放量为</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276</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吨</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×1.4×10</a:t>
            </a:r>
            <a:r>
              <a:rPr lang="en-US" altLang="zh-CN" sz="2000" kern="100" baseline="30000" dirty="0">
                <a:latin typeface="黑体" panose="02010609060101010101" pitchFamily="49" charset="-122"/>
                <a:ea typeface="黑体" panose="02010609060101010101" pitchFamily="49" charset="-122"/>
                <a:cs typeface="Times New Roman" panose="02020603050405020304" pitchFamily="18" charset="0"/>
              </a:rPr>
              <a:t>-1</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千克</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吨</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产品</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=38.64</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千克。</a:t>
            </a:r>
            <a:endParaRPr lang="en-US" altLang="zh-CN" sz="2000" kern="100"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30000"/>
              </a:lnSpc>
            </a:pPr>
            <a:br>
              <a:rPr lang="zh-CN" altLang="en-US" sz="2000" kern="100" dirty="0">
                <a:latin typeface="黑体" panose="02010609060101010101" pitchFamily="49" charset="-122"/>
                <a:ea typeface="黑体" panose="02010609060101010101" pitchFamily="49" charset="-122"/>
                <a:cs typeface="Times New Roman" panose="02020603050405020304" pitchFamily="18" charset="0"/>
              </a:rPr>
            </a:b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3.</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某企业一台加热炉使用</a:t>
            </a:r>
            <a:r>
              <a:rPr lang="zh-CN" altLang="en-US" sz="20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炼厂干气作为燃料</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，据统计该台加热炉年燃料使用量为</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560</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万立方米</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根据燃烧烟气</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VOCs</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产污系数表（工业炉窑</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按燃料）可查，</a:t>
            </a:r>
            <a:r>
              <a:rPr lang="zh-CN" altLang="en-US" sz="20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加热炉与炼厂干气</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的组合</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VOCs</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产污系数为</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4.0×10</a:t>
            </a:r>
            <a:r>
              <a:rPr lang="en-US" altLang="zh-CN" sz="2000" kern="100" baseline="30000" dirty="0">
                <a:latin typeface="黑体" panose="02010609060101010101" pitchFamily="49" charset="-122"/>
                <a:ea typeface="黑体" panose="02010609060101010101" pitchFamily="49" charset="-122"/>
                <a:cs typeface="Times New Roman" panose="02020603050405020304" pitchFamily="18" charset="0"/>
              </a:rPr>
              <a:t>-3 </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千克</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万立方米</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燃料，则该台加热炉</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VOCs</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排放量为</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560</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万立方米</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×4.0×10</a:t>
            </a:r>
            <a:r>
              <a:rPr lang="en-US" altLang="zh-CN" sz="2000" kern="100" baseline="30000" dirty="0">
                <a:latin typeface="黑体" panose="02010609060101010101" pitchFamily="49" charset="-122"/>
                <a:ea typeface="黑体" panose="02010609060101010101" pitchFamily="49" charset="-122"/>
                <a:cs typeface="Times New Roman" panose="02020603050405020304" pitchFamily="18" charset="0"/>
              </a:rPr>
              <a:t>-3</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千克</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万立方米</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燃料</a:t>
            </a:r>
            <a:r>
              <a:rPr lang="en-US" altLang="zh-CN" sz="2000" kern="100" dirty="0">
                <a:latin typeface="黑体" panose="02010609060101010101" pitchFamily="49" charset="-122"/>
                <a:ea typeface="黑体" panose="02010609060101010101" pitchFamily="49" charset="-122"/>
                <a:cs typeface="Times New Roman" panose="02020603050405020304" pitchFamily="18" charset="0"/>
              </a:rPr>
              <a:t>=2.24</a:t>
            </a:r>
            <a:r>
              <a:rPr lang="zh-CN" altLang="en-US" sz="2000" kern="100" dirty="0">
                <a:latin typeface="黑体" panose="02010609060101010101" pitchFamily="49" charset="-122"/>
                <a:ea typeface="黑体" panose="02010609060101010101" pitchFamily="49" charset="-122"/>
                <a:cs typeface="Times New Roman" panose="02020603050405020304" pitchFamily="18" charset="0"/>
              </a:rPr>
              <a:t>千克。</a:t>
            </a:r>
          </a:p>
        </p:txBody>
      </p:sp>
      <p:sp>
        <p:nvSpPr>
          <p:cNvPr id="12" name="矩形 11"/>
          <p:cNvSpPr/>
          <p:nvPr/>
        </p:nvSpPr>
        <p:spPr>
          <a:xfrm>
            <a:off x="10482731" y="1082516"/>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举例</a:t>
            </a:r>
          </a:p>
        </p:txBody>
      </p:sp>
      <p:sp>
        <p:nvSpPr>
          <p:cNvPr id="13" name="矩形 12"/>
          <p:cNvSpPr/>
          <p:nvPr/>
        </p:nvSpPr>
        <p:spPr>
          <a:xfrm>
            <a:off x="249571" y="974092"/>
            <a:ext cx="8144922" cy="461665"/>
          </a:xfrm>
          <a:prstGeom prst="rect">
            <a:avLst/>
          </a:prstGeom>
        </p:spPr>
        <p:txBody>
          <a:bodyPr wrap="squar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燃烧烟气</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VOCs</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产污系数表</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（举例）</a:t>
            </a:r>
          </a:p>
        </p:txBody>
      </p:sp>
    </p:spTree>
    <p:extLst>
      <p:ext uri="{BB962C8B-B14F-4D97-AF65-F5344CB8AC3E}">
        <p14:creationId xmlns:p14="http://schemas.microsoft.com/office/powerpoint/2010/main" val="1054756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t>37</a:t>
            </a:fld>
            <a:endParaRPr lang="zh-CN" altLang="en-US"/>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9571" y="974092"/>
            <a:ext cx="4291816"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循环水系统</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VOCs</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产污系数表</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5"/>
          <p:cNvSpPr txBox="1"/>
          <p:nvPr/>
        </p:nvSpPr>
        <p:spPr>
          <a:xfrm>
            <a:off x="363530" y="2986005"/>
            <a:ext cx="9021770" cy="1938992"/>
          </a:xfrm>
          <a:prstGeom prst="rect">
            <a:avLst/>
          </a:prstGeom>
          <a:solidFill>
            <a:schemeClr val="accent3">
              <a:lumMod val="20000"/>
              <a:lumOff val="80000"/>
            </a:schemeClr>
          </a:solidFill>
        </p:spPr>
        <p:txBody>
          <a:bodyPr wrap="square" rtlCol="0">
            <a:spAutoFit/>
          </a:bodyPr>
          <a:lstStyle/>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涉及报表：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G103-9</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涉及行业：</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2511</a:t>
            </a: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参与核算参数：敞开式循环水冷却塔年循环水量</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排放量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循环水量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产污系数</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439232390"/>
              </p:ext>
            </p:extLst>
          </p:nvPr>
        </p:nvGraphicFramePr>
        <p:xfrm>
          <a:off x="403770" y="1511957"/>
          <a:ext cx="8939829" cy="1286568"/>
        </p:xfrm>
        <a:graphic>
          <a:graphicData uri="http://schemas.openxmlformats.org/drawingml/2006/table">
            <a:tbl>
              <a:tblPr firstRow="1" firstCol="1" bandRow="1"/>
              <a:tblGrid>
                <a:gridCol w="1172905">
                  <a:extLst>
                    <a:ext uri="{9D8B030D-6E8A-4147-A177-3AD203B41FA5}">
                      <a16:colId xmlns:a16="http://schemas.microsoft.com/office/drawing/2014/main" val="20000"/>
                    </a:ext>
                  </a:extLst>
                </a:gridCol>
                <a:gridCol w="1070992">
                  <a:extLst>
                    <a:ext uri="{9D8B030D-6E8A-4147-A177-3AD203B41FA5}">
                      <a16:colId xmlns:a16="http://schemas.microsoft.com/office/drawing/2014/main" val="20001"/>
                    </a:ext>
                  </a:extLst>
                </a:gridCol>
                <a:gridCol w="2025765">
                  <a:extLst>
                    <a:ext uri="{9D8B030D-6E8A-4147-A177-3AD203B41FA5}">
                      <a16:colId xmlns:a16="http://schemas.microsoft.com/office/drawing/2014/main" val="20002"/>
                    </a:ext>
                  </a:extLst>
                </a:gridCol>
                <a:gridCol w="1457192">
                  <a:extLst>
                    <a:ext uri="{9D8B030D-6E8A-4147-A177-3AD203B41FA5}">
                      <a16:colId xmlns:a16="http://schemas.microsoft.com/office/drawing/2014/main" val="20003"/>
                    </a:ext>
                  </a:extLst>
                </a:gridCol>
                <a:gridCol w="2009673">
                  <a:extLst>
                    <a:ext uri="{9D8B030D-6E8A-4147-A177-3AD203B41FA5}">
                      <a16:colId xmlns:a16="http://schemas.microsoft.com/office/drawing/2014/main" val="20004"/>
                    </a:ext>
                  </a:extLst>
                </a:gridCol>
                <a:gridCol w="1203302">
                  <a:extLst>
                    <a:ext uri="{9D8B030D-6E8A-4147-A177-3AD203B41FA5}">
                      <a16:colId xmlns:a16="http://schemas.microsoft.com/office/drawing/2014/main" val="20005"/>
                    </a:ext>
                  </a:extLst>
                </a:gridCol>
              </a:tblGrid>
              <a:tr h="643284">
                <a:tc>
                  <a:txBody>
                    <a:bodyPr/>
                    <a:lstStyle/>
                    <a:p>
                      <a:pPr algn="ctr">
                        <a:lnSpc>
                          <a:spcPct val="100000"/>
                        </a:lnSpc>
                        <a:spcAft>
                          <a:spcPts val="0"/>
                        </a:spcAft>
                      </a:pPr>
                      <a:r>
                        <a:rPr lang="zh-CN" sz="1700" kern="100" dirty="0">
                          <a:effectLst/>
                          <a:latin typeface="+mj-ea"/>
                          <a:ea typeface="+mj-ea"/>
                          <a:cs typeface="宋体" panose="02010600030101010101" pitchFamily="2" charset="-122"/>
                        </a:rPr>
                        <a:t>产污设施</a:t>
                      </a:r>
                    </a:p>
                  </a:txBody>
                  <a:tcPr marL="65445" marR="65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700" kern="100">
                          <a:effectLst/>
                          <a:latin typeface="+mj-ea"/>
                          <a:ea typeface="+mj-ea"/>
                          <a:cs typeface="宋体" panose="02010600030101010101" pitchFamily="2" charset="-122"/>
                        </a:rPr>
                        <a:t>形式</a:t>
                      </a:r>
                    </a:p>
                  </a:txBody>
                  <a:tcPr marL="65445" marR="65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700" kern="100">
                          <a:effectLst/>
                          <a:latin typeface="+mj-ea"/>
                          <a:ea typeface="+mj-ea"/>
                          <a:cs typeface="宋体" panose="02010600030101010101" pitchFamily="2" charset="-122"/>
                        </a:rPr>
                        <a:t>行业</a:t>
                      </a:r>
                    </a:p>
                  </a:txBody>
                  <a:tcPr marL="65445" marR="65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700" kern="100">
                          <a:effectLst/>
                          <a:latin typeface="+mj-ea"/>
                          <a:ea typeface="+mj-ea"/>
                          <a:cs typeface="宋体" panose="02010600030101010101" pitchFamily="2" charset="-122"/>
                        </a:rPr>
                        <a:t>污染物指标</a:t>
                      </a:r>
                    </a:p>
                  </a:txBody>
                  <a:tcPr marL="65445" marR="65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700" kern="100">
                          <a:effectLst/>
                          <a:latin typeface="+mj-ea"/>
                          <a:ea typeface="+mj-ea"/>
                          <a:cs typeface="宋体" panose="02010600030101010101" pitchFamily="2" charset="-122"/>
                        </a:rPr>
                        <a:t>单位</a:t>
                      </a:r>
                    </a:p>
                  </a:txBody>
                  <a:tcPr marL="65445" marR="65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700" kern="100">
                          <a:effectLst/>
                          <a:latin typeface="+mj-ea"/>
                          <a:ea typeface="+mj-ea"/>
                          <a:cs typeface="宋体" panose="02010600030101010101" pitchFamily="2" charset="-122"/>
                        </a:rPr>
                        <a:t>产污系数</a:t>
                      </a:r>
                    </a:p>
                  </a:txBody>
                  <a:tcPr marL="65445" marR="65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3284">
                <a:tc>
                  <a:txBody>
                    <a:bodyPr/>
                    <a:lstStyle/>
                    <a:p>
                      <a:pPr algn="ctr">
                        <a:lnSpc>
                          <a:spcPct val="100000"/>
                        </a:lnSpc>
                        <a:spcAft>
                          <a:spcPts val="0"/>
                        </a:spcAft>
                      </a:pPr>
                      <a:r>
                        <a:rPr lang="zh-CN" sz="1700" kern="100">
                          <a:effectLst/>
                          <a:latin typeface="+mj-ea"/>
                          <a:ea typeface="+mj-ea"/>
                          <a:cs typeface="宋体" panose="02010600030101010101" pitchFamily="2" charset="-122"/>
                        </a:rPr>
                        <a:t>循环水塔</a:t>
                      </a:r>
                    </a:p>
                  </a:txBody>
                  <a:tcPr marL="65445" marR="65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700" kern="100">
                          <a:effectLst/>
                          <a:latin typeface="+mj-ea"/>
                          <a:ea typeface="+mj-ea"/>
                          <a:cs typeface="宋体" panose="02010600030101010101" pitchFamily="2" charset="-122"/>
                        </a:rPr>
                        <a:t>敞开式</a:t>
                      </a:r>
                    </a:p>
                  </a:txBody>
                  <a:tcPr marL="65445" marR="65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700" kern="100">
                          <a:effectLst/>
                          <a:latin typeface="+mj-ea"/>
                          <a:ea typeface="+mj-ea"/>
                          <a:cs typeface="宋体" panose="02010600030101010101" pitchFamily="2" charset="-122"/>
                        </a:rPr>
                        <a:t>原油加工及石油制品制造</a:t>
                      </a:r>
                    </a:p>
                  </a:txBody>
                  <a:tcPr marL="65445" marR="65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700" kern="100">
                          <a:effectLst/>
                          <a:latin typeface="+mj-ea"/>
                          <a:ea typeface="+mj-ea"/>
                          <a:cs typeface="宋体" panose="02010600030101010101" pitchFamily="2" charset="-122"/>
                        </a:rPr>
                        <a:t>挥发性有机物</a:t>
                      </a:r>
                    </a:p>
                  </a:txBody>
                  <a:tcPr marL="65445" marR="65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700" kern="100">
                          <a:effectLst/>
                          <a:latin typeface="+mj-ea"/>
                          <a:ea typeface="+mj-ea"/>
                          <a:cs typeface="宋体" panose="02010600030101010101" pitchFamily="2" charset="-122"/>
                        </a:rPr>
                        <a:t>千克</a:t>
                      </a:r>
                      <a:r>
                        <a:rPr lang="en-US" sz="1700" kern="100">
                          <a:effectLst/>
                          <a:latin typeface="+mj-ea"/>
                          <a:ea typeface="+mj-ea"/>
                          <a:cs typeface="宋体" panose="02010600030101010101" pitchFamily="2" charset="-122"/>
                        </a:rPr>
                        <a:t>/</a:t>
                      </a:r>
                      <a:r>
                        <a:rPr lang="zh-CN" sz="1700" kern="100">
                          <a:effectLst/>
                          <a:latin typeface="+mj-ea"/>
                          <a:ea typeface="+mj-ea"/>
                          <a:cs typeface="宋体" panose="02010600030101010101" pitchFamily="2" charset="-122"/>
                        </a:rPr>
                        <a:t>立方米循环水量</a:t>
                      </a:r>
                    </a:p>
                  </a:txBody>
                  <a:tcPr marL="65445" marR="65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kern="100" dirty="0">
                          <a:effectLst/>
                          <a:latin typeface="+mj-ea"/>
                          <a:ea typeface="+mj-ea"/>
                          <a:cs typeface="宋体" panose="02010600030101010101" pitchFamily="2" charset="-122"/>
                        </a:rPr>
                        <a:t>1.22E-03</a:t>
                      </a:r>
                      <a:endParaRPr lang="zh-CN" sz="1700" kern="100" dirty="0">
                        <a:effectLst/>
                        <a:latin typeface="+mj-ea"/>
                        <a:ea typeface="+mj-ea"/>
                        <a:cs typeface="宋体" panose="02010600030101010101" pitchFamily="2" charset="-122"/>
                      </a:endParaRPr>
                    </a:p>
                  </a:txBody>
                  <a:tcPr marL="65445" marR="654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文本框 8"/>
          <p:cNvSpPr txBox="1"/>
          <p:nvPr/>
        </p:nvSpPr>
        <p:spPr>
          <a:xfrm>
            <a:off x="155474" y="244177"/>
            <a:ext cx="8401594" cy="523220"/>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p:txBody>
      </p:sp>
      <p:pic>
        <p:nvPicPr>
          <p:cNvPr id="8" name="图片 7"/>
          <p:cNvPicPr>
            <a:picLocks noChangeAspect="1"/>
          </p:cNvPicPr>
          <p:nvPr/>
        </p:nvPicPr>
        <p:blipFill>
          <a:blip r:embed="rId3"/>
          <a:stretch>
            <a:fillRect/>
          </a:stretch>
        </p:blipFill>
        <p:spPr>
          <a:xfrm>
            <a:off x="363530" y="5302696"/>
            <a:ext cx="6880127" cy="1339403"/>
          </a:xfrm>
          <a:prstGeom prst="rect">
            <a:avLst/>
          </a:prstGeom>
        </p:spPr>
      </p:pic>
      <p:sp>
        <p:nvSpPr>
          <p:cNvPr id="10" name="矩形 9"/>
          <p:cNvSpPr/>
          <p:nvPr/>
        </p:nvSpPr>
        <p:spPr>
          <a:xfrm>
            <a:off x="485679" y="6047531"/>
            <a:ext cx="2681113" cy="148924"/>
          </a:xfrm>
          <a:prstGeom prst="rect">
            <a:avLst/>
          </a:prstGeom>
          <a:ln>
            <a:solidFill>
              <a:srgbClr val="FF0000"/>
            </a:solidFill>
          </a:ln>
        </p:spPr>
        <p:txBody>
          <a:bodyPr wrap="square" rtlCol="0" anchor="ctr">
            <a:spAutoFit/>
          </a:bodyPr>
          <a:lstStyle/>
          <a:p>
            <a:pPr marL="0" algn="ctr">
              <a:lnSpc>
                <a:spcPts val="3100"/>
              </a:lnSpc>
              <a:spcAft>
                <a:spcPts val="0"/>
              </a:spcAft>
              <a:buFont typeface="+mj-lt"/>
              <a:buAutoNum type="arabicPeriod"/>
            </a:pPr>
            <a:endParaRPr lang="zh-CN" altLang="en-US" sz="2000" b="1" kern="100" dirty="0">
              <a:latin typeface="宋体" panose="02010600030101010101" pitchFamily="2" charset="-122"/>
              <a:ea typeface="宋体" panose="02010600030101010101" pitchFamily="2" charset="-122"/>
            </a:endParaRPr>
          </a:p>
        </p:txBody>
      </p:sp>
      <p:sp>
        <p:nvSpPr>
          <p:cNvPr id="11" name="文本框 5"/>
          <p:cNvSpPr txBox="1"/>
          <p:nvPr/>
        </p:nvSpPr>
        <p:spPr>
          <a:xfrm>
            <a:off x="7107082" y="5147457"/>
            <a:ext cx="4227568" cy="1424621"/>
          </a:xfrm>
          <a:prstGeom prst="rect">
            <a:avLst/>
          </a:prstGeom>
          <a:noFill/>
        </p:spPr>
        <p:txBody>
          <a:bodyPr wrap="square" rtlCol="0">
            <a:spAutoFit/>
          </a:bodyPr>
          <a:lstStyle/>
          <a:p>
            <a:pPr>
              <a:lnSpc>
                <a:spcPct val="150000"/>
              </a:lnSpc>
            </a:pPr>
            <a:r>
              <a:rPr lang="zh-CN" altLang="en-US" sz="2000" dirty="0">
                <a:latin typeface="黑体" panose="02010609060101010101" pitchFamily="49" charset="-122"/>
                <a:ea typeface="黑体" panose="02010609060101010101" pitchFamily="49" charset="-122"/>
              </a:rPr>
              <a:t>已知一家石化企业的循环水年循环量为</a:t>
            </a:r>
            <a:r>
              <a:rPr lang="en-US" altLang="zh-CN" sz="2000" dirty="0">
                <a:latin typeface="黑体" panose="02010609060101010101" pitchFamily="49" charset="-122"/>
                <a:ea typeface="黑体" panose="02010609060101010101" pitchFamily="49" charset="-122"/>
              </a:rPr>
              <a:t>31026615m</a:t>
            </a:r>
            <a:r>
              <a:rPr lang="en-US" altLang="zh-CN" sz="2000" baseline="30000" dirty="0">
                <a:latin typeface="黑体" panose="02010609060101010101" pitchFamily="49" charset="-122"/>
                <a:ea typeface="黑体" panose="02010609060101010101" pitchFamily="49" charset="-122"/>
              </a:rPr>
              <a:t>3</a:t>
            </a:r>
            <a:r>
              <a:rPr lang="en-US" altLang="zh-CN" sz="2000" dirty="0">
                <a:latin typeface="黑体" panose="02010609060101010101" pitchFamily="49" charset="-122"/>
                <a:ea typeface="黑体" panose="02010609060101010101" pitchFamily="49" charset="-122"/>
              </a:rPr>
              <a:t>/a</a:t>
            </a:r>
            <a:r>
              <a:rPr lang="zh-CN" altLang="en-US" sz="2000" dirty="0">
                <a:latin typeface="黑体" panose="02010609060101010101" pitchFamily="49" charset="-122"/>
                <a:ea typeface="黑体" panose="02010609060101010101" pitchFamily="49" charset="-122"/>
              </a:rPr>
              <a:t>，采用上述公式计算得：</a:t>
            </a:r>
            <a:r>
              <a:rPr lang="en-US" altLang="zh-CN" sz="2000" dirty="0"/>
              <a:t>37852.5</a:t>
            </a:r>
            <a:r>
              <a:rPr lang="zh-CN" altLang="en-US" sz="2000" dirty="0"/>
              <a:t> </a:t>
            </a:r>
            <a:r>
              <a:rPr lang="en-US" altLang="zh-CN" sz="2000" dirty="0">
                <a:latin typeface="黑体" panose="02010609060101010101" pitchFamily="49" charset="-122"/>
                <a:ea typeface="黑体" panose="02010609060101010101" pitchFamily="49" charset="-122"/>
              </a:rPr>
              <a:t>kg</a:t>
            </a:r>
            <a:r>
              <a:rPr lang="zh-CN" altLang="en-US" sz="2000" dirty="0">
                <a:latin typeface="黑体" panose="02010609060101010101" pitchFamily="49" charset="-122"/>
                <a:ea typeface="黑体" panose="02010609060101010101" pitchFamily="49" charset="-122"/>
              </a:rPr>
              <a:t>。</a:t>
            </a:r>
          </a:p>
        </p:txBody>
      </p:sp>
      <p:sp>
        <p:nvSpPr>
          <p:cNvPr id="12" name="矩形 11"/>
          <p:cNvSpPr/>
          <p:nvPr/>
        </p:nvSpPr>
        <p:spPr>
          <a:xfrm>
            <a:off x="10138443" y="1134259"/>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示例</a:t>
            </a:r>
          </a:p>
        </p:txBody>
      </p:sp>
      <p:sp>
        <p:nvSpPr>
          <p:cNvPr id="13" name="矩形 12"/>
          <p:cNvSpPr/>
          <p:nvPr/>
        </p:nvSpPr>
        <p:spPr>
          <a:xfrm>
            <a:off x="10138443" y="4574562"/>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举例</a:t>
            </a:r>
          </a:p>
        </p:txBody>
      </p:sp>
    </p:spTree>
    <p:extLst>
      <p:ext uri="{BB962C8B-B14F-4D97-AF65-F5344CB8AC3E}">
        <p14:creationId xmlns:p14="http://schemas.microsoft.com/office/powerpoint/2010/main" val="214306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t>38</a:t>
            </a:fld>
            <a:endParaRPr lang="zh-CN" altLang="en-US"/>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9571" y="974092"/>
            <a:ext cx="4676537"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7. </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固体物料堆存</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VOCs</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产污系数表</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文本框 5"/>
          <p:cNvSpPr txBox="1"/>
          <p:nvPr/>
        </p:nvSpPr>
        <p:spPr>
          <a:xfrm>
            <a:off x="581053" y="4341957"/>
            <a:ext cx="3987559" cy="1938992"/>
          </a:xfrm>
          <a:prstGeom prst="rect">
            <a:avLst/>
          </a:prstGeom>
          <a:solidFill>
            <a:schemeClr val="accent3">
              <a:lumMod val="20000"/>
              <a:lumOff val="80000"/>
            </a:schemeClr>
          </a:solidFill>
        </p:spPr>
        <p:txBody>
          <a:bodyPr wrap="square" rtlCol="0">
            <a:spAutoFit/>
          </a:bodyPr>
          <a:lstStyle/>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涉及报表：</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G103-12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表</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基础参数：堆存物料</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参与核算参数：物料量</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产生量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堆存量</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系数</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挥发比例</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8"/>
          <p:cNvSpPr txBox="1"/>
          <p:nvPr/>
        </p:nvSpPr>
        <p:spPr>
          <a:xfrm>
            <a:off x="230777" y="245944"/>
            <a:ext cx="8401594" cy="523220"/>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p:txBody>
      </p:sp>
      <p:graphicFrame>
        <p:nvGraphicFramePr>
          <p:cNvPr id="10" name="表格 9"/>
          <p:cNvGraphicFramePr>
            <a:graphicFrameLocks noGrp="1"/>
          </p:cNvGraphicFramePr>
          <p:nvPr>
            <p:extLst>
              <p:ext uri="{D42A27DB-BD31-4B8C-83A1-F6EECF244321}">
                <p14:modId xmlns:p14="http://schemas.microsoft.com/office/powerpoint/2010/main" val="2765330650"/>
              </p:ext>
            </p:extLst>
          </p:nvPr>
        </p:nvGraphicFramePr>
        <p:xfrm>
          <a:off x="601013" y="1827798"/>
          <a:ext cx="8606487" cy="1784182"/>
        </p:xfrm>
        <a:graphic>
          <a:graphicData uri="http://schemas.openxmlformats.org/drawingml/2006/table">
            <a:tbl>
              <a:tblPr/>
              <a:tblGrid>
                <a:gridCol w="618187">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gridCol w="2755900">
                  <a:extLst>
                    <a:ext uri="{9D8B030D-6E8A-4147-A177-3AD203B41FA5}">
                      <a16:colId xmlns:a16="http://schemas.microsoft.com/office/drawing/2014/main" val="20004"/>
                    </a:ext>
                  </a:extLst>
                </a:gridCol>
              </a:tblGrid>
              <a:tr h="295487">
                <a:tc>
                  <a:txBody>
                    <a:bodyPr/>
                    <a:lstStyle/>
                    <a:p>
                      <a:pPr algn="ctr">
                        <a:lnSpc>
                          <a:spcPct val="150000"/>
                        </a:lnSpc>
                        <a:spcAft>
                          <a:spcPts val="0"/>
                        </a:spcAft>
                      </a:pPr>
                      <a:r>
                        <a:rPr lang="zh-CN" sz="1400" kern="100" dirty="0">
                          <a:effectLst/>
                          <a:latin typeface="Times New Roman" panose="02020603050405020304" pitchFamily="18" charset="0"/>
                          <a:ea typeface="+mj-ea"/>
                          <a:cs typeface="宋体" panose="02010600030101010101" pitchFamily="2" charset="-122"/>
                        </a:rPr>
                        <a:t>序号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kern="100" dirty="0">
                          <a:effectLst/>
                          <a:latin typeface="Times New Roman" panose="02020603050405020304" pitchFamily="18" charset="0"/>
                          <a:ea typeface="+mj-ea"/>
                          <a:cs typeface="宋体" panose="02010600030101010101" pitchFamily="2" charset="-122"/>
                        </a:rPr>
                        <a:t>物料名称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kern="100" dirty="0">
                          <a:effectLst/>
                          <a:latin typeface="Times New Roman" panose="02020603050405020304" pitchFamily="18" charset="0"/>
                          <a:ea typeface="+mj-ea"/>
                          <a:cs typeface="宋体" panose="02010600030101010101" pitchFamily="2" charset="-122"/>
                        </a:rPr>
                        <a:t>堆存方式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kern="100" dirty="0">
                          <a:effectLst/>
                          <a:latin typeface="Times New Roman" panose="02020603050405020304" pitchFamily="18" charset="0"/>
                          <a:ea typeface="+mj-ea"/>
                          <a:cs typeface="宋体" panose="02010600030101010101" pitchFamily="2" charset="-122"/>
                        </a:rPr>
                        <a:t>挥发量</a:t>
                      </a:r>
                      <a:endParaRPr lang="en-US" altLang="zh-CN" sz="1400" kern="100" dirty="0">
                        <a:effectLst/>
                        <a:latin typeface="Times New Roman" panose="02020603050405020304" pitchFamily="18" charset="0"/>
                        <a:ea typeface="+mj-ea"/>
                        <a:cs typeface="宋体" panose="02010600030101010101" pitchFamily="2" charset="-122"/>
                      </a:endParaRPr>
                    </a:p>
                    <a:p>
                      <a:pPr algn="ctr">
                        <a:lnSpc>
                          <a:spcPct val="150000"/>
                        </a:lnSpc>
                        <a:spcAft>
                          <a:spcPts val="0"/>
                        </a:spcAft>
                      </a:pPr>
                      <a:r>
                        <a:rPr lang="zh-CN" sz="1400" kern="100" dirty="0">
                          <a:effectLst/>
                          <a:latin typeface="Times New Roman" panose="02020603050405020304" pitchFamily="18" charset="0"/>
                          <a:ea typeface="+mj-ea"/>
                          <a:cs typeface="宋体" panose="02010600030101010101" pitchFamily="2" charset="-122"/>
                        </a:rPr>
                        <a:t>（</a:t>
                      </a:r>
                      <a:r>
                        <a:rPr lang="en-US" sz="1400" kern="100" dirty="0">
                          <a:effectLst/>
                          <a:latin typeface="Times New Roman" panose="02020603050405020304" pitchFamily="18" charset="0"/>
                          <a:ea typeface="+mj-ea"/>
                          <a:cs typeface="宋体" panose="02010600030101010101" pitchFamily="2" charset="-122"/>
                        </a:rPr>
                        <a:t>10</a:t>
                      </a:r>
                      <a:r>
                        <a:rPr lang="en-US" sz="1400" kern="100" baseline="30000" dirty="0">
                          <a:effectLst/>
                          <a:latin typeface="Times New Roman" panose="02020603050405020304" pitchFamily="18" charset="0"/>
                          <a:ea typeface="+mj-ea"/>
                          <a:cs typeface="宋体" panose="02010600030101010101" pitchFamily="2" charset="-122"/>
                        </a:rPr>
                        <a:t>-6</a:t>
                      </a:r>
                      <a:r>
                        <a:rPr lang="en-US" sz="1400" kern="100" dirty="0">
                          <a:effectLst/>
                          <a:latin typeface="Times New Roman" panose="02020603050405020304" pitchFamily="18" charset="0"/>
                          <a:ea typeface="+mj-ea"/>
                          <a:cs typeface="宋体" panose="02010600030101010101" pitchFamily="2" charset="-122"/>
                        </a:rPr>
                        <a:t>kg/t-</a:t>
                      </a:r>
                      <a:r>
                        <a:rPr lang="zh-CN" altLang="en-US" sz="1400" kern="100" dirty="0">
                          <a:effectLst/>
                          <a:latin typeface="Times New Roman" panose="02020603050405020304" pitchFamily="18" charset="0"/>
                          <a:ea typeface="+mj-ea"/>
                          <a:cs typeface="宋体" panose="02010600030101010101" pitchFamily="2" charset="-122"/>
                        </a:rPr>
                        <a:t>堆存量</a:t>
                      </a:r>
                      <a:r>
                        <a:rPr lang="zh-CN" sz="1400" kern="100" dirty="0">
                          <a:effectLst/>
                          <a:latin typeface="Times New Roman" panose="02020603050405020304" pitchFamily="18" charset="0"/>
                          <a:ea typeface="+mj-ea"/>
                          <a:cs typeface="宋体" panose="02010600030101010101" pitchFamily="2" charset="-122"/>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kern="100">
                          <a:effectLst/>
                          <a:latin typeface="Times New Roman" panose="02020603050405020304" pitchFamily="18" charset="0"/>
                          <a:ea typeface="+mj-ea"/>
                          <a:cs typeface="宋体" panose="02010600030101010101" pitchFamily="2" charset="-122"/>
                        </a:rPr>
                        <a:t>挥发比例</a:t>
                      </a:r>
                      <a:r>
                        <a:rPr lang="en-US" sz="1400" kern="100">
                          <a:effectLst/>
                          <a:latin typeface="Times New Roman" panose="02020603050405020304" pitchFamily="18" charset="0"/>
                          <a:ea typeface="+mj-ea"/>
                          <a:cs typeface="Calibri" panose="020F0502020204030204" pitchFamily="34" charset="0"/>
                        </a:rPr>
                        <a:t>Ø</a:t>
                      </a:r>
                      <a:endParaRPr lang="zh-CN" sz="1400" kern="10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5487">
                <a:tc>
                  <a:txBody>
                    <a:bodyPr/>
                    <a:lstStyle/>
                    <a:p>
                      <a:pPr algn="ctr">
                        <a:lnSpc>
                          <a:spcPct val="150000"/>
                        </a:lnSpc>
                        <a:spcAft>
                          <a:spcPts val="0"/>
                        </a:spcAft>
                      </a:pPr>
                      <a:r>
                        <a:rPr lang="en-US" sz="1400" kern="100">
                          <a:effectLst/>
                          <a:latin typeface="Times New Roman" panose="02020603050405020304" pitchFamily="18" charset="0"/>
                          <a:ea typeface="+mj-ea"/>
                          <a:cs typeface="宋体" panose="02010600030101010101" pitchFamily="2" charset="-122"/>
                        </a:rPr>
                        <a:t>1</a:t>
                      </a:r>
                      <a:endParaRPr lang="zh-CN" sz="1400" kern="10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1400" kern="100" dirty="0">
                          <a:effectLst/>
                          <a:latin typeface="Times New Roman" panose="02020603050405020304" pitchFamily="18" charset="0"/>
                          <a:ea typeface="+mj-ea"/>
                          <a:cs typeface="宋体" panose="02010600030101010101" pitchFamily="2" charset="-122"/>
                        </a:rPr>
                        <a:t>褐煤</a:t>
                      </a:r>
                      <a:endParaRPr lang="zh-CN" sz="1400" kern="100" dirty="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kern="100" dirty="0">
                          <a:effectLst/>
                          <a:latin typeface="Times New Roman" panose="02020603050405020304" pitchFamily="18" charset="0"/>
                          <a:ea typeface="+mj-ea"/>
                          <a:cs typeface="宋体" panose="02010600030101010101" pitchFamily="2" charset="-122"/>
                        </a:rPr>
                        <a:t>敞开式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1400" kern="100" dirty="0">
                          <a:effectLst/>
                          <a:latin typeface="Times New Roman" panose="02020603050405020304" pitchFamily="18" charset="0"/>
                          <a:ea typeface="+mj-ea"/>
                          <a:cs typeface="宋体" panose="02010600030101010101" pitchFamily="2" charset="-122"/>
                        </a:rPr>
                        <a:t>0.44</a:t>
                      </a:r>
                      <a:endParaRPr lang="zh-CN" sz="1400" kern="100" dirty="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kern="100" dirty="0">
                          <a:effectLst/>
                          <a:latin typeface="Times New Roman" panose="02020603050405020304" pitchFamily="18" charset="0"/>
                          <a:ea typeface="+mj-ea"/>
                          <a:cs typeface="宋体" panose="02010600030101010101" pitchFamily="2" charset="-122"/>
                        </a:rPr>
                        <a:t> 15.0</a:t>
                      </a:r>
                      <a:r>
                        <a:rPr lang="en-US" altLang="zh-CN" sz="1400" kern="100" dirty="0">
                          <a:effectLst/>
                          <a:latin typeface="Times New Roman" panose="02020603050405020304" pitchFamily="18" charset="0"/>
                          <a:ea typeface="+mj-ea"/>
                          <a:cs typeface="宋体" panose="02010600030101010101" pitchFamily="2" charset="-122"/>
                        </a:rPr>
                        <a:t>%</a:t>
                      </a:r>
                      <a:endParaRPr lang="zh-CN" sz="1400" kern="100" dirty="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5487">
                <a:tc>
                  <a:txBody>
                    <a:bodyPr/>
                    <a:lstStyle/>
                    <a:p>
                      <a:pPr algn="ctr">
                        <a:lnSpc>
                          <a:spcPct val="150000"/>
                        </a:lnSpc>
                        <a:spcAft>
                          <a:spcPts val="0"/>
                        </a:spcAft>
                      </a:pPr>
                      <a:r>
                        <a:rPr lang="en-US" sz="1400" kern="100">
                          <a:effectLst/>
                          <a:latin typeface="Times New Roman" panose="02020603050405020304" pitchFamily="18" charset="0"/>
                          <a:ea typeface="+mj-ea"/>
                          <a:cs typeface="宋体" panose="02010600030101010101" pitchFamily="2" charset="-122"/>
                        </a:rPr>
                        <a:t>2</a:t>
                      </a:r>
                      <a:endParaRPr lang="zh-CN" sz="1400" kern="10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1400" kern="100" dirty="0">
                          <a:effectLst/>
                          <a:latin typeface="Times New Roman" panose="02020603050405020304" pitchFamily="18" charset="0"/>
                          <a:ea typeface="+mj-ea"/>
                          <a:cs typeface="宋体" panose="02010600030101010101" pitchFamily="2" charset="-122"/>
                        </a:rPr>
                        <a:t>石油焦</a:t>
                      </a:r>
                      <a:endParaRPr lang="zh-CN" sz="1400" kern="100" dirty="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kern="100" dirty="0">
                          <a:effectLst/>
                          <a:latin typeface="Times New Roman" panose="02020603050405020304" pitchFamily="18" charset="0"/>
                          <a:ea typeface="+mj-ea"/>
                          <a:cs typeface="宋体" panose="02010600030101010101" pitchFamily="2" charset="-122"/>
                        </a:rPr>
                        <a:t>敞开式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kern="100" dirty="0">
                          <a:solidFill>
                            <a:schemeClr val="tx1"/>
                          </a:solidFill>
                          <a:effectLst/>
                          <a:latin typeface="Times New Roman" panose="02020603050405020304" pitchFamily="18" charset="0"/>
                          <a:ea typeface="+mn-ea"/>
                          <a:cs typeface="宋体" panose="02010600030101010101" pitchFamily="2" charset="-122"/>
                        </a:rPr>
                        <a:t>67.52</a:t>
                      </a:r>
                      <a:endParaRPr lang="zh-CN" sz="1400" kern="100" dirty="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kern="100" dirty="0">
                          <a:effectLst/>
                          <a:latin typeface="Times New Roman" panose="02020603050405020304" pitchFamily="18" charset="0"/>
                          <a:ea typeface="+mj-ea"/>
                          <a:cs typeface="宋体" panose="02010600030101010101" pitchFamily="2" charset="-122"/>
                        </a:rPr>
                        <a:t> 5.0</a:t>
                      </a:r>
                      <a:r>
                        <a:rPr lang="en-US" altLang="zh-CN" sz="1400" kern="100" dirty="0">
                          <a:effectLst/>
                          <a:latin typeface="Times New Roman" panose="02020603050405020304" pitchFamily="18" charset="0"/>
                          <a:ea typeface="+mj-ea"/>
                          <a:cs typeface="宋体" panose="02010600030101010101" pitchFamily="2" charset="-122"/>
                        </a:rPr>
                        <a:t>%</a:t>
                      </a:r>
                      <a:endParaRPr lang="zh-CN" sz="1400" kern="100" dirty="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5487">
                <a:tc>
                  <a:txBody>
                    <a:bodyPr/>
                    <a:lstStyle/>
                    <a:p>
                      <a:pPr algn="ctr">
                        <a:lnSpc>
                          <a:spcPct val="150000"/>
                        </a:lnSpc>
                        <a:spcAft>
                          <a:spcPts val="0"/>
                        </a:spcAft>
                      </a:pPr>
                      <a:r>
                        <a:rPr lang="en-US" sz="1400" kern="100">
                          <a:effectLst/>
                          <a:latin typeface="Times New Roman" panose="02020603050405020304" pitchFamily="18" charset="0"/>
                          <a:ea typeface="+mj-ea"/>
                          <a:cs typeface="宋体" panose="02010600030101010101" pitchFamily="2" charset="-122"/>
                        </a:rPr>
                        <a:t>3</a:t>
                      </a:r>
                      <a:endParaRPr lang="zh-CN" sz="1400" kern="10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1400" kern="100" dirty="0">
                          <a:effectLst/>
                          <a:latin typeface="Times New Roman" panose="02020603050405020304" pitchFamily="18" charset="0"/>
                          <a:ea typeface="+mj-ea"/>
                          <a:cs typeface="宋体" panose="02010600030101010101" pitchFamily="2" charset="-122"/>
                        </a:rPr>
                        <a:t>油泥</a:t>
                      </a:r>
                      <a:endParaRPr lang="zh-CN" sz="1400" kern="100" dirty="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kern="100" dirty="0">
                          <a:effectLst/>
                          <a:latin typeface="Times New Roman" panose="02020603050405020304" pitchFamily="18" charset="0"/>
                          <a:ea typeface="+mj-ea"/>
                          <a:cs typeface="宋体" panose="02010600030101010101" pitchFamily="2" charset="-122"/>
                        </a:rPr>
                        <a:t>敞开式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1400" kern="100" dirty="0">
                          <a:effectLst/>
                          <a:latin typeface="Times New Roman" panose="02020603050405020304" pitchFamily="18" charset="0"/>
                          <a:ea typeface="+mj-ea"/>
                          <a:cs typeface="宋体" panose="02010600030101010101" pitchFamily="2" charset="-122"/>
                        </a:rPr>
                        <a:t>760.40</a:t>
                      </a:r>
                      <a:endParaRPr lang="zh-CN" sz="1400" kern="100" dirty="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1400" kern="100" dirty="0">
                          <a:effectLst/>
                          <a:latin typeface="Times New Roman" panose="02020603050405020304" pitchFamily="18" charset="0"/>
                          <a:ea typeface="+mj-ea"/>
                          <a:cs typeface="宋体" panose="02010600030101010101" pitchFamily="2" charset="-122"/>
                        </a:rPr>
                        <a:t>3.3%</a:t>
                      </a:r>
                      <a:endParaRPr lang="zh-CN" sz="1400" kern="100" dirty="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5487">
                <a:tc>
                  <a:txBody>
                    <a:bodyPr/>
                    <a:lstStyle/>
                    <a:p>
                      <a:pPr algn="ctr">
                        <a:lnSpc>
                          <a:spcPct val="150000"/>
                        </a:lnSpc>
                        <a:spcAft>
                          <a:spcPts val="0"/>
                        </a:spcAft>
                      </a:pPr>
                      <a:r>
                        <a:rPr lang="en-US" sz="1400" kern="100">
                          <a:effectLst/>
                          <a:latin typeface="Times New Roman" panose="02020603050405020304" pitchFamily="18" charset="0"/>
                          <a:ea typeface="+mj-ea"/>
                          <a:cs typeface="宋体" panose="02010600030101010101" pitchFamily="2" charset="-122"/>
                        </a:rPr>
                        <a:t>4</a:t>
                      </a:r>
                      <a:endParaRPr lang="zh-CN" sz="1400" kern="10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1400" kern="100" dirty="0">
                          <a:effectLst/>
                          <a:latin typeface="Times New Roman" panose="02020603050405020304" pitchFamily="18" charset="0"/>
                          <a:ea typeface="+mj-ea"/>
                          <a:cs typeface="宋体" panose="02010600030101010101" pitchFamily="2" charset="-122"/>
                        </a:rPr>
                        <a:t>污泥</a:t>
                      </a:r>
                      <a:endParaRPr lang="zh-CN" sz="1400" kern="100" dirty="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kern="100" dirty="0">
                          <a:effectLst/>
                          <a:latin typeface="Times New Roman" panose="02020603050405020304" pitchFamily="18" charset="0"/>
                          <a:ea typeface="+mj-ea"/>
                          <a:cs typeface="宋体" panose="02010600030101010101" pitchFamily="2" charset="-122"/>
                        </a:rPr>
                        <a:t>敞开式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1400" kern="100" dirty="0">
                          <a:effectLst/>
                          <a:latin typeface="Times New Roman" panose="02020603050405020304" pitchFamily="18" charset="0"/>
                          <a:ea typeface="+mj-ea"/>
                          <a:cs typeface="宋体" panose="02010600030101010101" pitchFamily="2" charset="-122"/>
                        </a:rPr>
                        <a:t>585.65</a:t>
                      </a:r>
                      <a:endParaRPr lang="zh-CN" sz="1400" kern="100" dirty="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kern="100" dirty="0">
                          <a:solidFill>
                            <a:schemeClr val="tx1"/>
                          </a:solidFill>
                          <a:effectLst/>
                          <a:latin typeface="Times New Roman" panose="02020603050405020304" pitchFamily="18" charset="0"/>
                          <a:ea typeface="+mn-ea"/>
                          <a:cs typeface="宋体" panose="02010600030101010101" pitchFamily="2" charset="-122"/>
                        </a:rPr>
                        <a:t>11.1% </a:t>
                      </a:r>
                      <a:r>
                        <a:rPr lang="en-US" sz="1400" kern="100" dirty="0">
                          <a:effectLst/>
                          <a:latin typeface="Times New Roman" panose="02020603050405020304" pitchFamily="18" charset="0"/>
                          <a:ea typeface="+mj-ea"/>
                          <a:cs typeface="宋体" panose="02010600030101010101" pitchFamily="2" charset="-122"/>
                        </a:rPr>
                        <a:t> </a:t>
                      </a:r>
                      <a:endParaRPr lang="zh-CN" sz="1400" kern="100" dirty="0">
                        <a:effectLst/>
                        <a:latin typeface="Times New Roman" panose="02020603050405020304" pitchFamily="18" charset="0"/>
                        <a:ea typeface="+mj-ea"/>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矩形 10"/>
          <p:cNvSpPr/>
          <p:nvPr/>
        </p:nvSpPr>
        <p:spPr>
          <a:xfrm>
            <a:off x="5725130" y="4341957"/>
            <a:ext cx="4468282" cy="2080057"/>
          </a:xfrm>
          <a:prstGeom prst="rect">
            <a:avLst/>
          </a:prstGeom>
          <a:solidFill>
            <a:srgbClr val="FCF7E4"/>
          </a:solidFill>
        </p:spPr>
        <p:txBody>
          <a:bodyPr wrap="square">
            <a:spAutoFit/>
          </a:bodyPr>
          <a:lstStyle/>
          <a:p>
            <a:pPr indent="406400" algn="just">
              <a:lnSpc>
                <a:spcPts val="3100"/>
              </a:lnSpc>
            </a:pPr>
            <a:r>
              <a:rPr lang="zh-CN" altLang="zh-CN" kern="100" dirty="0">
                <a:latin typeface="黑体" panose="02010609060101010101" pitchFamily="49" charset="-122"/>
                <a:ea typeface="黑体" panose="02010609060101010101" pitchFamily="49" charset="-122"/>
                <a:cs typeface="Times New Roman" panose="02020603050405020304" pitchFamily="18" charset="0"/>
              </a:rPr>
              <a:t>某石化厂有污泥，</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石油焦</a:t>
            </a:r>
            <a:r>
              <a:rPr lang="zh-CN" altLang="zh-CN" kern="100" dirty="0">
                <a:latin typeface="黑体" panose="02010609060101010101" pitchFamily="49" charset="-122"/>
                <a:ea typeface="黑体" panose="02010609060101010101" pitchFamily="49" charset="-122"/>
                <a:cs typeface="Times New Roman" panose="02020603050405020304" pitchFamily="18" charset="0"/>
              </a:rPr>
              <a:t>等固体物料</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敞开式</a:t>
            </a:r>
            <a:r>
              <a:rPr lang="zh-CN" altLang="zh-CN" kern="100" dirty="0">
                <a:latin typeface="黑体" panose="02010609060101010101" pitchFamily="49" charset="-122"/>
                <a:ea typeface="黑体" panose="02010609060101010101" pitchFamily="49" charset="-122"/>
                <a:cs typeface="Times New Roman" panose="02020603050405020304" pitchFamily="18" charset="0"/>
              </a:rPr>
              <a:t>堆存</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，堆存量分别为</a:t>
            </a:r>
            <a:r>
              <a:rPr lang="en-US" altLang="zh-CN" kern="100" dirty="0">
                <a:latin typeface="黑体" panose="02010609060101010101" pitchFamily="49" charset="-122"/>
                <a:ea typeface="黑体" panose="02010609060101010101" pitchFamily="49" charset="-122"/>
                <a:cs typeface="Times New Roman" panose="02020603050405020304" pitchFamily="18" charset="0"/>
              </a:rPr>
              <a:t>1000</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吨</a:t>
            </a:r>
            <a:r>
              <a:rPr lang="en-US" altLang="zh-CN"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年和</a:t>
            </a:r>
            <a:r>
              <a:rPr lang="en-US" altLang="zh-CN" kern="100" dirty="0">
                <a:latin typeface="黑体" panose="02010609060101010101" pitchFamily="49" charset="-122"/>
                <a:ea typeface="黑体" panose="02010609060101010101" pitchFamily="49" charset="-122"/>
                <a:cs typeface="Times New Roman" panose="02020603050405020304" pitchFamily="18" charset="0"/>
              </a:rPr>
              <a:t>3500</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吨</a:t>
            </a:r>
            <a:r>
              <a:rPr lang="en-US" altLang="zh-CN" kern="100" dirty="0">
                <a:latin typeface="黑体" panose="02010609060101010101" pitchFamily="49" charset="-122"/>
                <a:ea typeface="黑体" panose="02010609060101010101" pitchFamily="49" charset="-122"/>
                <a:cs typeface="Times New Roman" panose="02020603050405020304" pitchFamily="18" charset="0"/>
              </a:rPr>
              <a:t>/</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年</a:t>
            </a:r>
            <a:r>
              <a:rPr lang="zh-CN" altLang="zh-CN" kern="100" dirty="0">
                <a:latin typeface="黑体" panose="02010609060101010101" pitchFamily="49" charset="-122"/>
                <a:ea typeface="黑体" panose="02010609060101010101" pitchFamily="49" charset="-122"/>
                <a:cs typeface="Times New Roman" panose="02020603050405020304" pitchFamily="18" charset="0"/>
              </a:rPr>
              <a:t>。通过</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查找褐煤和石油焦的挥发量及挥发比例</a:t>
            </a:r>
            <a:r>
              <a:rPr lang="zh-CN" altLang="zh-CN" kern="100" dirty="0">
                <a:latin typeface="黑体" panose="02010609060101010101" pitchFamily="49" charset="-122"/>
                <a:ea typeface="黑体" panose="02010609060101010101" pitchFamily="49" charset="-122"/>
                <a:cs typeface="Times New Roman" panose="02020603050405020304" pitchFamily="18" charset="0"/>
              </a:rPr>
              <a:t>，带入公式计算可得出该厂的固体物料堆存</a:t>
            </a:r>
            <a:r>
              <a:rPr lang="en-US" altLang="zh-CN" kern="100" dirty="0">
                <a:latin typeface="黑体" panose="02010609060101010101" pitchFamily="49" charset="-122"/>
                <a:ea typeface="黑体" panose="02010609060101010101" pitchFamily="49" charset="-122"/>
                <a:cs typeface="Times New Roman" panose="02020603050405020304" pitchFamily="18" charset="0"/>
              </a:rPr>
              <a:t>VOCs</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产生</a:t>
            </a:r>
            <a:r>
              <a:rPr lang="zh-CN" altLang="zh-CN" kern="100" dirty="0">
                <a:latin typeface="黑体" panose="02010609060101010101" pitchFamily="49" charset="-122"/>
                <a:ea typeface="黑体" panose="02010609060101010101" pitchFamily="49" charset="-122"/>
                <a:cs typeface="Times New Roman" panose="02020603050405020304" pitchFamily="18" charset="0"/>
              </a:rPr>
              <a:t>量为</a:t>
            </a:r>
            <a:r>
              <a:rPr lang="en-US" altLang="zh-CN" kern="100" dirty="0">
                <a:latin typeface="黑体" panose="02010609060101010101" pitchFamily="49" charset="-122"/>
                <a:ea typeface="黑体" panose="02010609060101010101" pitchFamily="49" charset="-122"/>
                <a:cs typeface="Times New Roman" panose="02020603050405020304" pitchFamily="18" charset="0"/>
              </a:rPr>
              <a:t>0.76kg/a</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p:cNvSpPr/>
          <p:nvPr/>
        </p:nvSpPr>
        <p:spPr>
          <a:xfrm>
            <a:off x="10138443" y="1134259"/>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示例</a:t>
            </a:r>
          </a:p>
        </p:txBody>
      </p:sp>
      <p:sp>
        <p:nvSpPr>
          <p:cNvPr id="13" name="矩形 12"/>
          <p:cNvSpPr/>
          <p:nvPr/>
        </p:nvSpPr>
        <p:spPr>
          <a:xfrm>
            <a:off x="10138443" y="4574562"/>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举例</a:t>
            </a:r>
          </a:p>
        </p:txBody>
      </p:sp>
    </p:spTree>
    <p:extLst>
      <p:ext uri="{BB962C8B-B14F-4D97-AF65-F5344CB8AC3E}">
        <p14:creationId xmlns:p14="http://schemas.microsoft.com/office/powerpoint/2010/main" val="1757062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t>39</a:t>
            </a:fld>
            <a:endParaRPr lang="zh-CN" altLang="en-US"/>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9571" y="974092"/>
            <a:ext cx="4599592"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工艺有组织</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VOCs</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产污系数</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举例</a:t>
            </a:r>
          </a:p>
        </p:txBody>
      </p:sp>
      <p:sp>
        <p:nvSpPr>
          <p:cNvPr id="9" name="文本框 8"/>
          <p:cNvSpPr txBox="1"/>
          <p:nvPr/>
        </p:nvSpPr>
        <p:spPr>
          <a:xfrm>
            <a:off x="230777" y="245944"/>
            <a:ext cx="8401594" cy="523220"/>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p:txBody>
      </p:sp>
      <p:sp>
        <p:nvSpPr>
          <p:cNvPr id="13" name="矩形 12"/>
          <p:cNvSpPr/>
          <p:nvPr/>
        </p:nvSpPr>
        <p:spPr>
          <a:xfrm>
            <a:off x="10138443" y="1315546"/>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举例</a:t>
            </a:r>
          </a:p>
        </p:txBody>
      </p:sp>
      <p:sp>
        <p:nvSpPr>
          <p:cNvPr id="3" name="矩形 2"/>
          <p:cNvSpPr/>
          <p:nvPr/>
        </p:nvSpPr>
        <p:spPr>
          <a:xfrm>
            <a:off x="612031" y="1665796"/>
            <a:ext cx="8332678" cy="1464632"/>
          </a:xfrm>
          <a:prstGeom prst="rect">
            <a:avLst/>
          </a:prstGeom>
        </p:spPr>
        <p:txBody>
          <a:bodyPr wrap="square">
            <a:spAutoFit/>
          </a:bodyPr>
          <a:lstStyle/>
          <a:p>
            <a:pPr>
              <a:lnSpc>
                <a:spcPct val="130000"/>
              </a:lnSpc>
            </a:pPr>
            <a:r>
              <a:rPr lang="zh-CN" altLang="en-US" sz="2400" kern="0" dirty="0">
                <a:latin typeface="黑体" panose="02010609060101010101" pitchFamily="49" charset="-122"/>
                <a:ea typeface="黑体" panose="02010609060101010101" pitchFamily="49" charset="-122"/>
                <a:cs typeface="Times New Roman" panose="02020603050405020304" pitchFamily="18" charset="0"/>
              </a:rPr>
              <a:t>某</a:t>
            </a:r>
            <a:r>
              <a:rPr lang="zh-CN" altLang="zh-CN" sz="2400" kern="0" dirty="0">
                <a:latin typeface="黑体" panose="02010609060101010101" pitchFamily="49" charset="-122"/>
                <a:ea typeface="黑体" panose="02010609060101010101" pitchFamily="49" charset="-122"/>
                <a:cs typeface="Times New Roman" panose="02020603050405020304" pitchFamily="18" charset="0"/>
              </a:rPr>
              <a:t>企业某连续重整装置原料为直馏石脑油、加氢改质石脑油和煤油加氢石脑油，其年用量分别为</a:t>
            </a:r>
            <a:r>
              <a:rPr lang="en-US" altLang="zh-CN" sz="2400" kern="0" dirty="0">
                <a:latin typeface="黑体" panose="02010609060101010101" pitchFamily="49" charset="-122"/>
                <a:ea typeface="黑体" panose="02010609060101010101" pitchFamily="49" charset="-122"/>
              </a:rPr>
              <a:t>626441</a:t>
            </a:r>
            <a:r>
              <a:rPr lang="zh-CN" altLang="zh-CN" sz="2400" kern="0" dirty="0">
                <a:latin typeface="黑体" panose="02010609060101010101" pitchFamily="49" charset="-122"/>
                <a:ea typeface="黑体" panose="02010609060101010101" pitchFamily="49" charset="-122"/>
                <a:cs typeface="Times New Roman" panose="02020603050405020304" pitchFamily="18" charset="0"/>
              </a:rPr>
              <a:t>、</a:t>
            </a:r>
            <a:r>
              <a:rPr lang="en-US" altLang="zh-CN" sz="2400" kern="0" dirty="0">
                <a:latin typeface="黑体" panose="02010609060101010101" pitchFamily="49" charset="-122"/>
                <a:ea typeface="黑体" panose="02010609060101010101" pitchFamily="49" charset="-122"/>
              </a:rPr>
              <a:t>23394</a:t>
            </a:r>
            <a:r>
              <a:rPr lang="zh-CN" altLang="zh-CN" sz="2400" kern="0" dirty="0">
                <a:latin typeface="黑体" panose="02010609060101010101" pitchFamily="49" charset="-122"/>
                <a:ea typeface="黑体" panose="02010609060101010101" pitchFamily="49" charset="-122"/>
                <a:cs typeface="Times New Roman" panose="02020603050405020304" pitchFamily="18" charset="0"/>
              </a:rPr>
              <a:t>和</a:t>
            </a:r>
            <a:r>
              <a:rPr lang="en-US" altLang="zh-CN" sz="2400" kern="0" dirty="0">
                <a:latin typeface="黑体" panose="02010609060101010101" pitchFamily="49" charset="-122"/>
                <a:ea typeface="黑体" panose="02010609060101010101" pitchFamily="49" charset="-122"/>
              </a:rPr>
              <a:t>2300</a:t>
            </a:r>
            <a:r>
              <a:rPr lang="zh-CN" altLang="zh-CN" sz="2400" kern="0" dirty="0">
                <a:latin typeface="黑体" panose="02010609060101010101" pitchFamily="49" charset="-122"/>
                <a:ea typeface="黑体" panose="02010609060101010101" pitchFamily="49" charset="-122"/>
                <a:cs typeface="Times New Roman" panose="02020603050405020304" pitchFamily="18" charset="0"/>
              </a:rPr>
              <a:t>吨，重整催化剂再生烟气产污系数表</a:t>
            </a:r>
            <a:endParaRPr lang="zh-CN" altLang="en-US" sz="2400" dirty="0">
              <a:latin typeface="黑体" panose="02010609060101010101" pitchFamily="49" charset="-122"/>
              <a:ea typeface="黑体" panose="02010609060101010101" pitchFamily="49"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3626462972"/>
              </p:ext>
            </p:extLst>
          </p:nvPr>
        </p:nvGraphicFramePr>
        <p:xfrm>
          <a:off x="612031" y="3432249"/>
          <a:ext cx="8332678" cy="1716881"/>
        </p:xfrm>
        <a:graphic>
          <a:graphicData uri="http://schemas.openxmlformats.org/drawingml/2006/table">
            <a:tbl>
              <a:tblPr firstRow="1" firstCol="1" bandRow="1">
                <a:tableStyleId>{5C22544A-7EE6-4342-B048-85BDC9FD1C3A}</a:tableStyleId>
              </a:tblPr>
              <a:tblGrid>
                <a:gridCol w="1116801">
                  <a:extLst>
                    <a:ext uri="{9D8B030D-6E8A-4147-A177-3AD203B41FA5}">
                      <a16:colId xmlns:a16="http://schemas.microsoft.com/office/drawing/2014/main" val="20000"/>
                    </a:ext>
                  </a:extLst>
                </a:gridCol>
                <a:gridCol w="1613529">
                  <a:extLst>
                    <a:ext uri="{9D8B030D-6E8A-4147-A177-3AD203B41FA5}">
                      <a16:colId xmlns:a16="http://schemas.microsoft.com/office/drawing/2014/main" val="20001"/>
                    </a:ext>
                  </a:extLst>
                </a:gridCol>
                <a:gridCol w="1861893">
                  <a:extLst>
                    <a:ext uri="{9D8B030D-6E8A-4147-A177-3AD203B41FA5}">
                      <a16:colId xmlns:a16="http://schemas.microsoft.com/office/drawing/2014/main" val="20002"/>
                    </a:ext>
                  </a:extLst>
                </a:gridCol>
                <a:gridCol w="1936902">
                  <a:extLst>
                    <a:ext uri="{9D8B030D-6E8A-4147-A177-3AD203B41FA5}">
                      <a16:colId xmlns:a16="http://schemas.microsoft.com/office/drawing/2014/main" val="20003"/>
                    </a:ext>
                  </a:extLst>
                </a:gridCol>
                <a:gridCol w="1803553">
                  <a:extLst>
                    <a:ext uri="{9D8B030D-6E8A-4147-A177-3AD203B41FA5}">
                      <a16:colId xmlns:a16="http://schemas.microsoft.com/office/drawing/2014/main" val="20004"/>
                    </a:ext>
                  </a:extLst>
                </a:gridCol>
              </a:tblGrid>
              <a:tr h="893921">
                <a:tc>
                  <a:txBody>
                    <a:bodyPr/>
                    <a:lstStyle/>
                    <a:p>
                      <a:pPr indent="0" algn="ctr">
                        <a:lnSpc>
                          <a:spcPct val="100000"/>
                        </a:lnSpc>
                        <a:spcAft>
                          <a:spcPts val="0"/>
                        </a:spcAft>
                      </a:pPr>
                      <a:r>
                        <a:rPr lang="zh-CN" sz="1800" kern="100" dirty="0">
                          <a:effectLst/>
                          <a:latin typeface="黑体" panose="02010609060101010101" pitchFamily="49" charset="-122"/>
                          <a:ea typeface="黑体" panose="02010609060101010101" pitchFamily="49" charset="-122"/>
                        </a:rPr>
                        <a:t>产污设施</a:t>
                      </a:r>
                      <a:endParaRPr lang="zh-CN" sz="18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tc>
                  <a:txBody>
                    <a:bodyPr/>
                    <a:lstStyle/>
                    <a:p>
                      <a:pPr indent="0" algn="ctr">
                        <a:lnSpc>
                          <a:spcPct val="100000"/>
                        </a:lnSpc>
                        <a:spcAft>
                          <a:spcPts val="0"/>
                        </a:spcAft>
                      </a:pPr>
                      <a:r>
                        <a:rPr lang="zh-CN" sz="1800" kern="100">
                          <a:effectLst/>
                          <a:latin typeface="黑体" panose="02010609060101010101" pitchFamily="49" charset="-122"/>
                          <a:ea typeface="黑体" panose="02010609060101010101" pitchFamily="49" charset="-122"/>
                        </a:rPr>
                        <a:t>原料</a:t>
                      </a:r>
                      <a:endParaRPr lang="zh-CN" sz="1800" kern="10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tc>
                  <a:txBody>
                    <a:bodyPr/>
                    <a:lstStyle/>
                    <a:p>
                      <a:pPr indent="0" algn="ctr">
                        <a:lnSpc>
                          <a:spcPct val="100000"/>
                        </a:lnSpc>
                        <a:spcAft>
                          <a:spcPts val="0"/>
                        </a:spcAft>
                      </a:pPr>
                      <a:r>
                        <a:rPr lang="zh-CN" sz="1800" kern="100">
                          <a:effectLst/>
                          <a:latin typeface="黑体" panose="02010609060101010101" pitchFamily="49" charset="-122"/>
                          <a:ea typeface="黑体" panose="02010609060101010101" pitchFamily="49" charset="-122"/>
                        </a:rPr>
                        <a:t>产品</a:t>
                      </a:r>
                      <a:endParaRPr lang="zh-CN" sz="1800" kern="10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tc>
                  <a:txBody>
                    <a:bodyPr/>
                    <a:lstStyle/>
                    <a:p>
                      <a:pPr indent="0" algn="ctr">
                        <a:lnSpc>
                          <a:spcPct val="100000"/>
                        </a:lnSpc>
                        <a:spcAft>
                          <a:spcPts val="0"/>
                        </a:spcAft>
                      </a:pPr>
                      <a:r>
                        <a:rPr lang="zh-CN" sz="1800" kern="100">
                          <a:effectLst/>
                          <a:latin typeface="黑体" panose="02010609060101010101" pitchFamily="49" charset="-122"/>
                          <a:ea typeface="黑体" panose="02010609060101010101" pitchFamily="49" charset="-122"/>
                        </a:rPr>
                        <a:t>污染物指标</a:t>
                      </a:r>
                      <a:endParaRPr lang="zh-CN" sz="1800" kern="10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tc>
                  <a:txBody>
                    <a:bodyPr/>
                    <a:lstStyle/>
                    <a:p>
                      <a:pPr indent="0" algn="ctr">
                        <a:lnSpc>
                          <a:spcPct val="100000"/>
                        </a:lnSpc>
                        <a:spcAft>
                          <a:spcPts val="0"/>
                        </a:spcAft>
                      </a:pPr>
                      <a:r>
                        <a:rPr lang="zh-CN" sz="1800" kern="100" dirty="0">
                          <a:effectLst/>
                          <a:latin typeface="黑体" panose="02010609060101010101" pitchFamily="49" charset="-122"/>
                          <a:ea typeface="黑体" panose="02010609060101010101" pitchFamily="49" charset="-122"/>
                        </a:rPr>
                        <a:t>产污系数（</a:t>
                      </a:r>
                      <a:r>
                        <a:rPr lang="en-US" sz="1800" kern="100" dirty="0">
                          <a:effectLst/>
                          <a:latin typeface="黑体" panose="02010609060101010101" pitchFamily="49" charset="-122"/>
                          <a:ea typeface="黑体" panose="02010609060101010101" pitchFamily="49" charset="-122"/>
                        </a:rPr>
                        <a:t>t/t</a:t>
                      </a:r>
                      <a:r>
                        <a:rPr lang="zh-CN" sz="1800" kern="100" dirty="0">
                          <a:effectLst/>
                          <a:latin typeface="黑体" panose="02010609060101010101" pitchFamily="49" charset="-122"/>
                          <a:ea typeface="黑体" panose="02010609060101010101" pitchFamily="49" charset="-122"/>
                        </a:rPr>
                        <a:t>原料）</a:t>
                      </a:r>
                      <a:endParaRPr lang="zh-CN" sz="18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632692">
                <a:tc>
                  <a:txBody>
                    <a:bodyPr/>
                    <a:lstStyle/>
                    <a:p>
                      <a:pPr indent="0" algn="ctr">
                        <a:lnSpc>
                          <a:spcPct val="100000"/>
                        </a:lnSpc>
                        <a:spcAft>
                          <a:spcPts val="0"/>
                        </a:spcAft>
                      </a:pPr>
                      <a:r>
                        <a:rPr lang="zh-CN" sz="1800" kern="100">
                          <a:effectLst/>
                          <a:latin typeface="黑体" panose="02010609060101010101" pitchFamily="49" charset="-122"/>
                          <a:ea typeface="黑体" panose="02010609060101010101" pitchFamily="49" charset="-122"/>
                        </a:rPr>
                        <a:t>重整催化剂再生烟气</a:t>
                      </a:r>
                      <a:endParaRPr lang="zh-CN" sz="1800" kern="10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tc>
                  <a:txBody>
                    <a:bodyPr/>
                    <a:lstStyle/>
                    <a:p>
                      <a:pPr indent="0" algn="ctr">
                        <a:lnSpc>
                          <a:spcPct val="100000"/>
                        </a:lnSpc>
                        <a:spcAft>
                          <a:spcPts val="0"/>
                        </a:spcAft>
                      </a:pPr>
                      <a:r>
                        <a:rPr lang="zh-CN" sz="1800" kern="100">
                          <a:effectLst/>
                          <a:latin typeface="黑体" panose="02010609060101010101" pitchFamily="49" charset="-122"/>
                          <a:ea typeface="黑体" panose="02010609060101010101" pitchFamily="49" charset="-122"/>
                        </a:rPr>
                        <a:t>石脑油、焦化汽油</a:t>
                      </a:r>
                      <a:endParaRPr lang="zh-CN" sz="1800" kern="10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tc>
                  <a:txBody>
                    <a:bodyPr/>
                    <a:lstStyle/>
                    <a:p>
                      <a:pPr indent="0" algn="ctr">
                        <a:lnSpc>
                          <a:spcPct val="100000"/>
                        </a:lnSpc>
                        <a:spcAft>
                          <a:spcPts val="0"/>
                        </a:spcAft>
                      </a:pPr>
                      <a:r>
                        <a:rPr lang="zh-CN" sz="1800" kern="100">
                          <a:effectLst/>
                          <a:latin typeface="黑体" panose="02010609060101010101" pitchFamily="49" charset="-122"/>
                          <a:ea typeface="黑体" panose="02010609060101010101" pitchFamily="49" charset="-122"/>
                        </a:rPr>
                        <a:t>重整汽油、石脑油、芳烃</a:t>
                      </a:r>
                      <a:endParaRPr lang="zh-CN" sz="1800" kern="10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tc>
                  <a:txBody>
                    <a:bodyPr/>
                    <a:lstStyle/>
                    <a:p>
                      <a:pPr indent="0" algn="ctr">
                        <a:lnSpc>
                          <a:spcPct val="100000"/>
                        </a:lnSpc>
                        <a:spcAft>
                          <a:spcPts val="0"/>
                        </a:spcAft>
                      </a:pPr>
                      <a:r>
                        <a:rPr lang="zh-CN" sz="1800" kern="100" dirty="0">
                          <a:effectLst/>
                          <a:latin typeface="黑体" panose="02010609060101010101" pitchFamily="49" charset="-122"/>
                          <a:ea typeface="黑体" panose="02010609060101010101" pitchFamily="49" charset="-122"/>
                        </a:rPr>
                        <a:t>挥发性有机物</a:t>
                      </a:r>
                      <a:endParaRPr lang="zh-CN" sz="18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tc>
                  <a:txBody>
                    <a:bodyPr/>
                    <a:lstStyle/>
                    <a:p>
                      <a:pPr indent="0" algn="ctr">
                        <a:lnSpc>
                          <a:spcPct val="100000"/>
                        </a:lnSpc>
                        <a:spcAft>
                          <a:spcPts val="0"/>
                        </a:spcAft>
                      </a:pPr>
                      <a:r>
                        <a:rPr lang="en-US" sz="1800" kern="100" dirty="0">
                          <a:effectLst/>
                          <a:latin typeface="黑体" panose="02010609060101010101" pitchFamily="49" charset="-122"/>
                          <a:ea typeface="黑体" panose="02010609060101010101" pitchFamily="49" charset="-122"/>
                        </a:rPr>
                        <a:t>4.62E-07</a:t>
                      </a:r>
                      <a:endParaRPr lang="zh-CN" sz="18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extLst>
                  <a:ext uri="{0D108BD9-81ED-4DB2-BD59-A6C34878D82A}">
                    <a16:rowId xmlns:a16="http://schemas.microsoft.com/office/drawing/2014/main" val="10001"/>
                  </a:ext>
                </a:extLst>
              </a:tr>
            </a:tbl>
          </a:graphicData>
        </a:graphic>
      </p:graphicFrame>
      <p:sp>
        <p:nvSpPr>
          <p:cNvPr id="7" name="矩形 6"/>
          <p:cNvSpPr/>
          <p:nvPr/>
        </p:nvSpPr>
        <p:spPr>
          <a:xfrm>
            <a:off x="612031" y="5602087"/>
            <a:ext cx="7066584" cy="839974"/>
          </a:xfrm>
          <a:prstGeom prst="rect">
            <a:avLst/>
          </a:prstGeom>
        </p:spPr>
        <p:txBody>
          <a:bodyPr wrap="square">
            <a:spAutoFit/>
          </a:bodyPr>
          <a:lstStyle/>
          <a:p>
            <a:pPr indent="355600" algn="just">
              <a:lnSpc>
                <a:spcPts val="3100"/>
              </a:lnSpc>
              <a:spcAft>
                <a:spcPts val="0"/>
              </a:spcAft>
            </a:pPr>
            <a:r>
              <a:rPr lang="zh-CN" altLang="zh-CN" sz="2400" dirty="0">
                <a:latin typeface="黑体" panose="02010609060101010101" pitchFamily="49" charset="-122"/>
                <a:ea typeface="黑体" panose="02010609060101010101" pitchFamily="49" charset="-122"/>
                <a:cs typeface="Times New Roman" panose="02020603050405020304" pitchFamily="18" charset="0"/>
              </a:rPr>
              <a:t>则该源项</a:t>
            </a:r>
            <a:r>
              <a:rPr lang="en-US" altLang="zh-CN" sz="2400" dirty="0">
                <a:latin typeface="黑体" panose="02010609060101010101" pitchFamily="49" charset="-122"/>
                <a:ea typeface="黑体" panose="02010609060101010101" pitchFamily="49" charset="-122"/>
                <a:cs typeface="Times New Roman" panose="02020603050405020304" pitchFamily="18" charset="0"/>
              </a:rPr>
              <a:t>VOCs</a:t>
            </a:r>
            <a:r>
              <a:rPr lang="zh-CN" altLang="zh-CN" sz="2400" dirty="0">
                <a:latin typeface="黑体" panose="02010609060101010101" pitchFamily="49" charset="-122"/>
                <a:ea typeface="黑体" panose="02010609060101010101" pitchFamily="49" charset="-122"/>
                <a:cs typeface="Times New Roman" panose="02020603050405020304" pitchFamily="18" charset="0"/>
              </a:rPr>
              <a:t>的产生量</a:t>
            </a:r>
            <a:r>
              <a:rPr lang="en-US" altLang="zh-CN" sz="2400" dirty="0">
                <a:latin typeface="黑体" panose="02010609060101010101" pitchFamily="49" charset="-122"/>
                <a:ea typeface="黑体" panose="02010609060101010101" pitchFamily="49" charset="-122"/>
                <a:cs typeface="Times New Roman" panose="02020603050405020304" pitchFamily="18" charset="0"/>
              </a:rPr>
              <a:t>G</a:t>
            </a:r>
            <a:r>
              <a:rPr lang="zh-CN" altLang="zh-CN" sz="2400" baseline="-25000" dirty="0">
                <a:latin typeface="黑体" panose="02010609060101010101" pitchFamily="49" charset="-122"/>
                <a:ea typeface="黑体" panose="02010609060101010101" pitchFamily="49" charset="-122"/>
                <a:cs typeface="Times New Roman" panose="02020603050405020304" pitchFamily="18" charset="0"/>
              </a:rPr>
              <a:t>有</a:t>
            </a:r>
            <a:r>
              <a:rPr lang="zh-CN" altLang="zh-CN" sz="2400" dirty="0">
                <a:latin typeface="黑体" panose="02010609060101010101" pitchFamily="49" charset="-122"/>
                <a:ea typeface="黑体" panose="02010609060101010101" pitchFamily="49" charset="-122"/>
                <a:cs typeface="Times New Roman" panose="02020603050405020304" pitchFamily="18" charset="0"/>
              </a:rPr>
              <a:t>为：</a:t>
            </a:r>
          </a:p>
          <a:p>
            <a:pPr indent="355600" algn="ctr">
              <a:lnSpc>
                <a:spcPts val="3100"/>
              </a:lnSpc>
              <a:spcAft>
                <a:spcPts val="0"/>
              </a:spcAft>
            </a:pPr>
            <a:r>
              <a:rPr lang="en-US" altLang="zh-CN" sz="2400" dirty="0">
                <a:latin typeface="黑体" panose="02010609060101010101" pitchFamily="49" charset="-122"/>
                <a:ea typeface="黑体" panose="02010609060101010101" pitchFamily="49" charset="-122"/>
                <a:cs typeface="Times New Roman" panose="02020603050405020304" pitchFamily="18" charset="0"/>
              </a:rPr>
              <a:t>G</a:t>
            </a:r>
            <a:r>
              <a:rPr lang="zh-CN" altLang="zh-CN" sz="2400" baseline="-25000" dirty="0">
                <a:latin typeface="黑体" panose="02010609060101010101" pitchFamily="49" charset="-122"/>
                <a:ea typeface="黑体" panose="02010609060101010101" pitchFamily="49" charset="-122"/>
                <a:cs typeface="Times New Roman" panose="02020603050405020304" pitchFamily="18" charset="0"/>
              </a:rPr>
              <a:t>有</a:t>
            </a:r>
            <a:r>
              <a:rPr lang="en-US" altLang="zh-CN" sz="24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dirty="0">
                <a:latin typeface="黑体" panose="02010609060101010101" pitchFamily="49" charset="-122"/>
                <a:ea typeface="黑体" panose="02010609060101010101" pitchFamily="49" charset="-122"/>
                <a:cs typeface="Times New Roman" panose="02020603050405020304" pitchFamily="18" charset="0"/>
              </a:rPr>
              <a:t>（</a:t>
            </a:r>
            <a:r>
              <a:rPr lang="en-US" altLang="zh-CN" sz="2400" dirty="0">
                <a:latin typeface="黑体" panose="02010609060101010101" pitchFamily="49" charset="-122"/>
                <a:ea typeface="黑体" panose="02010609060101010101" pitchFamily="49" charset="-122"/>
                <a:cs typeface="Times New Roman" panose="02020603050405020304" pitchFamily="18" charset="0"/>
              </a:rPr>
              <a:t>626441+23394+2300</a:t>
            </a:r>
            <a:r>
              <a:rPr lang="zh-CN" altLang="zh-CN" sz="2400" dirty="0">
                <a:latin typeface="黑体" panose="02010609060101010101" pitchFamily="49" charset="-122"/>
                <a:ea typeface="黑体" panose="02010609060101010101" pitchFamily="49" charset="-122"/>
                <a:cs typeface="Times New Roman" panose="02020603050405020304" pitchFamily="18" charset="0"/>
              </a:rPr>
              <a:t>）×</a:t>
            </a:r>
            <a:r>
              <a:rPr lang="en-US" altLang="zh-CN" sz="2400" dirty="0">
                <a:latin typeface="黑体" panose="02010609060101010101" pitchFamily="49" charset="-122"/>
                <a:ea typeface="黑体" panose="02010609060101010101" pitchFamily="49" charset="-122"/>
                <a:cs typeface="Times New Roman" panose="02020603050405020304" pitchFamily="18" charset="0"/>
              </a:rPr>
              <a:t>4.62×10</a:t>
            </a:r>
            <a:r>
              <a:rPr lang="en-US" altLang="zh-CN" sz="2400" baseline="30000" dirty="0">
                <a:latin typeface="黑体" panose="02010609060101010101" pitchFamily="49" charset="-122"/>
                <a:ea typeface="黑体" panose="02010609060101010101" pitchFamily="49" charset="-122"/>
                <a:cs typeface="Times New Roman" panose="02020603050405020304" pitchFamily="18" charset="0"/>
              </a:rPr>
              <a:t>-7</a:t>
            </a:r>
            <a:r>
              <a:rPr lang="en-US" altLang="zh-CN" sz="2400" dirty="0">
                <a:latin typeface="黑体" panose="02010609060101010101" pitchFamily="49" charset="-122"/>
                <a:ea typeface="黑体" panose="02010609060101010101" pitchFamily="49" charset="-122"/>
                <a:cs typeface="Times New Roman" panose="02020603050405020304" pitchFamily="18" charset="0"/>
              </a:rPr>
              <a:t>=0.30</a:t>
            </a:r>
            <a:r>
              <a:rPr lang="zh-CN" altLang="zh-CN" sz="2400" dirty="0">
                <a:latin typeface="黑体" panose="02010609060101010101" pitchFamily="49" charset="-122"/>
                <a:ea typeface="黑体" panose="02010609060101010101" pitchFamily="49" charset="-122"/>
                <a:cs typeface="Times New Roman" panose="02020603050405020304" pitchFamily="18" charset="0"/>
              </a:rPr>
              <a:t>吨</a:t>
            </a:r>
            <a:endParaRPr lang="zh-CN" altLang="zh-CN" sz="24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36936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pPr/>
              <a:t>4</a:t>
            </a:fld>
            <a:endParaRPr lang="zh-CN" altLang="en-US"/>
          </a:p>
        </p:txBody>
      </p:sp>
      <p:pic>
        <p:nvPicPr>
          <p:cNvPr id="6" name="图片 5" descr="I:\第二次全国污染源普查\二污普VOCs专题\工作汇报\20180604专家论证会\14源项解析图.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6523"/>
            <a:ext cx="7204305" cy="5213033"/>
          </a:xfrm>
          <a:prstGeom prst="rect">
            <a:avLst/>
          </a:prstGeom>
          <a:noFill/>
          <a:ln>
            <a:noFill/>
          </a:ln>
        </p:spPr>
      </p:pic>
      <p:sp>
        <p:nvSpPr>
          <p:cNvPr id="7" name="矩形 6"/>
          <p:cNvSpPr/>
          <p:nvPr/>
        </p:nvSpPr>
        <p:spPr>
          <a:xfrm>
            <a:off x="1893936" y="6293804"/>
            <a:ext cx="3877985" cy="369332"/>
          </a:xfrm>
          <a:prstGeom prst="rect">
            <a:avLst/>
          </a:prstGeom>
        </p:spPr>
        <p:txBody>
          <a:bodyPr wrap="none">
            <a:spAutoFit/>
          </a:bodyPr>
          <a:lstStyle/>
          <a:p>
            <a:r>
              <a:rPr lang="zh-CN" altLang="zh-CN" dirty="0"/>
              <a:t>工业企业废气污染源归类解析示意图</a:t>
            </a:r>
            <a:endParaRPr lang="zh-CN" altLang="en-US" dirty="0"/>
          </a:p>
        </p:txBody>
      </p:sp>
      <p:cxnSp>
        <p:nvCxnSpPr>
          <p:cNvPr id="9" name="直接连接符 8"/>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7421" y="218827"/>
            <a:ext cx="6020696" cy="523220"/>
          </a:xfrm>
          <a:prstGeom prst="rect">
            <a:avLst/>
          </a:prstGeom>
        </p:spPr>
        <p:txBody>
          <a:bodyPr wrap="square">
            <a:spAutoFit/>
          </a:bodyPr>
          <a:lstStyle/>
          <a:p>
            <a:pPr>
              <a:defRPr/>
            </a:pPr>
            <a:r>
              <a:rPr lang="zh-CN" altLang="en-US" sz="2800" b="1" kern="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系数建立工作总体思路</a:t>
            </a:r>
          </a:p>
        </p:txBody>
      </p:sp>
      <p:graphicFrame>
        <p:nvGraphicFramePr>
          <p:cNvPr id="3" name="表格 2"/>
          <p:cNvGraphicFramePr>
            <a:graphicFrameLocks noGrp="1"/>
          </p:cNvGraphicFramePr>
          <p:nvPr>
            <p:extLst>
              <p:ext uri="{D42A27DB-BD31-4B8C-83A1-F6EECF244321}">
                <p14:modId xmlns:p14="http://schemas.microsoft.com/office/powerpoint/2010/main" val="490935169"/>
              </p:ext>
            </p:extLst>
          </p:nvPr>
        </p:nvGraphicFramePr>
        <p:xfrm>
          <a:off x="7239000" y="952500"/>
          <a:ext cx="4953000" cy="5710638"/>
        </p:xfrm>
        <a:graphic>
          <a:graphicData uri="http://schemas.openxmlformats.org/drawingml/2006/table">
            <a:tbl>
              <a:tblPr firstRow="1" firstCol="1" bandRow="1">
                <a:tableStyleId>{93296810-A885-4BE3-A3E7-6D5BEEA58F35}</a:tableStyleId>
              </a:tblPr>
              <a:tblGrid>
                <a:gridCol w="673100">
                  <a:extLst>
                    <a:ext uri="{9D8B030D-6E8A-4147-A177-3AD203B41FA5}">
                      <a16:colId xmlns:a16="http://schemas.microsoft.com/office/drawing/2014/main" val="20000"/>
                    </a:ext>
                  </a:extLst>
                </a:gridCol>
                <a:gridCol w="1384300">
                  <a:extLst>
                    <a:ext uri="{9D8B030D-6E8A-4147-A177-3AD203B41FA5}">
                      <a16:colId xmlns:a16="http://schemas.microsoft.com/office/drawing/2014/main" val="20001"/>
                    </a:ext>
                  </a:extLst>
                </a:gridCol>
                <a:gridCol w="1358900">
                  <a:extLst>
                    <a:ext uri="{9D8B030D-6E8A-4147-A177-3AD203B41FA5}">
                      <a16:colId xmlns:a16="http://schemas.microsoft.com/office/drawing/2014/main" val="20002"/>
                    </a:ext>
                  </a:extLst>
                </a:gridCol>
                <a:gridCol w="1536700">
                  <a:extLst>
                    <a:ext uri="{9D8B030D-6E8A-4147-A177-3AD203B41FA5}">
                      <a16:colId xmlns:a16="http://schemas.microsoft.com/office/drawing/2014/main" val="20003"/>
                    </a:ext>
                  </a:extLst>
                </a:gridCol>
              </a:tblGrid>
              <a:tr h="422897">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序号</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源项解析</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a:solidFill>
                            <a:schemeClr val="tx1"/>
                          </a:solidFill>
                          <a:effectLst/>
                          <a:latin typeface="黑体" panose="02010609060101010101" pitchFamily="49" charset="-122"/>
                          <a:ea typeface="黑体" panose="02010609060101010101" pitchFamily="49" charset="-122"/>
                        </a:rPr>
                        <a:t>排放形式</a:t>
                      </a:r>
                      <a:endParaRPr lang="zh-CN" sz="1400" kern="10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altLang="en-US"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rPr>
                        <a:t>涉及表</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0"/>
                  </a:ext>
                </a:extLst>
              </a:tr>
              <a:tr h="631525">
                <a:tc>
                  <a:txBody>
                    <a:bodyPr/>
                    <a:lstStyle/>
                    <a:p>
                      <a:pPr algn="ctr">
                        <a:lnSpc>
                          <a:spcPct val="150000"/>
                        </a:lnSpc>
                        <a:spcAft>
                          <a:spcPts val="0"/>
                        </a:spcAft>
                      </a:pPr>
                      <a:r>
                        <a:rPr lang="en-US" sz="1400" kern="100" dirty="0">
                          <a:solidFill>
                            <a:schemeClr val="tx1"/>
                          </a:solidFill>
                          <a:effectLst/>
                          <a:latin typeface="黑体" panose="02010609060101010101" pitchFamily="49" charset="-122"/>
                          <a:ea typeface="黑体" panose="02010609060101010101" pitchFamily="49" charset="-122"/>
                        </a:rPr>
                        <a:t>1</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设备动静密封点泄漏</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a:solidFill>
                            <a:schemeClr val="tx1"/>
                          </a:solidFill>
                          <a:effectLst/>
                          <a:latin typeface="黑体" panose="02010609060101010101" pitchFamily="49" charset="-122"/>
                          <a:ea typeface="黑体" panose="02010609060101010101" pitchFamily="49" charset="-122"/>
                        </a:rPr>
                        <a:t>有（无）组织</a:t>
                      </a:r>
                      <a:endParaRPr lang="zh-CN" sz="1400" kern="10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en-US" altLang="zh-CN" sz="14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G103-9</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1"/>
                  </a:ext>
                </a:extLst>
              </a:tr>
              <a:tr h="631525">
                <a:tc>
                  <a:txBody>
                    <a:bodyPr/>
                    <a:lstStyle/>
                    <a:p>
                      <a:pPr algn="ctr">
                        <a:lnSpc>
                          <a:spcPct val="150000"/>
                        </a:lnSpc>
                        <a:spcAft>
                          <a:spcPts val="0"/>
                        </a:spcAft>
                      </a:pPr>
                      <a:r>
                        <a:rPr lang="en-US" sz="1400" kern="100" dirty="0">
                          <a:solidFill>
                            <a:schemeClr val="tx1"/>
                          </a:solidFill>
                          <a:effectLst/>
                          <a:latin typeface="黑体" panose="02010609060101010101" pitchFamily="49" charset="-122"/>
                          <a:ea typeface="黑体" panose="02010609060101010101" pitchFamily="49" charset="-122"/>
                        </a:rPr>
                        <a:t>2</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挥发性有机液体储存调和</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有（无）组织</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en-US" altLang="zh-CN" sz="14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G103-10</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2"/>
                  </a:ext>
                </a:extLst>
              </a:tr>
              <a:tr h="631525">
                <a:tc>
                  <a:txBody>
                    <a:bodyPr/>
                    <a:lstStyle/>
                    <a:p>
                      <a:pPr algn="ctr">
                        <a:lnSpc>
                          <a:spcPct val="150000"/>
                        </a:lnSpc>
                        <a:spcAft>
                          <a:spcPts val="0"/>
                        </a:spcAft>
                      </a:pPr>
                      <a:r>
                        <a:rPr lang="en-US" sz="1400" kern="100">
                          <a:solidFill>
                            <a:schemeClr val="tx1"/>
                          </a:solidFill>
                          <a:effectLst/>
                          <a:latin typeface="黑体" panose="02010609060101010101" pitchFamily="49" charset="-122"/>
                          <a:ea typeface="黑体" panose="02010609060101010101" pitchFamily="49" charset="-122"/>
                        </a:rPr>
                        <a:t>3</a:t>
                      </a:r>
                      <a:endParaRPr lang="zh-CN" sz="1400" kern="10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挥发性有机液体装卸</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有（无）组织</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en-US" altLang="zh-CN" sz="14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G103-10</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3"/>
                  </a:ext>
                </a:extLst>
              </a:tr>
              <a:tr h="289022">
                <a:tc>
                  <a:txBody>
                    <a:bodyPr/>
                    <a:lstStyle/>
                    <a:p>
                      <a:pPr algn="ctr">
                        <a:lnSpc>
                          <a:spcPct val="150000"/>
                        </a:lnSpc>
                        <a:spcAft>
                          <a:spcPts val="0"/>
                        </a:spcAft>
                      </a:pPr>
                      <a:r>
                        <a:rPr lang="en-US" sz="1400" kern="100">
                          <a:solidFill>
                            <a:schemeClr val="tx1"/>
                          </a:solidFill>
                          <a:effectLst/>
                          <a:latin typeface="黑体" panose="02010609060101010101" pitchFamily="49" charset="-122"/>
                          <a:ea typeface="黑体" panose="02010609060101010101" pitchFamily="49" charset="-122"/>
                        </a:rPr>
                        <a:t>4</a:t>
                      </a:r>
                      <a:endParaRPr lang="zh-CN" sz="1400" kern="10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固体物料堆存</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有（无）组织</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en-US" altLang="zh-CN" sz="14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G103-12</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4"/>
                  </a:ext>
                </a:extLst>
              </a:tr>
              <a:tr h="631525">
                <a:tc>
                  <a:txBody>
                    <a:bodyPr/>
                    <a:lstStyle/>
                    <a:p>
                      <a:pPr algn="ctr">
                        <a:lnSpc>
                          <a:spcPct val="150000"/>
                        </a:lnSpc>
                        <a:spcAft>
                          <a:spcPts val="0"/>
                        </a:spcAft>
                      </a:pPr>
                      <a:r>
                        <a:rPr lang="en-US" sz="1400" kern="100">
                          <a:solidFill>
                            <a:schemeClr val="tx1"/>
                          </a:solidFill>
                          <a:effectLst/>
                          <a:latin typeface="黑体" panose="02010609060101010101" pitchFamily="49" charset="-122"/>
                          <a:ea typeface="黑体" panose="02010609060101010101" pitchFamily="49" charset="-122"/>
                        </a:rPr>
                        <a:t>5</a:t>
                      </a:r>
                      <a:endParaRPr lang="zh-CN" sz="1400" kern="10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燃烧烟气排放</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a:solidFill>
                            <a:schemeClr val="tx1"/>
                          </a:solidFill>
                          <a:effectLst/>
                          <a:latin typeface="黑体" panose="02010609060101010101" pitchFamily="49" charset="-122"/>
                          <a:ea typeface="黑体" panose="02010609060101010101" pitchFamily="49" charset="-122"/>
                        </a:rPr>
                        <a:t>有组织</a:t>
                      </a:r>
                      <a:endParaRPr lang="zh-CN" sz="1400" kern="10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en-US" altLang="zh-CN" sz="1400" b="0" kern="1200" dirty="0">
                          <a:solidFill>
                            <a:schemeClr val="tx1"/>
                          </a:solidFill>
                          <a:latin typeface="黑体" panose="02010609060101010101" pitchFamily="49" charset="-122"/>
                          <a:ea typeface="黑体" panose="02010609060101010101" pitchFamily="49" charset="-122"/>
                          <a:cs typeface="+mn-cs"/>
                        </a:rPr>
                        <a:t>G103-1</a:t>
                      </a:r>
                      <a:r>
                        <a:rPr lang="zh-CN" altLang="en-US" sz="1400" b="0" kern="1200" dirty="0">
                          <a:solidFill>
                            <a:schemeClr val="tx1"/>
                          </a:solidFill>
                          <a:latin typeface="黑体" panose="02010609060101010101" pitchFamily="49" charset="-122"/>
                          <a:ea typeface="黑体" panose="02010609060101010101" pitchFamily="49" charset="-122"/>
                          <a:cs typeface="+mn-cs"/>
                        </a:rPr>
                        <a:t>、</a:t>
                      </a:r>
                      <a:r>
                        <a:rPr lang="en-US" altLang="zh-CN" sz="1400" b="0" kern="1200" dirty="0">
                          <a:solidFill>
                            <a:schemeClr val="tx1"/>
                          </a:solidFill>
                          <a:latin typeface="黑体" panose="02010609060101010101" pitchFamily="49" charset="-122"/>
                          <a:ea typeface="黑体" panose="02010609060101010101" pitchFamily="49" charset="-122"/>
                          <a:cs typeface="+mn-cs"/>
                        </a:rPr>
                        <a:t>2</a:t>
                      </a:r>
                      <a:r>
                        <a:rPr lang="zh-CN" altLang="en-US" sz="1400" b="0" kern="1200" dirty="0">
                          <a:solidFill>
                            <a:schemeClr val="tx1"/>
                          </a:solidFill>
                          <a:latin typeface="黑体" panose="02010609060101010101" pitchFamily="49" charset="-122"/>
                          <a:ea typeface="黑体" panose="02010609060101010101" pitchFamily="49" charset="-122"/>
                          <a:cs typeface="+mn-cs"/>
                        </a:rPr>
                        <a:t>、</a:t>
                      </a:r>
                      <a:r>
                        <a:rPr lang="en-US" altLang="zh-CN" sz="1400" b="0" kern="1200" dirty="0">
                          <a:solidFill>
                            <a:schemeClr val="tx1"/>
                          </a:solidFill>
                          <a:latin typeface="黑体" panose="02010609060101010101" pitchFamily="49" charset="-122"/>
                          <a:ea typeface="黑体" panose="02010609060101010101" pitchFamily="49" charset="-122"/>
                          <a:cs typeface="+mn-cs"/>
                        </a:rPr>
                        <a:t>3</a:t>
                      </a:r>
                      <a:r>
                        <a:rPr lang="zh-CN" altLang="en-US" sz="1400" b="0" kern="1200" dirty="0">
                          <a:solidFill>
                            <a:schemeClr val="tx1"/>
                          </a:solidFill>
                          <a:latin typeface="黑体" panose="02010609060101010101" pitchFamily="49" charset="-122"/>
                          <a:ea typeface="黑体" panose="02010609060101010101" pitchFamily="49" charset="-122"/>
                          <a:cs typeface="+mn-cs"/>
                        </a:rPr>
                        <a:t>、</a:t>
                      </a:r>
                      <a:r>
                        <a:rPr lang="en-US" altLang="zh-CN" sz="1400" b="0" kern="1200" dirty="0">
                          <a:solidFill>
                            <a:schemeClr val="tx1"/>
                          </a:solidFill>
                          <a:latin typeface="黑体" panose="02010609060101010101" pitchFamily="49" charset="-122"/>
                          <a:ea typeface="黑体" panose="02010609060101010101" pitchFamily="49" charset="-122"/>
                          <a:cs typeface="+mn-cs"/>
                        </a:rPr>
                        <a:t>5</a:t>
                      </a:r>
                      <a:r>
                        <a:rPr lang="zh-CN" altLang="en-US" sz="1400" b="0" kern="1200" dirty="0">
                          <a:solidFill>
                            <a:schemeClr val="tx1"/>
                          </a:solidFill>
                          <a:latin typeface="黑体" panose="02010609060101010101" pitchFamily="49" charset="-122"/>
                          <a:ea typeface="黑体" panose="02010609060101010101" pitchFamily="49" charset="-122"/>
                          <a:cs typeface="+mn-cs"/>
                        </a:rPr>
                        <a:t>、</a:t>
                      </a:r>
                      <a:r>
                        <a:rPr lang="en-US" altLang="zh-CN" sz="1400" b="0" kern="1200" dirty="0">
                          <a:solidFill>
                            <a:schemeClr val="tx1"/>
                          </a:solidFill>
                          <a:latin typeface="黑体" panose="02010609060101010101" pitchFamily="49" charset="-122"/>
                          <a:ea typeface="黑体" panose="02010609060101010101" pitchFamily="49" charset="-122"/>
                          <a:cs typeface="+mn-cs"/>
                        </a:rPr>
                        <a:t>6</a:t>
                      </a:r>
                      <a:r>
                        <a:rPr lang="zh-CN" altLang="en-US" sz="1400" b="0" kern="1200" dirty="0">
                          <a:solidFill>
                            <a:schemeClr val="tx1"/>
                          </a:solidFill>
                          <a:latin typeface="黑体" panose="02010609060101010101" pitchFamily="49" charset="-122"/>
                          <a:ea typeface="黑体" panose="02010609060101010101" pitchFamily="49" charset="-122"/>
                          <a:cs typeface="+mn-cs"/>
                        </a:rPr>
                        <a:t>、</a:t>
                      </a:r>
                      <a:r>
                        <a:rPr lang="en-US" altLang="zh-CN" sz="1400" b="0" kern="1200" dirty="0">
                          <a:solidFill>
                            <a:schemeClr val="tx1"/>
                          </a:solidFill>
                          <a:latin typeface="黑体" panose="02010609060101010101" pitchFamily="49" charset="-122"/>
                          <a:ea typeface="黑体" panose="02010609060101010101" pitchFamily="49" charset="-122"/>
                          <a:cs typeface="+mn-cs"/>
                        </a:rPr>
                        <a:t>7</a:t>
                      </a:r>
                      <a:r>
                        <a:rPr lang="zh-CN" altLang="en-US" sz="1400" b="0" kern="1200" dirty="0">
                          <a:solidFill>
                            <a:schemeClr val="tx1"/>
                          </a:solidFill>
                          <a:latin typeface="黑体" panose="02010609060101010101" pitchFamily="49" charset="-122"/>
                          <a:ea typeface="黑体" panose="02010609060101010101" pitchFamily="49" charset="-122"/>
                          <a:cs typeface="+mn-cs"/>
                        </a:rPr>
                        <a:t>、</a:t>
                      </a:r>
                      <a:r>
                        <a:rPr lang="en-US" altLang="zh-CN" sz="1400" b="0" kern="1200" dirty="0">
                          <a:solidFill>
                            <a:schemeClr val="tx1"/>
                          </a:solidFill>
                          <a:latin typeface="黑体" panose="02010609060101010101" pitchFamily="49" charset="-122"/>
                          <a:ea typeface="黑体" panose="02010609060101010101" pitchFamily="49" charset="-122"/>
                          <a:cs typeface="+mn-cs"/>
                        </a:rPr>
                        <a:t>8</a:t>
                      </a:r>
                      <a:r>
                        <a:rPr lang="zh-CN" altLang="en-US" sz="1400" b="0" kern="1200" dirty="0">
                          <a:solidFill>
                            <a:schemeClr val="tx1"/>
                          </a:solidFill>
                          <a:latin typeface="黑体" panose="02010609060101010101" pitchFamily="49" charset="-122"/>
                          <a:ea typeface="黑体" panose="02010609060101010101" pitchFamily="49" charset="-122"/>
                          <a:cs typeface="+mn-cs"/>
                        </a:rPr>
                        <a:t>、</a:t>
                      </a:r>
                      <a:r>
                        <a:rPr lang="en-US" altLang="zh-CN" sz="1400" b="0" kern="1200" dirty="0">
                          <a:solidFill>
                            <a:schemeClr val="tx1"/>
                          </a:solidFill>
                          <a:latin typeface="黑体" panose="02010609060101010101" pitchFamily="49" charset="-122"/>
                          <a:ea typeface="黑体" panose="02010609060101010101" pitchFamily="49" charset="-122"/>
                          <a:cs typeface="+mn-cs"/>
                        </a:rPr>
                        <a:t>9</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5"/>
                  </a:ext>
                </a:extLst>
              </a:tr>
              <a:tr h="631525">
                <a:tc>
                  <a:txBody>
                    <a:bodyPr/>
                    <a:lstStyle/>
                    <a:p>
                      <a:pPr algn="ctr">
                        <a:lnSpc>
                          <a:spcPct val="150000"/>
                        </a:lnSpc>
                        <a:spcAft>
                          <a:spcPts val="0"/>
                        </a:spcAft>
                      </a:pPr>
                      <a:r>
                        <a:rPr lang="en-US" sz="1400" kern="100">
                          <a:solidFill>
                            <a:schemeClr val="tx1"/>
                          </a:solidFill>
                          <a:effectLst/>
                          <a:latin typeface="黑体" panose="02010609060101010101" pitchFamily="49" charset="-122"/>
                          <a:ea typeface="黑体" panose="02010609060101010101" pitchFamily="49" charset="-122"/>
                        </a:rPr>
                        <a:t>6</a:t>
                      </a:r>
                      <a:endParaRPr lang="zh-CN" sz="1400" kern="10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循环冷却水系统释放</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有（无）组织</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en-US" altLang="zh-CN" sz="14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G103-9</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6"/>
                  </a:ext>
                </a:extLst>
              </a:tr>
              <a:tr h="631525">
                <a:tc>
                  <a:txBody>
                    <a:bodyPr/>
                    <a:lstStyle/>
                    <a:p>
                      <a:pPr algn="ctr">
                        <a:lnSpc>
                          <a:spcPct val="150000"/>
                        </a:lnSpc>
                        <a:spcAft>
                          <a:spcPts val="0"/>
                        </a:spcAft>
                      </a:pPr>
                      <a:r>
                        <a:rPr lang="en-US" sz="1400" kern="100">
                          <a:solidFill>
                            <a:schemeClr val="tx1"/>
                          </a:solidFill>
                          <a:effectLst/>
                          <a:latin typeface="黑体" panose="02010609060101010101" pitchFamily="49" charset="-122"/>
                          <a:ea typeface="黑体" panose="02010609060101010101" pitchFamily="49" charset="-122"/>
                        </a:rPr>
                        <a:t>7</a:t>
                      </a:r>
                      <a:endParaRPr lang="zh-CN" sz="1400" kern="10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工艺有组织排放</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a:solidFill>
                            <a:schemeClr val="tx1"/>
                          </a:solidFill>
                          <a:effectLst/>
                          <a:latin typeface="黑体" panose="02010609060101010101" pitchFamily="49" charset="-122"/>
                          <a:ea typeface="黑体" panose="02010609060101010101" pitchFamily="49" charset="-122"/>
                        </a:rPr>
                        <a:t>有组织</a:t>
                      </a:r>
                      <a:endParaRPr lang="zh-CN" sz="1400" kern="10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altLang="zh-CN" sz="1400" b="0" kern="1200" dirty="0">
                          <a:solidFill>
                            <a:schemeClr val="tx1"/>
                          </a:solidFill>
                          <a:latin typeface="黑体" panose="02010609060101010101" pitchFamily="49" charset="-122"/>
                          <a:ea typeface="黑体" panose="02010609060101010101" pitchFamily="49" charset="-122"/>
                          <a:cs typeface="+mn-cs"/>
                        </a:rPr>
                        <a:t>G103-9</a:t>
                      </a:r>
                      <a:r>
                        <a:rPr lang="zh-CN" altLang="en-US" sz="1400" b="0" kern="1200" dirty="0">
                          <a:solidFill>
                            <a:schemeClr val="tx1"/>
                          </a:solidFill>
                          <a:latin typeface="黑体" panose="02010609060101010101" pitchFamily="49" charset="-122"/>
                          <a:ea typeface="黑体" panose="02010609060101010101" pitchFamily="49" charset="-122"/>
                          <a:cs typeface="+mn-cs"/>
                        </a:rPr>
                        <a:t>、</a:t>
                      </a:r>
                      <a:r>
                        <a:rPr lang="en-US" altLang="zh-CN" sz="1400" b="0" kern="1200" dirty="0">
                          <a:solidFill>
                            <a:schemeClr val="tx1"/>
                          </a:solidFill>
                          <a:latin typeface="黑体" panose="02010609060101010101" pitchFamily="49" charset="-122"/>
                          <a:ea typeface="黑体" panose="02010609060101010101" pitchFamily="49" charset="-122"/>
                          <a:cs typeface="+mn-cs"/>
                        </a:rPr>
                        <a:t>13</a:t>
                      </a:r>
                      <a:r>
                        <a:rPr lang="zh-CN" altLang="en-US" sz="1400" b="0" kern="1200" dirty="0">
                          <a:solidFill>
                            <a:schemeClr val="tx1"/>
                          </a:solidFill>
                          <a:latin typeface="黑体" panose="02010609060101010101" pitchFamily="49" charset="-122"/>
                          <a:ea typeface="黑体" panose="02010609060101010101" pitchFamily="49" charset="-122"/>
                          <a:cs typeface="+mn-cs"/>
                        </a:rPr>
                        <a:t>、</a:t>
                      </a:r>
                      <a:r>
                        <a:rPr lang="en-US" alt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rPr>
                        <a:t>G106-1</a:t>
                      </a:r>
                      <a:endParaRPr lang="zh-CN" alt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7"/>
                  </a:ext>
                </a:extLst>
              </a:tr>
              <a:tr h="631525">
                <a:tc>
                  <a:txBody>
                    <a:bodyPr/>
                    <a:lstStyle/>
                    <a:p>
                      <a:pPr algn="ctr">
                        <a:lnSpc>
                          <a:spcPct val="150000"/>
                        </a:lnSpc>
                        <a:spcAft>
                          <a:spcPts val="0"/>
                        </a:spcAft>
                      </a:pPr>
                      <a:r>
                        <a:rPr lang="en-US" sz="1400" kern="100" dirty="0">
                          <a:solidFill>
                            <a:schemeClr val="tx1"/>
                          </a:solidFill>
                          <a:effectLst/>
                          <a:latin typeface="黑体" panose="02010609060101010101" pitchFamily="49" charset="-122"/>
                          <a:ea typeface="黑体" panose="02010609060101010101" pitchFamily="49" charset="-122"/>
                        </a:rPr>
                        <a:t>8</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废水集输储存处理过程</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有（无）组织</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US" altLang="zh-CN" sz="1400" b="0" kern="12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G103-9</a:t>
                      </a:r>
                      <a:endParaRPr lang="zh-CN" alt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p>
                      <a:pPr algn="ctr">
                        <a:lnSpc>
                          <a:spcPct val="150000"/>
                        </a:lnSpc>
                        <a:spcAft>
                          <a:spcPts val="0"/>
                        </a:spcAft>
                      </a:pPr>
                      <a:r>
                        <a:rPr lang="en-US" alt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rPr>
                        <a:t>G106-1</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8"/>
                  </a:ext>
                </a:extLst>
              </a:tr>
              <a:tr h="289022">
                <a:tc>
                  <a:txBody>
                    <a:bodyPr/>
                    <a:lstStyle/>
                    <a:p>
                      <a:pPr algn="ctr">
                        <a:lnSpc>
                          <a:spcPct val="150000"/>
                        </a:lnSpc>
                        <a:spcAft>
                          <a:spcPts val="0"/>
                        </a:spcAft>
                      </a:pPr>
                      <a:r>
                        <a:rPr lang="en-US" altLang="zh-CN" sz="1400" kern="100" dirty="0">
                          <a:solidFill>
                            <a:schemeClr val="tx1"/>
                          </a:solidFill>
                          <a:effectLst/>
                          <a:latin typeface="黑体" panose="02010609060101010101" pitchFamily="49" charset="-122"/>
                          <a:ea typeface="黑体" panose="02010609060101010101" pitchFamily="49" charset="-122"/>
                          <a:cs typeface="+mn-cs"/>
                        </a:rPr>
                        <a:t>9</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有机溶剂使用</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无组织</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en-US" alt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rPr>
                        <a:t>G103-11</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9"/>
                  </a:ext>
                </a:extLst>
              </a:tr>
              <a:tr h="289022">
                <a:tc>
                  <a:txBody>
                    <a:bodyPr/>
                    <a:lstStyle/>
                    <a:p>
                      <a:pPr algn="ctr">
                        <a:lnSpc>
                          <a:spcPct val="150000"/>
                        </a:lnSpc>
                        <a:spcAft>
                          <a:spcPts val="0"/>
                        </a:spcAft>
                      </a:pPr>
                      <a:r>
                        <a:rPr lang="en-US" sz="1400" kern="100" dirty="0">
                          <a:solidFill>
                            <a:schemeClr val="tx1"/>
                          </a:solidFill>
                          <a:effectLst/>
                          <a:latin typeface="黑体" panose="02010609060101010101" pitchFamily="49" charset="-122"/>
                          <a:ea typeface="黑体" panose="02010609060101010101" pitchFamily="49" charset="-122"/>
                        </a:rPr>
                        <a:t>10</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工艺无组织排放</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zh-CN" sz="1400" kern="100" dirty="0">
                          <a:solidFill>
                            <a:schemeClr val="tx1"/>
                          </a:solidFill>
                          <a:effectLst/>
                          <a:latin typeface="黑体" panose="02010609060101010101" pitchFamily="49" charset="-122"/>
                          <a:ea typeface="黑体" panose="02010609060101010101" pitchFamily="49" charset="-122"/>
                        </a:rPr>
                        <a:t>无组织</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en-US" alt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rPr>
                        <a:t>G106-1</a:t>
                      </a:r>
                      <a:endParaRPr lang="zh-CN" sz="1400" kern="100" dirty="0">
                        <a:solidFill>
                          <a:schemeClr val="tx1"/>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10"/>
                  </a:ext>
                </a:extLst>
              </a:tr>
            </a:tbl>
          </a:graphicData>
        </a:graphic>
      </p:graphicFrame>
      <p:sp>
        <p:nvSpPr>
          <p:cNvPr id="8" name="矩形 7"/>
          <p:cNvSpPr/>
          <p:nvPr/>
        </p:nvSpPr>
        <p:spPr>
          <a:xfrm>
            <a:off x="7204305" y="218827"/>
            <a:ext cx="2533695" cy="400110"/>
          </a:xfrm>
          <a:prstGeom prst="rect">
            <a:avLst/>
          </a:prstGeom>
        </p:spPr>
        <p:txBody>
          <a:bodyPr wrap="square">
            <a:spAutoFit/>
          </a:bodyPr>
          <a:lstStyle/>
          <a:p>
            <a:pPr>
              <a:defRPr/>
            </a:pPr>
            <a:r>
              <a:rPr lang="en-US" altLang="zh-CN"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的产生环节</a:t>
            </a:r>
          </a:p>
        </p:txBody>
      </p:sp>
    </p:spTree>
    <p:extLst>
      <p:ext uri="{BB962C8B-B14F-4D97-AF65-F5344CB8AC3E}">
        <p14:creationId xmlns:p14="http://schemas.microsoft.com/office/powerpoint/2010/main" val="3985005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t>40</a:t>
            </a:fld>
            <a:endParaRPr lang="zh-CN" altLang="en-US"/>
          </a:p>
        </p:txBody>
      </p:sp>
      <p:cxnSp>
        <p:nvCxnSpPr>
          <p:cNvPr id="6" name="直接连接符 5"/>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9571" y="974092"/>
            <a:ext cx="4599592" cy="461665"/>
          </a:xfrm>
          <a:prstGeom prst="rect">
            <a:avLst/>
          </a:prstGeom>
        </p:spPr>
        <p:txBody>
          <a:bodyPr wrap="non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工艺无组织</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VOCs</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产污系数</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举例</a:t>
            </a:r>
          </a:p>
        </p:txBody>
      </p:sp>
      <p:sp>
        <p:nvSpPr>
          <p:cNvPr id="9" name="文本框 8"/>
          <p:cNvSpPr txBox="1"/>
          <p:nvPr/>
        </p:nvSpPr>
        <p:spPr>
          <a:xfrm>
            <a:off x="230777" y="245944"/>
            <a:ext cx="8401594" cy="523220"/>
          </a:xfrm>
          <a:prstGeom prst="rect">
            <a:avLst/>
          </a:prstGeom>
        </p:spPr>
        <p:txBody>
          <a:bodyPr wrap="square">
            <a:spAutoFit/>
          </a:bodyPr>
          <a:lstStyle>
            <a:defPPr>
              <a:defRPr lang="zh-CN"/>
            </a:defPPr>
            <a:lvl1pPr>
              <a:defRPr sz="2800" b="1" kern="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t>三、</a:t>
            </a:r>
            <a:r>
              <a:rPr lang="en-US" altLang="zh-CN" dirty="0">
                <a:latin typeface="微软雅黑" panose="020B0503020204020204" pitchFamily="34" charset="-122"/>
              </a:rPr>
              <a:t>VOCs</a:t>
            </a:r>
            <a:r>
              <a:rPr lang="zh-CN" altLang="en-US" dirty="0">
                <a:latin typeface="微软雅黑" panose="020B0503020204020204" pitchFamily="34" charset="-122"/>
              </a:rPr>
              <a:t>产排污量核算方法及案例</a:t>
            </a:r>
            <a:endParaRPr lang="zh-CN" altLang="en-US" dirty="0"/>
          </a:p>
        </p:txBody>
      </p:sp>
      <p:sp>
        <p:nvSpPr>
          <p:cNvPr id="13" name="矩形 12"/>
          <p:cNvSpPr/>
          <p:nvPr/>
        </p:nvSpPr>
        <p:spPr>
          <a:xfrm>
            <a:off x="10138443" y="1315546"/>
            <a:ext cx="800219" cy="461665"/>
          </a:xfrm>
          <a:prstGeom prst="rect">
            <a:avLst/>
          </a:prstGeom>
        </p:spPr>
        <p:txBody>
          <a:bodyPr wrap="none">
            <a:spAutoFit/>
          </a:bodyPr>
          <a:lstStyle/>
          <a:p>
            <a:r>
              <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举例</a:t>
            </a:r>
          </a:p>
        </p:txBody>
      </p:sp>
      <p:sp>
        <p:nvSpPr>
          <p:cNvPr id="3" name="矩形 2"/>
          <p:cNvSpPr/>
          <p:nvPr/>
        </p:nvSpPr>
        <p:spPr>
          <a:xfrm>
            <a:off x="612031" y="1665796"/>
            <a:ext cx="8332678" cy="1052596"/>
          </a:xfrm>
          <a:prstGeom prst="rect">
            <a:avLst/>
          </a:prstGeom>
        </p:spPr>
        <p:txBody>
          <a:bodyPr wrap="square">
            <a:spAutoFit/>
          </a:bodyPr>
          <a:lstStyle/>
          <a:p>
            <a:pPr>
              <a:lnSpc>
                <a:spcPct val="130000"/>
              </a:lnSpc>
            </a:pPr>
            <a:r>
              <a:rPr lang="zh-CN" altLang="en-US" sz="2400" kern="0" dirty="0">
                <a:latin typeface="黑体" panose="02010609060101010101" pitchFamily="49" charset="-122"/>
                <a:ea typeface="黑体" panose="02010609060101010101" pitchFamily="49" charset="-122"/>
                <a:cs typeface="Times New Roman" panose="02020603050405020304" pitchFamily="18" charset="0"/>
              </a:rPr>
              <a:t>企业某废水处理场废水处理水量为</a:t>
            </a:r>
            <a:r>
              <a:rPr lang="en-US" altLang="zh-CN" sz="2400" kern="0" dirty="0">
                <a:latin typeface="黑体" panose="02010609060101010101" pitchFamily="49" charset="-122"/>
                <a:ea typeface="黑体" panose="02010609060101010101" pitchFamily="49" charset="-122"/>
                <a:cs typeface="Times New Roman" panose="02020603050405020304" pitchFamily="18" charset="0"/>
              </a:rPr>
              <a:t>205.5</a:t>
            </a:r>
            <a:r>
              <a:rPr lang="zh-CN" altLang="en-US" sz="2400" kern="0" dirty="0">
                <a:latin typeface="黑体" panose="02010609060101010101" pitchFamily="49" charset="-122"/>
                <a:ea typeface="黑体" panose="02010609060101010101" pitchFamily="49" charset="-122"/>
                <a:cs typeface="Times New Roman" panose="02020603050405020304" pitchFamily="18" charset="0"/>
              </a:rPr>
              <a:t>立方米</a:t>
            </a:r>
            <a:r>
              <a:rPr lang="en-US" altLang="zh-CN" sz="2400" kern="0" dirty="0">
                <a:latin typeface="黑体" panose="02010609060101010101" pitchFamily="49" charset="-122"/>
                <a:ea typeface="黑体" panose="02010609060101010101" pitchFamily="49" charset="-122"/>
                <a:cs typeface="Times New Roman" panose="02020603050405020304" pitchFamily="18" charset="0"/>
              </a:rPr>
              <a:t>/h</a:t>
            </a:r>
            <a:r>
              <a:rPr lang="zh-CN" altLang="en-US" sz="2400" kern="0" dirty="0">
                <a:latin typeface="黑体" panose="02010609060101010101" pitchFamily="49" charset="-122"/>
                <a:ea typeface="黑体" panose="02010609060101010101" pitchFamily="49" charset="-122"/>
                <a:cs typeface="Times New Roman" panose="02020603050405020304" pitchFamily="18" charset="0"/>
              </a:rPr>
              <a:t>，年运行时间为</a:t>
            </a:r>
            <a:r>
              <a:rPr lang="en-US" altLang="zh-CN" sz="2400" kern="0" dirty="0">
                <a:latin typeface="黑体" panose="02010609060101010101" pitchFamily="49" charset="-122"/>
                <a:ea typeface="黑体" panose="02010609060101010101" pitchFamily="49" charset="-122"/>
                <a:cs typeface="Times New Roman" panose="02020603050405020304" pitchFamily="18" charset="0"/>
              </a:rPr>
              <a:t>8760h</a:t>
            </a:r>
            <a:r>
              <a:rPr lang="zh-CN" altLang="en-US" sz="2400" kern="0" dirty="0">
                <a:latin typeface="黑体" panose="02010609060101010101" pitchFamily="49" charset="-122"/>
                <a:ea typeface="黑体" panose="02010609060101010101" pitchFamily="49" charset="-122"/>
                <a:cs typeface="Times New Roman" panose="02020603050405020304" pitchFamily="18" charset="0"/>
              </a:rPr>
              <a:t>，废水</a:t>
            </a:r>
            <a:r>
              <a:rPr lang="zh-CN" altLang="en-US" sz="2400" kern="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集输储存处理</a:t>
            </a:r>
            <a:r>
              <a:rPr lang="zh-CN" altLang="en-US" sz="2400" kern="0" dirty="0">
                <a:latin typeface="黑体" panose="02010609060101010101" pitchFamily="49" charset="-122"/>
                <a:ea typeface="黑体" panose="02010609060101010101" pitchFamily="49" charset="-122"/>
                <a:cs typeface="Times New Roman" panose="02020603050405020304" pitchFamily="18" charset="0"/>
              </a:rPr>
              <a:t>过程产污系数</a:t>
            </a:r>
            <a:endParaRPr lang="zh-CN" altLang="en-US" sz="2400" dirty="0">
              <a:latin typeface="黑体" panose="02010609060101010101" pitchFamily="49" charset="-122"/>
              <a:ea typeface="黑体" panose="02010609060101010101" pitchFamily="49" charset="-122"/>
            </a:endParaRPr>
          </a:p>
        </p:txBody>
      </p:sp>
      <p:sp>
        <p:nvSpPr>
          <p:cNvPr id="7" name="矩形 6"/>
          <p:cNvSpPr/>
          <p:nvPr/>
        </p:nvSpPr>
        <p:spPr>
          <a:xfrm>
            <a:off x="612031" y="5180056"/>
            <a:ext cx="7066584" cy="839974"/>
          </a:xfrm>
          <a:prstGeom prst="rect">
            <a:avLst/>
          </a:prstGeom>
        </p:spPr>
        <p:txBody>
          <a:bodyPr wrap="square">
            <a:spAutoFit/>
          </a:bodyPr>
          <a:lstStyle/>
          <a:p>
            <a:pPr indent="355600" algn="just">
              <a:lnSpc>
                <a:spcPts val="3100"/>
              </a:lnSpc>
              <a:spcAft>
                <a:spcPts val="0"/>
              </a:spcAft>
            </a:pPr>
            <a:r>
              <a:rPr lang="zh-CN" altLang="en-US" sz="2400" dirty="0">
                <a:latin typeface="黑体" panose="02010609060101010101" pitchFamily="49" charset="-122"/>
                <a:ea typeface="黑体" panose="02010609060101010101" pitchFamily="49" charset="-122"/>
                <a:cs typeface="Times New Roman" panose="02020603050405020304" pitchFamily="18" charset="0"/>
              </a:rPr>
              <a:t>则该源项</a:t>
            </a:r>
            <a:r>
              <a:rPr lang="en-US" altLang="zh-CN" sz="2400" dirty="0">
                <a:latin typeface="黑体" panose="02010609060101010101" pitchFamily="49" charset="-122"/>
                <a:ea typeface="黑体" panose="02010609060101010101" pitchFamily="49" charset="-122"/>
                <a:cs typeface="Times New Roman" panose="02020603050405020304" pitchFamily="18" charset="0"/>
              </a:rPr>
              <a:t>VOCs</a:t>
            </a:r>
            <a:r>
              <a:rPr lang="zh-CN" altLang="en-US" sz="2400" dirty="0">
                <a:latin typeface="黑体" panose="02010609060101010101" pitchFamily="49" charset="-122"/>
                <a:ea typeface="黑体" panose="02010609060101010101" pitchFamily="49" charset="-122"/>
                <a:cs typeface="Times New Roman" panose="02020603050405020304" pitchFamily="18" charset="0"/>
              </a:rPr>
              <a:t>的产生量</a:t>
            </a:r>
            <a:r>
              <a:rPr lang="en-US" altLang="zh-CN" sz="2400" dirty="0">
                <a:latin typeface="黑体" panose="02010609060101010101" pitchFamily="49" charset="-122"/>
                <a:ea typeface="黑体" panose="02010609060101010101" pitchFamily="49" charset="-122"/>
                <a:cs typeface="Times New Roman" panose="02020603050405020304" pitchFamily="18" charset="0"/>
              </a:rPr>
              <a:t>G</a:t>
            </a:r>
            <a:r>
              <a:rPr lang="zh-CN" altLang="en-US" sz="2400" dirty="0">
                <a:latin typeface="黑体" panose="02010609060101010101" pitchFamily="49" charset="-122"/>
                <a:ea typeface="黑体" panose="02010609060101010101" pitchFamily="49" charset="-122"/>
                <a:cs typeface="Times New Roman" panose="02020603050405020304" pitchFamily="18" charset="0"/>
              </a:rPr>
              <a:t>废水为：</a:t>
            </a:r>
          </a:p>
          <a:p>
            <a:pPr indent="355600" algn="just">
              <a:lnSpc>
                <a:spcPts val="3100"/>
              </a:lnSpc>
              <a:spcAft>
                <a:spcPts val="0"/>
              </a:spcAft>
            </a:pPr>
            <a:r>
              <a:rPr lang="en-US" altLang="zh-CN" sz="2400" dirty="0">
                <a:latin typeface="黑体" panose="02010609060101010101" pitchFamily="49" charset="-122"/>
                <a:ea typeface="黑体" panose="02010609060101010101" pitchFamily="49" charset="-122"/>
                <a:cs typeface="Times New Roman" panose="02020603050405020304" pitchFamily="18" charset="0"/>
              </a:rPr>
              <a:t>G</a:t>
            </a:r>
            <a:r>
              <a:rPr lang="zh-CN" altLang="en-US" sz="2400" dirty="0">
                <a:latin typeface="黑体" panose="02010609060101010101" pitchFamily="49" charset="-122"/>
                <a:ea typeface="黑体" panose="02010609060101010101" pitchFamily="49" charset="-122"/>
                <a:cs typeface="Times New Roman" panose="02020603050405020304" pitchFamily="18" charset="0"/>
              </a:rPr>
              <a:t>废水</a:t>
            </a:r>
            <a:r>
              <a:rPr lang="en-US" altLang="zh-CN" sz="2400" dirty="0">
                <a:latin typeface="黑体" panose="02010609060101010101" pitchFamily="49" charset="-122"/>
                <a:ea typeface="黑体" panose="02010609060101010101" pitchFamily="49" charset="-122"/>
                <a:cs typeface="Times New Roman" panose="02020603050405020304" pitchFamily="18" charset="0"/>
              </a:rPr>
              <a:t>=205.5×8760×5.00×10</a:t>
            </a:r>
            <a:r>
              <a:rPr lang="en-US" altLang="zh-CN" sz="2400" baseline="30000" dirty="0">
                <a:latin typeface="黑体" panose="02010609060101010101" pitchFamily="49" charset="-122"/>
                <a:ea typeface="黑体" panose="02010609060101010101" pitchFamily="49" charset="-122"/>
                <a:cs typeface="Times New Roman" panose="02020603050405020304" pitchFamily="18" charset="0"/>
              </a:rPr>
              <a:t>-5</a:t>
            </a:r>
            <a:r>
              <a:rPr lang="en-US" altLang="zh-CN" sz="2400" dirty="0">
                <a:latin typeface="黑体" panose="02010609060101010101" pitchFamily="49" charset="-122"/>
                <a:ea typeface="黑体" panose="02010609060101010101" pitchFamily="49" charset="-122"/>
                <a:cs typeface="Times New Roman" panose="02020603050405020304" pitchFamily="18" charset="0"/>
              </a:rPr>
              <a:t>=90.01</a:t>
            </a:r>
            <a:r>
              <a:rPr lang="zh-CN" altLang="en-US" sz="2400" dirty="0">
                <a:latin typeface="黑体" panose="02010609060101010101" pitchFamily="49" charset="-122"/>
                <a:ea typeface="黑体" panose="02010609060101010101" pitchFamily="49" charset="-122"/>
                <a:cs typeface="Times New Roman" panose="02020603050405020304" pitchFamily="18" charset="0"/>
              </a:rPr>
              <a:t>吨</a:t>
            </a:r>
          </a:p>
        </p:txBody>
      </p:sp>
      <p:graphicFrame>
        <p:nvGraphicFramePr>
          <p:cNvPr id="8" name="表格 7"/>
          <p:cNvGraphicFramePr>
            <a:graphicFrameLocks noGrp="1"/>
          </p:cNvGraphicFramePr>
          <p:nvPr>
            <p:extLst>
              <p:ext uri="{D42A27DB-BD31-4B8C-83A1-F6EECF244321}">
                <p14:modId xmlns:p14="http://schemas.microsoft.com/office/powerpoint/2010/main" val="771369393"/>
              </p:ext>
            </p:extLst>
          </p:nvPr>
        </p:nvGraphicFramePr>
        <p:xfrm>
          <a:off x="612031" y="3059723"/>
          <a:ext cx="8020340" cy="1462234"/>
        </p:xfrm>
        <a:graphic>
          <a:graphicData uri="http://schemas.openxmlformats.org/drawingml/2006/table">
            <a:tbl>
              <a:tblPr firstRow="1" firstCol="1" bandRow="1">
                <a:tableStyleId>{5C22544A-7EE6-4342-B048-85BDC9FD1C3A}</a:tableStyleId>
              </a:tblPr>
              <a:tblGrid>
                <a:gridCol w="2005085">
                  <a:extLst>
                    <a:ext uri="{9D8B030D-6E8A-4147-A177-3AD203B41FA5}">
                      <a16:colId xmlns:a16="http://schemas.microsoft.com/office/drawing/2014/main" val="20000"/>
                    </a:ext>
                  </a:extLst>
                </a:gridCol>
                <a:gridCol w="2005085">
                  <a:extLst>
                    <a:ext uri="{9D8B030D-6E8A-4147-A177-3AD203B41FA5}">
                      <a16:colId xmlns:a16="http://schemas.microsoft.com/office/drawing/2014/main" val="20001"/>
                    </a:ext>
                  </a:extLst>
                </a:gridCol>
                <a:gridCol w="2005085">
                  <a:extLst>
                    <a:ext uri="{9D8B030D-6E8A-4147-A177-3AD203B41FA5}">
                      <a16:colId xmlns:a16="http://schemas.microsoft.com/office/drawing/2014/main" val="20002"/>
                    </a:ext>
                  </a:extLst>
                </a:gridCol>
                <a:gridCol w="2005085">
                  <a:extLst>
                    <a:ext uri="{9D8B030D-6E8A-4147-A177-3AD203B41FA5}">
                      <a16:colId xmlns:a16="http://schemas.microsoft.com/office/drawing/2014/main" val="20003"/>
                    </a:ext>
                  </a:extLst>
                </a:gridCol>
              </a:tblGrid>
              <a:tr h="455170">
                <a:tc>
                  <a:txBody>
                    <a:bodyPr/>
                    <a:lstStyle/>
                    <a:p>
                      <a:pPr indent="0" algn="ctr">
                        <a:lnSpc>
                          <a:spcPct val="100000"/>
                        </a:lnSpc>
                        <a:spcAft>
                          <a:spcPts val="0"/>
                        </a:spcAft>
                      </a:pPr>
                      <a:r>
                        <a:rPr lang="zh-CN" sz="2000" kern="100" dirty="0">
                          <a:effectLst/>
                        </a:rPr>
                        <a:t>产污设施</a:t>
                      </a:r>
                      <a:endParaRPr lang="zh-CN" sz="2000" kern="100" dirty="0">
                        <a:effectLst/>
                        <a:latin typeface="仿宋_GB2312" panose="02010609030101010101" pitchFamily="49" charset="-122"/>
                        <a:ea typeface="仿宋_GB2312" panose="02010609030101010101" pitchFamily="49" charset="-122"/>
                        <a:cs typeface="宋体" panose="02010600030101010101" pitchFamily="2" charset="-122"/>
                      </a:endParaRPr>
                    </a:p>
                  </a:txBody>
                  <a:tcPr marL="68580" marR="68580" marT="0" marB="0" anchor="ctr"/>
                </a:tc>
                <a:tc>
                  <a:txBody>
                    <a:bodyPr/>
                    <a:lstStyle/>
                    <a:p>
                      <a:pPr indent="0" algn="ctr">
                        <a:lnSpc>
                          <a:spcPct val="100000"/>
                        </a:lnSpc>
                        <a:spcAft>
                          <a:spcPts val="0"/>
                        </a:spcAft>
                      </a:pPr>
                      <a:r>
                        <a:rPr lang="zh-CN" sz="2000" kern="100">
                          <a:effectLst/>
                        </a:rPr>
                        <a:t>污染物指标</a:t>
                      </a:r>
                      <a:endParaRPr lang="zh-CN" sz="2000" kern="100">
                        <a:effectLst/>
                        <a:latin typeface="仿宋_GB2312" panose="02010609030101010101" pitchFamily="49" charset="-122"/>
                        <a:ea typeface="仿宋_GB2312" panose="02010609030101010101" pitchFamily="49" charset="-122"/>
                        <a:cs typeface="宋体" panose="02010600030101010101" pitchFamily="2" charset="-122"/>
                      </a:endParaRPr>
                    </a:p>
                  </a:txBody>
                  <a:tcPr marL="68580" marR="68580" marT="0" marB="0" anchor="ctr"/>
                </a:tc>
                <a:tc>
                  <a:txBody>
                    <a:bodyPr/>
                    <a:lstStyle/>
                    <a:p>
                      <a:pPr indent="0" algn="ctr">
                        <a:lnSpc>
                          <a:spcPct val="100000"/>
                        </a:lnSpc>
                        <a:spcAft>
                          <a:spcPts val="0"/>
                        </a:spcAft>
                      </a:pPr>
                      <a:r>
                        <a:rPr lang="zh-CN" sz="2000" kern="100">
                          <a:effectLst/>
                        </a:rPr>
                        <a:t>单位</a:t>
                      </a:r>
                      <a:endParaRPr lang="zh-CN" sz="2000" kern="100">
                        <a:effectLst/>
                        <a:latin typeface="仿宋_GB2312" panose="02010609030101010101" pitchFamily="49" charset="-122"/>
                        <a:ea typeface="仿宋_GB2312" panose="02010609030101010101" pitchFamily="49" charset="-122"/>
                        <a:cs typeface="宋体" panose="02010600030101010101" pitchFamily="2" charset="-122"/>
                      </a:endParaRPr>
                    </a:p>
                  </a:txBody>
                  <a:tcPr marL="68580" marR="68580" marT="0" marB="0" anchor="ctr"/>
                </a:tc>
                <a:tc>
                  <a:txBody>
                    <a:bodyPr/>
                    <a:lstStyle/>
                    <a:p>
                      <a:pPr indent="0" algn="ctr">
                        <a:lnSpc>
                          <a:spcPct val="100000"/>
                        </a:lnSpc>
                        <a:spcAft>
                          <a:spcPts val="0"/>
                        </a:spcAft>
                      </a:pPr>
                      <a:r>
                        <a:rPr lang="zh-CN" sz="2000" kern="100" dirty="0">
                          <a:effectLst/>
                        </a:rPr>
                        <a:t>产污系数</a:t>
                      </a:r>
                      <a:endParaRPr lang="zh-CN" sz="2000" kern="100" dirty="0">
                        <a:effectLst/>
                        <a:latin typeface="仿宋_GB2312" panose="02010609030101010101" pitchFamily="49" charset="-122"/>
                        <a:ea typeface="仿宋_GB2312" panose="02010609030101010101" pitchFamily="49" charset="-122"/>
                        <a:cs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1007064">
                <a:tc>
                  <a:txBody>
                    <a:bodyPr/>
                    <a:lstStyle/>
                    <a:p>
                      <a:pPr indent="0" algn="ctr">
                        <a:lnSpc>
                          <a:spcPct val="100000"/>
                        </a:lnSpc>
                        <a:spcAft>
                          <a:spcPts val="0"/>
                        </a:spcAft>
                      </a:pPr>
                      <a:r>
                        <a:rPr lang="zh-CN" sz="2000" kern="100">
                          <a:effectLst/>
                        </a:rPr>
                        <a:t>污水处理场</a:t>
                      </a:r>
                      <a:endParaRPr lang="zh-CN" sz="2000" kern="100">
                        <a:effectLst/>
                        <a:latin typeface="仿宋_GB2312" panose="02010609030101010101" pitchFamily="49" charset="-122"/>
                        <a:ea typeface="仿宋_GB2312" panose="02010609030101010101" pitchFamily="49" charset="-122"/>
                        <a:cs typeface="宋体" panose="02010600030101010101" pitchFamily="2" charset="-122"/>
                      </a:endParaRPr>
                    </a:p>
                  </a:txBody>
                  <a:tcPr marL="68580" marR="68580" marT="0" marB="0" anchor="ctr"/>
                </a:tc>
                <a:tc>
                  <a:txBody>
                    <a:bodyPr/>
                    <a:lstStyle/>
                    <a:p>
                      <a:pPr indent="0" algn="ctr">
                        <a:lnSpc>
                          <a:spcPct val="100000"/>
                        </a:lnSpc>
                        <a:spcAft>
                          <a:spcPts val="0"/>
                        </a:spcAft>
                      </a:pPr>
                      <a:r>
                        <a:rPr lang="zh-CN" sz="2000" kern="100">
                          <a:effectLst/>
                        </a:rPr>
                        <a:t>挥发性有机物</a:t>
                      </a:r>
                      <a:endParaRPr lang="zh-CN" sz="2000" kern="100">
                        <a:effectLst/>
                        <a:latin typeface="仿宋_GB2312" panose="02010609030101010101" pitchFamily="49" charset="-122"/>
                        <a:ea typeface="仿宋_GB2312" panose="02010609030101010101" pitchFamily="49" charset="-122"/>
                        <a:cs typeface="宋体" panose="02010600030101010101" pitchFamily="2" charset="-122"/>
                      </a:endParaRPr>
                    </a:p>
                  </a:txBody>
                  <a:tcPr marL="68580" marR="68580" marT="0" marB="0" anchor="ctr"/>
                </a:tc>
                <a:tc>
                  <a:txBody>
                    <a:bodyPr/>
                    <a:lstStyle/>
                    <a:p>
                      <a:pPr indent="0" algn="ctr">
                        <a:lnSpc>
                          <a:spcPct val="100000"/>
                        </a:lnSpc>
                        <a:spcAft>
                          <a:spcPts val="0"/>
                        </a:spcAft>
                      </a:pPr>
                      <a:r>
                        <a:rPr lang="zh-CN" sz="2000" kern="100">
                          <a:effectLst/>
                        </a:rPr>
                        <a:t>吨</a:t>
                      </a:r>
                      <a:r>
                        <a:rPr lang="en-US" sz="2000" kern="100">
                          <a:effectLst/>
                        </a:rPr>
                        <a:t>/</a:t>
                      </a:r>
                      <a:r>
                        <a:rPr lang="zh-CN" sz="2000" kern="100">
                          <a:effectLst/>
                        </a:rPr>
                        <a:t>吨进水</a:t>
                      </a:r>
                      <a:endParaRPr lang="zh-CN" sz="2000" kern="100">
                        <a:effectLst/>
                        <a:latin typeface="仿宋_GB2312" panose="02010609030101010101" pitchFamily="49" charset="-122"/>
                        <a:ea typeface="仿宋_GB2312" panose="02010609030101010101" pitchFamily="49" charset="-122"/>
                        <a:cs typeface="宋体" panose="02010600030101010101" pitchFamily="2" charset="-122"/>
                      </a:endParaRPr>
                    </a:p>
                  </a:txBody>
                  <a:tcPr marL="68580" marR="68580" marT="0" marB="0" anchor="ctr"/>
                </a:tc>
                <a:tc>
                  <a:txBody>
                    <a:bodyPr/>
                    <a:lstStyle/>
                    <a:p>
                      <a:pPr indent="0" algn="ctr">
                        <a:lnSpc>
                          <a:spcPct val="100000"/>
                        </a:lnSpc>
                        <a:spcAft>
                          <a:spcPts val="0"/>
                        </a:spcAft>
                      </a:pPr>
                      <a:r>
                        <a:rPr lang="en-US" sz="2000" kern="100" dirty="0">
                          <a:effectLst/>
                        </a:rPr>
                        <a:t>5.00E-05</a:t>
                      </a:r>
                      <a:endParaRPr lang="zh-CN" sz="2000" kern="100" dirty="0">
                        <a:effectLst/>
                        <a:latin typeface="仿宋_GB2312" panose="02010609030101010101" pitchFamily="49" charset="-122"/>
                        <a:ea typeface="仿宋_GB2312" panose="02010609030101010101" pitchFamily="49" charset="-122"/>
                        <a:cs typeface="宋体" panose="02010600030101010101" pitchFamily="2" charset="-122"/>
                      </a:endParaRP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83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t>41</a:t>
            </a:fld>
            <a:endParaRPr lang="zh-CN" altLang="en-US"/>
          </a:p>
        </p:txBody>
      </p:sp>
      <p:sp>
        <p:nvSpPr>
          <p:cNvPr id="15" name="矩形 14"/>
          <p:cNvSpPr/>
          <p:nvPr/>
        </p:nvSpPr>
        <p:spPr>
          <a:xfrm>
            <a:off x="4221667" y="2819679"/>
            <a:ext cx="3406702" cy="1200329"/>
          </a:xfrm>
          <a:prstGeom prst="rect">
            <a:avLst/>
          </a:prstGeom>
        </p:spPr>
        <p:txBody>
          <a:bodyPr wrap="none">
            <a:spAutoFit/>
          </a:bodyPr>
          <a:lstStyle/>
          <a:p>
            <a:pPr algn="ctr"/>
            <a:r>
              <a:rPr lang="zh-CN" altLang="en-US" sz="7200" dirty="0">
                <a:latin typeface="华文琥珀" pitchFamily="2" charset="-122"/>
                <a:ea typeface="华文琥珀" pitchFamily="2" charset="-122"/>
              </a:rPr>
              <a:t>谢  谢！</a:t>
            </a:r>
          </a:p>
        </p:txBody>
      </p:sp>
      <p:pic>
        <p:nvPicPr>
          <p:cNvPr id="2" name="图片 1" descr="图片1.jpg">
            <a:extLst>
              <a:ext uri="{FF2B5EF4-FFF2-40B4-BE49-F238E27FC236}">
                <a16:creationId xmlns:a16="http://schemas.microsoft.com/office/drawing/2014/main" id="{0B41A8B4-D37C-4997-183F-45F48DB0FB57}"/>
              </a:ext>
            </a:extLst>
          </p:cNvPr>
          <p:cNvPicPr>
            <a:picLocks noChangeAspect="1"/>
          </p:cNvPicPr>
          <p:nvPr/>
        </p:nvPicPr>
        <p:blipFill>
          <a:blip r:embed="rId3" cstate="print"/>
          <a:stretch>
            <a:fillRect/>
          </a:stretch>
        </p:blipFill>
        <p:spPr>
          <a:xfrm>
            <a:off x="0" y="-1"/>
            <a:ext cx="12191999" cy="2067339"/>
          </a:xfrm>
          <a:prstGeom prst="rect">
            <a:avLst/>
          </a:prstGeom>
          <a:ln w="3175">
            <a:solidFill>
              <a:srgbClr val="8BE1FF"/>
            </a:solidFill>
          </a:ln>
        </p:spPr>
      </p:pic>
    </p:spTree>
    <p:extLst>
      <p:ext uri="{BB962C8B-B14F-4D97-AF65-F5344CB8AC3E}">
        <p14:creationId xmlns:p14="http://schemas.microsoft.com/office/powerpoint/2010/main" val="243645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接连接符 54"/>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latin typeface="Times New Roman" panose="02020603050405020304" pitchFamily="18" charset="0"/>
                <a:ea typeface="微软雅黑" panose="020B0503020204020204" pitchFamily="34" charset="-122"/>
                <a:cs typeface="Times New Roman" panose="02020603050405020304" pitchFamily="18" charset="0"/>
              </a:rPr>
              <a:t>5</a:t>
            </a:fld>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7" name="矩形 56"/>
          <p:cNvSpPr/>
          <p:nvPr/>
        </p:nvSpPr>
        <p:spPr>
          <a:xfrm>
            <a:off x="77421" y="218827"/>
            <a:ext cx="6020696" cy="523220"/>
          </a:xfrm>
          <a:prstGeom prst="rect">
            <a:avLst/>
          </a:prstGeom>
        </p:spPr>
        <p:txBody>
          <a:bodyPr wrap="square">
            <a:spAutoFit/>
          </a:bodyPr>
          <a:lstStyle/>
          <a:p>
            <a:pPr>
              <a:defRPr/>
            </a:pPr>
            <a:r>
              <a:rPr lang="zh-CN" altLang="en-US" sz="2800" b="1" kern="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系数建立工作总体思路</a:t>
            </a:r>
          </a:p>
        </p:txBody>
      </p:sp>
      <p:grpSp>
        <p:nvGrpSpPr>
          <p:cNvPr id="52" name="组合 51"/>
          <p:cNvGrpSpPr/>
          <p:nvPr/>
        </p:nvGrpSpPr>
        <p:grpSpPr>
          <a:xfrm>
            <a:off x="2376151" y="1652568"/>
            <a:ext cx="6368832" cy="5076308"/>
            <a:chOff x="1359308" y="1111250"/>
            <a:chExt cx="7056934" cy="4989070"/>
          </a:xfrm>
        </p:grpSpPr>
        <p:sp>
          <p:nvSpPr>
            <p:cNvPr id="53" name="矩形 52"/>
            <p:cNvSpPr/>
            <p:nvPr/>
          </p:nvSpPr>
          <p:spPr>
            <a:xfrm>
              <a:off x="2317419" y="1915253"/>
              <a:ext cx="6038339" cy="360039"/>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燃烧烟气排放（如锅炉、加热炉等设施燃烧烟气）</a:t>
              </a:r>
            </a:p>
          </p:txBody>
        </p:sp>
        <p:sp>
          <p:nvSpPr>
            <p:cNvPr id="54" name="矩形 53"/>
            <p:cNvSpPr/>
            <p:nvPr/>
          </p:nvSpPr>
          <p:spPr>
            <a:xfrm>
              <a:off x="2308255" y="1256985"/>
              <a:ext cx="6016519"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工艺有组织排放（如重整装置再生排气）</a:t>
              </a:r>
            </a:p>
          </p:txBody>
        </p:sp>
        <p:sp>
          <p:nvSpPr>
            <p:cNvPr id="56" name="左大括号 55"/>
            <p:cNvSpPr/>
            <p:nvPr/>
          </p:nvSpPr>
          <p:spPr>
            <a:xfrm>
              <a:off x="1838733" y="1312863"/>
              <a:ext cx="352206" cy="800443"/>
            </a:xfrm>
            <a:prstGeom prst="leftBrace">
              <a:avLst>
                <a:gd name="adj1" fmla="val 41618"/>
                <a:gd name="adj2" fmla="val 50000"/>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8" name="圆角矩形 57"/>
            <p:cNvSpPr/>
            <p:nvPr/>
          </p:nvSpPr>
          <p:spPr>
            <a:xfrm>
              <a:off x="1403758" y="1111250"/>
              <a:ext cx="395287" cy="1512888"/>
            </a:xfrm>
            <a:prstGeom prst="roundRect">
              <a:avLst>
                <a:gd name="adj" fmla="val 21403"/>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zh-CN" altLang="en-US"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有组织排放</a:t>
              </a:r>
            </a:p>
          </p:txBody>
        </p:sp>
        <p:grpSp>
          <p:nvGrpSpPr>
            <p:cNvPr id="59" name="组合 32"/>
            <p:cNvGrpSpPr>
              <a:grpSpLocks/>
            </p:cNvGrpSpPr>
            <p:nvPr/>
          </p:nvGrpSpPr>
          <p:grpSpPr bwMode="auto">
            <a:xfrm>
              <a:off x="1359308" y="2464469"/>
              <a:ext cx="7054998" cy="3455831"/>
              <a:chOff x="414601" y="2506111"/>
              <a:chExt cx="7055563" cy="3456843"/>
            </a:xfrm>
          </p:grpSpPr>
          <p:sp>
            <p:nvSpPr>
              <p:cNvPr id="65" name="矩形 64"/>
              <p:cNvSpPr/>
              <p:nvPr/>
            </p:nvSpPr>
            <p:spPr>
              <a:xfrm>
                <a:off x="1339429" y="2506111"/>
                <a:ext cx="6120680"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工艺无组织排放（如焦化装置切焦过程）</a:t>
                </a:r>
              </a:p>
            </p:txBody>
          </p:sp>
          <p:sp>
            <p:nvSpPr>
              <p:cNvPr id="66" name="矩形 65"/>
              <p:cNvSpPr/>
              <p:nvPr/>
            </p:nvSpPr>
            <p:spPr>
              <a:xfrm>
                <a:off x="1349484" y="5216383"/>
                <a:ext cx="6120680"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冷却水和循环水冷却系统释放</a:t>
                </a:r>
                <a:endParaRPr lang="zh-CN" altLang="zh-CN"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7" name="矩形 66"/>
              <p:cNvSpPr/>
              <p:nvPr/>
            </p:nvSpPr>
            <p:spPr>
              <a:xfrm>
                <a:off x="1349484" y="4748558"/>
                <a:ext cx="6120680"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有机溶剂使用</a:t>
                </a:r>
                <a:r>
                  <a:rPr lang="en-US" altLang="zh-CN"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8" name="左大括号 67"/>
              <p:cNvSpPr/>
              <p:nvPr/>
            </p:nvSpPr>
            <p:spPr>
              <a:xfrm>
                <a:off x="940107" y="2640498"/>
                <a:ext cx="370907" cy="3322456"/>
              </a:xfrm>
              <a:prstGeom prst="leftBrace">
                <a:avLst>
                  <a:gd name="adj1" fmla="val 39855"/>
                  <a:gd name="adj2" fmla="val 47891"/>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9" name="圆角矩形 68"/>
              <p:cNvSpPr/>
              <p:nvPr/>
            </p:nvSpPr>
            <p:spPr>
              <a:xfrm>
                <a:off x="414601" y="3494744"/>
                <a:ext cx="431835" cy="1872210"/>
              </a:xfrm>
              <a:prstGeom prst="roundRect">
                <a:avLst>
                  <a:gd name="adj" fmla="val 21403"/>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zh-CN" altLang="en-US"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无组织排放</a:t>
                </a:r>
              </a:p>
            </p:txBody>
          </p:sp>
        </p:grpSp>
        <p:sp>
          <p:nvSpPr>
            <p:cNvPr id="60" name="矩形 59"/>
            <p:cNvSpPr/>
            <p:nvPr/>
          </p:nvSpPr>
          <p:spPr>
            <a:xfrm>
              <a:off x="2295561" y="5740280"/>
              <a:ext cx="6120680"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固体物料堆放和装卸释放</a:t>
              </a: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1" name="矩形 60"/>
            <p:cNvSpPr/>
            <p:nvPr/>
          </p:nvSpPr>
          <p:spPr>
            <a:xfrm>
              <a:off x="2293627" y="3030459"/>
              <a:ext cx="6120680" cy="360039"/>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设备动静密封点泄漏（含采样排放）</a:t>
              </a:r>
            </a:p>
          </p:txBody>
        </p:sp>
        <p:sp>
          <p:nvSpPr>
            <p:cNvPr id="62" name="矩形 61"/>
            <p:cNvSpPr/>
            <p:nvPr/>
          </p:nvSpPr>
          <p:spPr>
            <a:xfrm>
              <a:off x="2280848" y="3480727"/>
              <a:ext cx="6120681"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有机液体储存调和损耗</a:t>
              </a:r>
            </a:p>
          </p:txBody>
        </p:sp>
        <p:sp>
          <p:nvSpPr>
            <p:cNvPr id="63" name="矩形 62"/>
            <p:cNvSpPr/>
            <p:nvPr/>
          </p:nvSpPr>
          <p:spPr>
            <a:xfrm>
              <a:off x="2285242" y="3907224"/>
              <a:ext cx="6120680"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有机液体装卸过程损耗</a:t>
              </a:r>
            </a:p>
          </p:txBody>
        </p:sp>
        <p:sp>
          <p:nvSpPr>
            <p:cNvPr id="64" name="矩形 63"/>
            <p:cNvSpPr/>
            <p:nvPr/>
          </p:nvSpPr>
          <p:spPr>
            <a:xfrm>
              <a:off x="2295562" y="4290092"/>
              <a:ext cx="6120680" cy="360040"/>
            </a:xfrm>
            <a:prstGeom prst="rect">
              <a:avLst/>
            </a:prstGeom>
            <a:gradFill>
              <a:gsLst>
                <a:gs pos="80000">
                  <a:schemeClr val="bg1"/>
                </a:gs>
                <a:gs pos="100000">
                  <a:schemeClr val="accent1"/>
                </a:gs>
              </a:gsLst>
              <a:lin ang="0" scaled="0"/>
            </a:gradFill>
            <a:ln>
              <a:gradFill>
                <a:gsLst>
                  <a:gs pos="80000">
                    <a:schemeClr val="accent1"/>
                  </a:gs>
                  <a:gs pos="0">
                    <a:schemeClr val="bg1"/>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废水收集、处理和处置过程散逸</a:t>
              </a:r>
            </a:p>
          </p:txBody>
        </p:sp>
      </p:grpSp>
      <p:sp>
        <p:nvSpPr>
          <p:cNvPr id="70" name="矩形 69"/>
          <p:cNvSpPr/>
          <p:nvPr/>
        </p:nvSpPr>
        <p:spPr>
          <a:xfrm>
            <a:off x="8991600" y="2044429"/>
            <a:ext cx="2850777" cy="830997"/>
          </a:xfrm>
          <a:prstGeom prst="rect">
            <a:avLst/>
          </a:prstGeom>
        </p:spPr>
        <p:txBody>
          <a:bodyPr wrap="square">
            <a:spAutoFit/>
          </a:bodyPr>
          <a:lstStyle/>
          <a:p>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个通用源项</a:t>
            </a:r>
            <a:endPar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部评估中心</a:t>
            </a:r>
          </a:p>
        </p:txBody>
      </p:sp>
      <p:sp>
        <p:nvSpPr>
          <p:cNvPr id="71" name="矩形 70"/>
          <p:cNvSpPr/>
          <p:nvPr/>
        </p:nvSpPr>
        <p:spPr>
          <a:xfrm>
            <a:off x="3175285" y="2394448"/>
            <a:ext cx="5685446" cy="489878"/>
          </a:xfrm>
          <a:prstGeom prst="rect">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marL="0" algn="ctr">
              <a:lnSpc>
                <a:spcPts val="3100"/>
              </a:lnSpc>
              <a:spcAft>
                <a:spcPts val="0"/>
              </a:spcAft>
              <a:buFont typeface="+mj-lt"/>
              <a:buAutoNum type="arabicPeriod"/>
            </a:pPr>
            <a:endParaRPr lang="zh-CN" altLang="en-US" sz="2000" b="1"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2" name="矩形 71"/>
          <p:cNvSpPr/>
          <p:nvPr/>
        </p:nvSpPr>
        <p:spPr>
          <a:xfrm>
            <a:off x="3175285" y="3467270"/>
            <a:ext cx="5685446" cy="489878"/>
          </a:xfrm>
          <a:prstGeom prst="rect">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marL="0" algn="ctr">
              <a:lnSpc>
                <a:spcPts val="3100"/>
              </a:lnSpc>
              <a:spcAft>
                <a:spcPts val="0"/>
              </a:spcAft>
              <a:buFont typeface="+mj-lt"/>
              <a:buAutoNum type="arabicPeriod"/>
            </a:pPr>
            <a:endParaRPr lang="zh-CN" altLang="en-US" sz="2000" b="1"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3" name="矩形 72"/>
          <p:cNvSpPr/>
          <p:nvPr/>
        </p:nvSpPr>
        <p:spPr>
          <a:xfrm>
            <a:off x="3175285" y="3945783"/>
            <a:ext cx="5685446" cy="489878"/>
          </a:xfrm>
          <a:prstGeom prst="rect">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marL="0" algn="ctr">
              <a:lnSpc>
                <a:spcPts val="3100"/>
              </a:lnSpc>
              <a:spcAft>
                <a:spcPts val="0"/>
              </a:spcAft>
              <a:buFont typeface="+mj-lt"/>
              <a:buAutoNum type="arabicPeriod"/>
            </a:pPr>
            <a:endParaRPr lang="zh-CN" altLang="en-US" sz="2000" b="1"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4" name="矩形 73"/>
          <p:cNvSpPr/>
          <p:nvPr/>
        </p:nvSpPr>
        <p:spPr>
          <a:xfrm>
            <a:off x="3175285" y="4374957"/>
            <a:ext cx="5685446" cy="489878"/>
          </a:xfrm>
          <a:prstGeom prst="rect">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marL="0" algn="ctr">
              <a:lnSpc>
                <a:spcPts val="3100"/>
              </a:lnSpc>
              <a:spcAft>
                <a:spcPts val="0"/>
              </a:spcAft>
              <a:buFont typeface="+mj-lt"/>
              <a:buAutoNum type="arabicPeriod"/>
            </a:pPr>
            <a:endParaRPr lang="zh-CN" altLang="en-US" sz="2000" b="1"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5" name="矩形 74"/>
          <p:cNvSpPr/>
          <p:nvPr/>
        </p:nvSpPr>
        <p:spPr>
          <a:xfrm>
            <a:off x="3207834" y="5733775"/>
            <a:ext cx="5685446" cy="489878"/>
          </a:xfrm>
          <a:prstGeom prst="rect">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marL="0" algn="ctr">
              <a:lnSpc>
                <a:spcPts val="3100"/>
              </a:lnSpc>
              <a:spcAft>
                <a:spcPts val="0"/>
              </a:spcAft>
              <a:buFont typeface="+mj-lt"/>
              <a:buAutoNum type="arabicPeriod"/>
            </a:pPr>
            <a:endParaRPr lang="zh-CN" altLang="en-US" sz="2000" b="1"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6" name="矩形 75"/>
          <p:cNvSpPr/>
          <p:nvPr/>
        </p:nvSpPr>
        <p:spPr>
          <a:xfrm>
            <a:off x="3240839" y="6298743"/>
            <a:ext cx="5685446" cy="489878"/>
          </a:xfrm>
          <a:prstGeom prst="rect">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marL="0" algn="ctr">
              <a:lnSpc>
                <a:spcPts val="3100"/>
              </a:lnSpc>
              <a:spcAft>
                <a:spcPts val="0"/>
              </a:spcAft>
              <a:buFont typeface="+mj-lt"/>
              <a:buAutoNum type="arabicPeriod"/>
            </a:pPr>
            <a:endParaRPr lang="zh-CN" altLang="en-US" sz="2000" b="1"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7" name="文本框 9"/>
          <p:cNvSpPr txBox="1"/>
          <p:nvPr/>
        </p:nvSpPr>
        <p:spPr>
          <a:xfrm>
            <a:off x="230777" y="1050807"/>
            <a:ext cx="5000646" cy="461665"/>
          </a:xfrm>
          <a:prstGeom prst="rect">
            <a:avLst/>
          </a:prstGeom>
          <a:noFill/>
        </p:spPr>
        <p:txBody>
          <a:bodyPr wrap="square" rtlCol="0">
            <a:spAutoFit/>
          </a:bodyPr>
          <a:lstStyle/>
          <a:p>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分类分行业产污系数核算方法研究</a:t>
            </a:r>
          </a:p>
        </p:txBody>
      </p:sp>
      <p:sp>
        <p:nvSpPr>
          <p:cNvPr id="29" name="矩形 28"/>
          <p:cNvSpPr/>
          <p:nvPr/>
        </p:nvSpPr>
        <p:spPr>
          <a:xfrm>
            <a:off x="9108141" y="3455433"/>
            <a:ext cx="2734236" cy="1200329"/>
          </a:xfrm>
          <a:prstGeom prst="rect">
            <a:avLst/>
          </a:prstGeom>
        </p:spPr>
        <p:txBody>
          <a:bodyPr wrap="square">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个非通用源项</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相应行业单位</a:t>
            </a:r>
          </a:p>
          <a:p>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承担</a:t>
            </a:r>
          </a:p>
        </p:txBody>
      </p:sp>
    </p:spTree>
    <p:extLst>
      <p:ext uri="{BB962C8B-B14F-4D97-AF65-F5344CB8AC3E}">
        <p14:creationId xmlns:p14="http://schemas.microsoft.com/office/powerpoint/2010/main" val="197418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P spid="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接连接符 54"/>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4294967295"/>
          </p:nvPr>
        </p:nvSpPr>
        <p:spPr>
          <a:xfrm>
            <a:off x="11508661" y="6489509"/>
            <a:ext cx="683339" cy="365125"/>
          </a:xfrm>
          <a:prstGeom prst="rect">
            <a:avLst/>
          </a:prstGeom>
        </p:spPr>
        <p:txBody>
          <a:bodyPr/>
          <a:lstStyle/>
          <a:p>
            <a:fld id="{9FBD67DF-A6FA-4549-BE49-39F367C50DBB}" type="slidenum">
              <a:rPr lang="zh-CN" altLang="en-US" smtClean="0">
                <a:latin typeface="Times New Roman" panose="02020603050405020304" pitchFamily="18" charset="0"/>
                <a:ea typeface="微软雅黑" panose="020B0503020204020204" pitchFamily="34" charset="-122"/>
                <a:cs typeface="Times New Roman" panose="02020603050405020304" pitchFamily="18" charset="0"/>
              </a:rPr>
              <a:t>6</a:t>
            </a:fld>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右箭头 6"/>
          <p:cNvSpPr/>
          <p:nvPr/>
        </p:nvSpPr>
        <p:spPr>
          <a:xfrm rot="855698">
            <a:off x="2482691" y="2623388"/>
            <a:ext cx="1542132" cy="973123"/>
          </a:xfrm>
          <a:prstGeom prst="rightArrow">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0" algn="ctr">
              <a:lnSpc>
                <a:spcPts val="3100"/>
              </a:lnSpc>
              <a:spcAft>
                <a:spcPts val="0"/>
              </a:spcAft>
              <a:buFont typeface="+mj-lt"/>
              <a:buAutoNum type="arabicPeriod"/>
            </a:pPr>
            <a:endParaRPr lang="zh-CN" altLang="en-US" sz="2000" kern="100" dirty="0">
              <a:ln w="0"/>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0" name="组合 9"/>
          <p:cNvGrpSpPr/>
          <p:nvPr/>
        </p:nvGrpSpPr>
        <p:grpSpPr>
          <a:xfrm>
            <a:off x="313966" y="1854935"/>
            <a:ext cx="2086414" cy="1268997"/>
            <a:chOff x="1084109" y="1658679"/>
            <a:chExt cx="2086414" cy="1268997"/>
          </a:xfrm>
        </p:grpSpPr>
        <p:pic>
          <p:nvPicPr>
            <p:cNvPr id="8" name="图片 7"/>
            <p:cNvPicPr>
              <a:picLocks noChangeAspect="1"/>
            </p:cNvPicPr>
            <p:nvPr/>
          </p:nvPicPr>
          <p:blipFill>
            <a:blip r:embed="rId3"/>
            <a:stretch>
              <a:fillRect/>
            </a:stretch>
          </p:blipFill>
          <p:spPr>
            <a:xfrm rot="406384">
              <a:off x="1084109" y="1658679"/>
              <a:ext cx="2086414" cy="1268997"/>
            </a:xfrm>
            <a:prstGeom prst="rect">
              <a:avLst/>
            </a:prstGeom>
          </p:spPr>
        </p:pic>
        <p:sp>
          <p:nvSpPr>
            <p:cNvPr id="9" name="文本框 8"/>
            <p:cNvSpPr txBox="1"/>
            <p:nvPr/>
          </p:nvSpPr>
          <p:spPr>
            <a:xfrm>
              <a:off x="1287344" y="1924493"/>
              <a:ext cx="1679944" cy="646331"/>
            </a:xfrm>
            <a:prstGeom prst="rect">
              <a:avLst/>
            </a:prstGeom>
            <a:noFill/>
          </p:spPr>
          <p:txBody>
            <a:bodyPr wrap="square" rtlCol="0">
              <a:spAutoFit/>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产污系数核算技术流程</a:t>
              </a:r>
            </a:p>
          </p:txBody>
        </p:sp>
      </p:grpSp>
      <p:grpSp>
        <p:nvGrpSpPr>
          <p:cNvPr id="12" name="画布 53"/>
          <p:cNvGrpSpPr/>
          <p:nvPr/>
        </p:nvGrpSpPr>
        <p:grpSpPr>
          <a:xfrm>
            <a:off x="3577334" y="-27690"/>
            <a:ext cx="5624195" cy="7582041"/>
            <a:chOff x="0" y="0"/>
            <a:chExt cx="5624195" cy="7734300"/>
          </a:xfrm>
        </p:grpSpPr>
        <p:sp>
          <p:nvSpPr>
            <p:cNvPr id="13" name="矩形 12"/>
            <p:cNvSpPr/>
            <p:nvPr/>
          </p:nvSpPr>
          <p:spPr>
            <a:xfrm>
              <a:off x="0" y="0"/>
              <a:ext cx="5624195" cy="7734300"/>
            </a:xfrm>
            <a:prstGeom prst="rect">
              <a:avLst/>
            </a:prstGeom>
            <a:noFill/>
          </p:spPr>
        </p:sp>
        <p:sp>
          <p:nvSpPr>
            <p:cNvPr id="14" name="流程图: 准备 13"/>
            <p:cNvSpPr>
              <a:spLocks noChangeArrowheads="1"/>
            </p:cNvSpPr>
            <p:nvPr/>
          </p:nvSpPr>
          <p:spPr bwMode="auto">
            <a:xfrm>
              <a:off x="1865904" y="101121"/>
              <a:ext cx="1800003" cy="432039"/>
            </a:xfrm>
            <a:prstGeom prst="flowChartPreparation">
              <a:avLst/>
            </a:prstGeom>
            <a:noFill/>
            <a:ln w="12700">
              <a:solidFill>
                <a:sysClr val="windowText" lastClr="000000">
                  <a:lumMod val="100000"/>
                  <a:lumOff val="0"/>
                </a:sysClr>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spcAft>
                  <a:spcPts val="0"/>
                </a:spcAft>
              </a:pPr>
              <a:r>
                <a:rPr lang="zh-CN" sz="1100">
                  <a:effectLst/>
                  <a:latin typeface="Times New Roman" panose="02020603050405020304" pitchFamily="18" charset="0"/>
                  <a:ea typeface="微软雅黑" panose="020B0503020204020204" pitchFamily="34" charset="-122"/>
                  <a:cs typeface="Times New Roman" panose="02020603050405020304" pitchFamily="18" charset="0"/>
                </a:rPr>
                <a:t>国民经济行业涉及</a:t>
              </a:r>
              <a:r>
                <a:rPr lang="en-US" sz="1100">
                  <a:effectLst/>
                  <a:latin typeface="Times New Roman" panose="02020603050405020304" pitchFamily="18" charset="0"/>
                  <a:ea typeface="微软雅黑" panose="020B0503020204020204" pitchFamily="34" charset="-122"/>
                  <a:cs typeface="Times New Roman" panose="02020603050405020304" pitchFamily="18" charset="0"/>
                </a:rPr>
                <a:t>VOCs</a:t>
              </a:r>
              <a:r>
                <a:rPr lang="zh-CN" sz="1100">
                  <a:effectLst/>
                  <a:latin typeface="Times New Roman" panose="02020603050405020304" pitchFamily="18" charset="0"/>
                  <a:ea typeface="微软雅黑" panose="020B0503020204020204" pitchFamily="34" charset="-122"/>
                  <a:cs typeface="Times New Roman" panose="02020603050405020304" pitchFamily="18" charset="0"/>
                </a:rPr>
                <a:t>排放行业</a:t>
              </a:r>
            </a:p>
          </p:txBody>
        </p:sp>
        <p:sp>
          <p:nvSpPr>
            <p:cNvPr id="15" name="流程图: 过程 14"/>
            <p:cNvSpPr>
              <a:spLocks noChangeArrowheads="1"/>
            </p:cNvSpPr>
            <p:nvPr/>
          </p:nvSpPr>
          <p:spPr bwMode="auto">
            <a:xfrm>
              <a:off x="732832" y="3430484"/>
              <a:ext cx="1440003" cy="432000"/>
            </a:xfrm>
            <a:prstGeom prst="flowChartProcess">
              <a:avLst/>
            </a:prstGeom>
            <a:noFill/>
            <a:ln w="12700">
              <a:solidFill>
                <a:sysClr val="windowText" lastClr="000000">
                  <a:lumMod val="100000"/>
                  <a:lumOff val="0"/>
                </a:sys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spcAft>
                  <a:spcPts val="0"/>
                </a:spcAft>
              </a:pPr>
              <a:r>
                <a:rPr lang="zh-CN" sz="1100" dirty="0">
                  <a:effectLst/>
                  <a:latin typeface="Times New Roman" panose="02020603050405020304" pitchFamily="18" charset="0"/>
                  <a:ea typeface="微软雅黑" panose="020B0503020204020204" pitchFamily="34" charset="-122"/>
                  <a:cs typeface="Times New Roman" panose="02020603050405020304" pitchFamily="18" charset="0"/>
                </a:rPr>
                <a:t>设定关键参数</a:t>
              </a:r>
            </a:p>
            <a:p>
              <a:pPr algn="ctr">
                <a:lnSpc>
                  <a:spcPts val="1500"/>
                </a:lnSpc>
                <a:spcAft>
                  <a:spcPts val="0"/>
                </a:spcAft>
              </a:pPr>
              <a:r>
                <a:rPr lang="zh-CN" sz="1100" dirty="0">
                  <a:effectLst/>
                  <a:latin typeface="Times New Roman" panose="02020603050405020304" pitchFamily="18" charset="0"/>
                  <a:ea typeface="微软雅黑" panose="020B0503020204020204" pitchFamily="34" charset="-122"/>
                  <a:cs typeface="Times New Roman" panose="02020603050405020304" pitchFamily="18" charset="0"/>
                </a:rPr>
                <a:t>制定调查方案</a:t>
              </a:r>
            </a:p>
          </p:txBody>
        </p:sp>
        <p:sp>
          <p:nvSpPr>
            <p:cNvPr id="16" name="流程图: 过程 15"/>
            <p:cNvSpPr>
              <a:spLocks noChangeArrowheads="1"/>
            </p:cNvSpPr>
            <p:nvPr/>
          </p:nvSpPr>
          <p:spPr bwMode="auto">
            <a:xfrm>
              <a:off x="732835" y="2779790"/>
              <a:ext cx="1440003" cy="360000"/>
            </a:xfrm>
            <a:prstGeom prst="flowChartProcess">
              <a:avLst/>
            </a:prstGeom>
            <a:noFill/>
            <a:ln w="12700">
              <a:solidFill>
                <a:sysClr val="windowText" lastClr="000000">
                  <a:lumMod val="100000"/>
                  <a:lumOff val="0"/>
                </a:sys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spcAft>
                  <a:spcPts val="0"/>
                </a:spcAft>
              </a:pPr>
              <a:r>
                <a:rPr lang="en-US" sz="1100">
                  <a:effectLst/>
                  <a:latin typeface="Times New Roman" panose="02020603050405020304" pitchFamily="18" charset="0"/>
                  <a:ea typeface="微软雅黑" panose="020B0503020204020204" pitchFamily="34" charset="-122"/>
                  <a:cs typeface="Times New Roman" panose="02020603050405020304" pitchFamily="18" charset="0"/>
                </a:rPr>
                <a:t>6</a:t>
              </a:r>
              <a:r>
                <a:rPr lang="zh-CN" sz="1100">
                  <a:effectLst/>
                  <a:latin typeface="Times New Roman" panose="02020603050405020304" pitchFamily="18" charset="0"/>
                  <a:ea typeface="微软雅黑" panose="020B0503020204020204" pitchFamily="34" charset="-122"/>
                  <a:cs typeface="Times New Roman" panose="02020603050405020304" pitchFamily="18" charset="0"/>
                </a:rPr>
                <a:t>个通用源项</a:t>
              </a:r>
            </a:p>
          </p:txBody>
        </p:sp>
        <p:sp>
          <p:nvSpPr>
            <p:cNvPr id="17" name="流程图: 过程 16"/>
            <p:cNvSpPr>
              <a:spLocks noChangeArrowheads="1"/>
            </p:cNvSpPr>
            <p:nvPr/>
          </p:nvSpPr>
          <p:spPr bwMode="auto">
            <a:xfrm>
              <a:off x="1977432" y="5846714"/>
              <a:ext cx="1688469" cy="432000"/>
            </a:xfrm>
            <a:prstGeom prst="flowChartProcess">
              <a:avLst/>
            </a:prstGeom>
            <a:noFill/>
            <a:ln w="12700">
              <a:solidFill>
                <a:sysClr val="windowText" lastClr="000000">
                  <a:lumMod val="100000"/>
                  <a:lumOff val="0"/>
                </a:sysClr>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pPr>
              <a:r>
                <a:rPr lang="zh-CN" sz="1100" dirty="0">
                  <a:latin typeface="Times New Roman" panose="02020603050405020304" pitchFamily="18" charset="0"/>
                  <a:ea typeface="微软雅黑" panose="020B0503020204020204" pitchFamily="34" charset="-122"/>
                  <a:cs typeface="Times New Roman" panose="02020603050405020304" pitchFamily="18" charset="0"/>
                </a:rPr>
                <a:t>汇总抽样企业产污系数得出各源项产污系数和方法</a:t>
              </a:r>
              <a:r>
                <a:rPr lang="en-US" sz="1100" dirty="0">
                  <a:latin typeface="Times New Roman" panose="02020603050405020304" pitchFamily="18" charset="0"/>
                  <a:ea typeface="微软雅黑" panose="020B0503020204020204" pitchFamily="34" charset="-122"/>
                  <a:cs typeface="Times New Roman" panose="02020603050405020304" pitchFamily="18" charset="0"/>
                </a:rPr>
                <a:t> </a:t>
              </a:r>
              <a:endParaRPr lang="zh-CN" sz="11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8" name="肘形连接符 17"/>
            <p:cNvCxnSpPr>
              <a:cxnSpLocks noChangeShapeType="1"/>
              <a:stCxn id="25" idx="2"/>
              <a:endCxn id="17" idx="0"/>
            </p:cNvCxnSpPr>
            <p:nvPr/>
          </p:nvCxnSpPr>
          <p:spPr bwMode="auto">
            <a:xfrm rot="5400000">
              <a:off x="3234022" y="5009877"/>
              <a:ext cx="424127" cy="1248835"/>
            </a:xfrm>
            <a:prstGeom prst="bentConnector3">
              <a:avLst>
                <a:gd name="adj1" fmla="val 50000"/>
              </a:avLst>
            </a:prstGeom>
            <a:noFill/>
            <a:ln w="12700">
              <a:solidFill>
                <a:sysClr val="windowText" lastClr="000000">
                  <a:lumMod val="100000"/>
                  <a:lumOff val="0"/>
                </a:sysClr>
              </a:solidFill>
              <a:miter lim="800000"/>
              <a:headEnd/>
              <a:tailEnd type="triangle" w="med" len="med"/>
            </a:ln>
            <a:extLst>
              <a:ext uri="{909E8E84-426E-40DD-AFC4-6F175D3DCCD1}">
                <a14:hiddenFill xmlns:a14="http://schemas.microsoft.com/office/drawing/2010/main">
                  <a:noFill/>
                </a14:hiddenFill>
              </a:ext>
            </a:extLst>
          </p:spPr>
        </p:cxnSp>
        <p:cxnSp>
          <p:nvCxnSpPr>
            <p:cNvPr id="19" name="直接箭头连接符 18"/>
            <p:cNvCxnSpPr>
              <a:cxnSpLocks noChangeShapeType="1"/>
              <a:stCxn id="16" idx="2"/>
              <a:endCxn id="15" idx="0"/>
            </p:cNvCxnSpPr>
            <p:nvPr/>
          </p:nvCxnSpPr>
          <p:spPr bwMode="auto">
            <a:xfrm flipH="1">
              <a:off x="1452834" y="3139605"/>
              <a:ext cx="3" cy="290678"/>
            </a:xfrm>
            <a:prstGeom prst="straightConnector1">
              <a:avLst/>
            </a:prstGeom>
            <a:noFill/>
            <a:ln w="12700">
              <a:solidFill>
                <a:sysClr val="windowText" lastClr="000000">
                  <a:lumMod val="100000"/>
                  <a:lumOff val="0"/>
                </a:sysClr>
              </a:solidFill>
              <a:round/>
              <a:headEnd/>
              <a:tailEnd type="triangle" w="med" len="med"/>
            </a:ln>
            <a:extLst>
              <a:ext uri="{909E8E84-426E-40DD-AFC4-6F175D3DCCD1}">
                <a14:hiddenFill xmlns:a14="http://schemas.microsoft.com/office/drawing/2010/main">
                  <a:noFill/>
                </a14:hiddenFill>
              </a:ext>
            </a:extLst>
          </p:spPr>
        </p:cxnSp>
        <p:cxnSp>
          <p:nvCxnSpPr>
            <p:cNvPr id="20" name="肘形连接符 19"/>
            <p:cNvCxnSpPr>
              <a:cxnSpLocks noChangeShapeType="1"/>
              <a:stCxn id="24" idx="2"/>
              <a:endCxn id="17" idx="0"/>
            </p:cNvCxnSpPr>
            <p:nvPr/>
          </p:nvCxnSpPr>
          <p:spPr bwMode="auto">
            <a:xfrm rot="16200000" flipH="1">
              <a:off x="1927952" y="4952643"/>
              <a:ext cx="415586" cy="1371844"/>
            </a:xfrm>
            <a:prstGeom prst="bentConnector3">
              <a:avLst>
                <a:gd name="adj1" fmla="val 50000"/>
              </a:avLst>
            </a:prstGeom>
            <a:noFill/>
            <a:ln w="12700">
              <a:solidFill>
                <a:sysClr val="windowText" lastClr="000000">
                  <a:lumMod val="100000"/>
                  <a:lumOff val="0"/>
                </a:sysClr>
              </a:solidFill>
              <a:miter lim="800000"/>
              <a:headEnd/>
              <a:tailEnd type="triangle" w="med" len="med"/>
            </a:ln>
            <a:extLst>
              <a:ext uri="{909E8E84-426E-40DD-AFC4-6F175D3DCCD1}">
                <a14:hiddenFill xmlns:a14="http://schemas.microsoft.com/office/drawing/2010/main">
                  <a:noFill/>
                </a14:hiddenFill>
              </a:ext>
            </a:extLst>
          </p:spPr>
        </p:cxnSp>
        <p:cxnSp>
          <p:nvCxnSpPr>
            <p:cNvPr id="21" name="肘形连接符 20"/>
            <p:cNvCxnSpPr>
              <a:cxnSpLocks noChangeShapeType="1"/>
              <a:stCxn id="50" idx="2"/>
              <a:endCxn id="16" idx="0"/>
            </p:cNvCxnSpPr>
            <p:nvPr/>
          </p:nvCxnSpPr>
          <p:spPr bwMode="auto">
            <a:xfrm rot="5400000">
              <a:off x="1899048" y="1909344"/>
              <a:ext cx="424236" cy="1316657"/>
            </a:xfrm>
            <a:prstGeom prst="bentConnector3">
              <a:avLst>
                <a:gd name="adj1" fmla="val 50000"/>
              </a:avLst>
            </a:prstGeom>
            <a:noFill/>
            <a:ln w="12700">
              <a:solidFill>
                <a:sysClr val="windowText" lastClr="000000">
                  <a:lumMod val="100000"/>
                  <a:lumOff val="0"/>
                </a:sysClr>
              </a:solidFill>
              <a:miter lim="800000"/>
              <a:headEnd/>
              <a:tailEnd type="triangle" w="med" len="med"/>
            </a:ln>
            <a:extLst>
              <a:ext uri="{909E8E84-426E-40DD-AFC4-6F175D3DCCD1}">
                <a14:hiddenFill xmlns:a14="http://schemas.microsoft.com/office/drawing/2010/main">
                  <a:noFill/>
                </a14:hiddenFill>
              </a:ext>
            </a:extLst>
          </p:spPr>
        </p:cxnSp>
        <p:cxnSp>
          <p:nvCxnSpPr>
            <p:cNvPr id="22" name="肘形连接符 21"/>
            <p:cNvCxnSpPr>
              <a:cxnSpLocks noChangeShapeType="1"/>
              <a:stCxn id="50" idx="2"/>
              <a:endCxn id="23" idx="0"/>
            </p:cNvCxnSpPr>
            <p:nvPr/>
          </p:nvCxnSpPr>
          <p:spPr bwMode="auto">
            <a:xfrm rot="16200000" flipH="1">
              <a:off x="3193708" y="1931339"/>
              <a:ext cx="424082" cy="1272511"/>
            </a:xfrm>
            <a:prstGeom prst="bentConnector3">
              <a:avLst>
                <a:gd name="adj1" fmla="val 50000"/>
              </a:avLst>
            </a:prstGeom>
            <a:noFill/>
            <a:ln w="12700">
              <a:solidFill>
                <a:sysClr val="windowText" lastClr="000000">
                  <a:lumMod val="100000"/>
                  <a:lumOff val="0"/>
                </a:sysClr>
              </a:solidFill>
              <a:miter lim="800000"/>
              <a:headEnd/>
              <a:tailEnd type="triangle" w="med" len="med"/>
            </a:ln>
            <a:extLst>
              <a:ext uri="{909E8E84-426E-40DD-AFC4-6F175D3DCCD1}">
                <a14:hiddenFill xmlns:a14="http://schemas.microsoft.com/office/drawing/2010/main">
                  <a:noFill/>
                </a14:hiddenFill>
              </a:ext>
            </a:extLst>
          </p:spPr>
        </p:cxnSp>
        <p:sp>
          <p:nvSpPr>
            <p:cNvPr id="23" name="流程图: 过程 22"/>
            <p:cNvSpPr>
              <a:spLocks noChangeArrowheads="1"/>
            </p:cNvSpPr>
            <p:nvPr/>
          </p:nvSpPr>
          <p:spPr bwMode="auto">
            <a:xfrm>
              <a:off x="3322003" y="2779636"/>
              <a:ext cx="1440003" cy="360000"/>
            </a:xfrm>
            <a:prstGeom prst="flowChartProcess">
              <a:avLst/>
            </a:prstGeom>
            <a:noFill/>
            <a:ln w="12700">
              <a:solidFill>
                <a:sysClr val="windowText" lastClr="000000">
                  <a:lumMod val="100000"/>
                  <a:lumOff val="0"/>
                </a:sys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spcAft>
                  <a:spcPts val="0"/>
                </a:spcAft>
              </a:pPr>
              <a:r>
                <a:rPr lang="en-US" sz="1100" dirty="0">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1100" dirty="0">
                  <a:effectLst/>
                  <a:latin typeface="Times New Roman" panose="02020603050405020304" pitchFamily="18" charset="0"/>
                  <a:ea typeface="微软雅黑" panose="020B0503020204020204" pitchFamily="34" charset="-122"/>
                  <a:cs typeface="Times New Roman" panose="02020603050405020304" pitchFamily="18" charset="0"/>
                </a:rPr>
                <a:t>个非通用源项</a:t>
              </a:r>
            </a:p>
          </p:txBody>
        </p:sp>
        <p:sp>
          <p:nvSpPr>
            <p:cNvPr id="24" name="流程图: 过程 23"/>
            <p:cNvSpPr>
              <a:spLocks noChangeArrowheads="1"/>
            </p:cNvSpPr>
            <p:nvPr/>
          </p:nvSpPr>
          <p:spPr bwMode="auto">
            <a:xfrm>
              <a:off x="890314" y="5018643"/>
              <a:ext cx="1119017" cy="412461"/>
            </a:xfrm>
            <a:prstGeom prst="flowChartProcess">
              <a:avLst/>
            </a:prstGeom>
            <a:noFill/>
            <a:ln w="12700">
              <a:solidFill>
                <a:sysClr val="windowText" lastClr="000000">
                  <a:lumMod val="100000"/>
                  <a:lumOff val="0"/>
                </a:sys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spcAft>
                  <a:spcPts val="0"/>
                </a:spcAft>
              </a:pPr>
              <a:r>
                <a:rPr lang="zh-CN" sz="1100">
                  <a:effectLst/>
                  <a:latin typeface="Times New Roman" panose="02020603050405020304" pitchFamily="18" charset="0"/>
                  <a:ea typeface="微软雅黑" panose="020B0503020204020204" pitchFamily="34" charset="-122"/>
                  <a:cs typeface="Times New Roman" panose="02020603050405020304" pitchFamily="18" charset="0"/>
                </a:rPr>
                <a:t>通用源项核算方法及产污系数</a:t>
              </a:r>
            </a:p>
          </p:txBody>
        </p:sp>
        <p:sp>
          <p:nvSpPr>
            <p:cNvPr id="25" name="流程图: 过程 24"/>
            <p:cNvSpPr>
              <a:spLocks noChangeArrowheads="1"/>
            </p:cNvSpPr>
            <p:nvPr/>
          </p:nvSpPr>
          <p:spPr bwMode="auto">
            <a:xfrm>
              <a:off x="3461258" y="5010102"/>
              <a:ext cx="1218488" cy="412461"/>
            </a:xfrm>
            <a:prstGeom prst="flowChartProcess">
              <a:avLst/>
            </a:prstGeom>
            <a:noFill/>
            <a:ln w="12700">
              <a:solidFill>
                <a:sysClr val="windowText" lastClr="000000">
                  <a:lumMod val="100000"/>
                  <a:lumOff val="0"/>
                </a:sys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spcAft>
                  <a:spcPts val="0"/>
                </a:spcAft>
              </a:pPr>
              <a:r>
                <a:rPr lang="zh-CN" sz="1100" dirty="0">
                  <a:effectLst/>
                  <a:latin typeface="Times New Roman" panose="02020603050405020304" pitchFamily="18" charset="0"/>
                  <a:ea typeface="微软雅黑" panose="020B0503020204020204" pitchFamily="34" charset="-122"/>
                  <a:cs typeface="Times New Roman" panose="02020603050405020304" pitchFamily="18" charset="0"/>
                </a:rPr>
                <a:t>非通用源项核算方法及产污系数</a:t>
              </a:r>
            </a:p>
          </p:txBody>
        </p:sp>
        <p:cxnSp>
          <p:nvCxnSpPr>
            <p:cNvPr id="26" name="直接箭头连接符 25"/>
            <p:cNvCxnSpPr>
              <a:cxnSpLocks noChangeShapeType="1"/>
              <a:stCxn id="17" idx="2"/>
              <a:endCxn id="44" idx="0"/>
            </p:cNvCxnSpPr>
            <p:nvPr/>
          </p:nvCxnSpPr>
          <p:spPr bwMode="auto">
            <a:xfrm>
              <a:off x="2821667" y="6278714"/>
              <a:ext cx="1841" cy="167727"/>
            </a:xfrm>
            <a:prstGeom prst="straightConnector1">
              <a:avLst/>
            </a:prstGeom>
            <a:noFill/>
            <a:ln w="12700">
              <a:solidFill>
                <a:sysClr val="windowText" lastClr="000000">
                  <a:lumMod val="100000"/>
                  <a:lumOff val="0"/>
                </a:sysClr>
              </a:solidFill>
              <a:round/>
              <a:headEnd/>
              <a:tailEnd type="triangle" w="med" len="med"/>
            </a:ln>
            <a:extLst>
              <a:ext uri="{909E8E84-426E-40DD-AFC4-6F175D3DCCD1}">
                <a14:hiddenFill xmlns:a14="http://schemas.microsoft.com/office/drawing/2010/main">
                  <a:noFill/>
                </a14:hiddenFill>
              </a:ext>
            </a:extLst>
          </p:spPr>
        </p:cxnSp>
        <p:sp>
          <p:nvSpPr>
            <p:cNvPr id="27" name="流程图: 过程 26"/>
            <p:cNvSpPr>
              <a:spLocks noChangeArrowheads="1"/>
            </p:cNvSpPr>
            <p:nvPr/>
          </p:nvSpPr>
          <p:spPr bwMode="auto">
            <a:xfrm>
              <a:off x="84571" y="4301489"/>
              <a:ext cx="900000" cy="339118"/>
            </a:xfrm>
            <a:prstGeom prst="flowChartProcess">
              <a:avLst/>
            </a:prstGeom>
            <a:noFill/>
            <a:ln w="12700">
              <a:solidFill>
                <a:sysClr val="windowText" lastClr="000000">
                  <a:lumMod val="100000"/>
                  <a:lumOff val="0"/>
                </a:sys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spcAft>
                  <a:spcPts val="0"/>
                </a:spcAft>
              </a:pPr>
              <a:r>
                <a:rPr lang="zh-CN" sz="1100">
                  <a:effectLst/>
                  <a:latin typeface="Times New Roman" panose="02020603050405020304" pitchFamily="18" charset="0"/>
                  <a:ea typeface="微软雅黑" panose="020B0503020204020204" pitchFamily="34" charset="-122"/>
                  <a:cs typeface="Times New Roman" panose="02020603050405020304" pitchFamily="18" charset="0"/>
                </a:rPr>
                <a:t>监测</a:t>
              </a:r>
            </a:p>
          </p:txBody>
        </p:sp>
        <p:sp>
          <p:nvSpPr>
            <p:cNvPr id="28" name="流程图: 过程 27"/>
            <p:cNvSpPr>
              <a:spLocks noChangeArrowheads="1"/>
            </p:cNvSpPr>
            <p:nvPr/>
          </p:nvSpPr>
          <p:spPr bwMode="auto">
            <a:xfrm>
              <a:off x="1946621" y="4301489"/>
              <a:ext cx="900000" cy="339118"/>
            </a:xfrm>
            <a:prstGeom prst="flowChartProcess">
              <a:avLst/>
            </a:prstGeom>
            <a:noFill/>
            <a:ln w="12700">
              <a:solidFill>
                <a:sysClr val="windowText" lastClr="000000">
                  <a:lumMod val="100000"/>
                  <a:lumOff val="0"/>
                </a:sysClr>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spcAft>
                  <a:spcPts val="0"/>
                </a:spcAft>
              </a:pPr>
              <a:r>
                <a:rPr lang="zh-CN" sz="1100">
                  <a:effectLst/>
                  <a:latin typeface="Times New Roman" panose="02020603050405020304" pitchFamily="18" charset="0"/>
                  <a:ea typeface="微软雅黑" panose="020B0503020204020204" pitchFamily="34" charset="-122"/>
                  <a:cs typeface="Times New Roman" panose="02020603050405020304" pitchFamily="18" charset="0"/>
                </a:rPr>
                <a:t>现场资料收集</a:t>
              </a:r>
            </a:p>
          </p:txBody>
        </p:sp>
        <p:sp>
          <p:nvSpPr>
            <p:cNvPr id="29" name="流程图: 过程 28"/>
            <p:cNvSpPr>
              <a:spLocks noChangeArrowheads="1"/>
            </p:cNvSpPr>
            <p:nvPr/>
          </p:nvSpPr>
          <p:spPr bwMode="auto">
            <a:xfrm>
              <a:off x="1015596" y="4302757"/>
              <a:ext cx="870524" cy="337772"/>
            </a:xfrm>
            <a:prstGeom prst="flowChartProcess">
              <a:avLst/>
            </a:prstGeom>
            <a:noFill/>
            <a:ln w="12700">
              <a:solidFill>
                <a:sysClr val="windowText" lastClr="000000">
                  <a:lumMod val="100000"/>
                  <a:lumOff val="0"/>
                </a:sys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spcAft>
                  <a:spcPts val="0"/>
                </a:spcAft>
              </a:pPr>
              <a:r>
                <a:rPr lang="zh-CN" sz="1100" dirty="0">
                  <a:effectLst/>
                  <a:latin typeface="Times New Roman" panose="02020603050405020304" pitchFamily="18" charset="0"/>
                  <a:ea typeface="微软雅黑" panose="020B0503020204020204" pitchFamily="34" charset="-122"/>
                  <a:cs typeface="Times New Roman" panose="02020603050405020304" pitchFamily="18" charset="0"/>
                </a:rPr>
                <a:t>源项数据库</a:t>
              </a:r>
            </a:p>
          </p:txBody>
        </p:sp>
        <p:cxnSp>
          <p:nvCxnSpPr>
            <p:cNvPr id="30" name="肘形连接符 29"/>
            <p:cNvCxnSpPr>
              <a:cxnSpLocks noChangeShapeType="1"/>
              <a:stCxn id="27" idx="2"/>
              <a:endCxn id="24" idx="0"/>
            </p:cNvCxnSpPr>
            <p:nvPr/>
          </p:nvCxnSpPr>
          <p:spPr bwMode="auto">
            <a:xfrm rot="16200000" flipH="1">
              <a:off x="803179" y="4371999"/>
              <a:ext cx="378036" cy="915252"/>
            </a:xfrm>
            <a:prstGeom prst="bentConnector3">
              <a:avLst>
                <a:gd name="adj1" fmla="val 50000"/>
              </a:avLst>
            </a:prstGeom>
            <a:noFill/>
            <a:ln w="12700">
              <a:solidFill>
                <a:sysClr val="windowText" lastClr="000000">
                  <a:lumMod val="100000"/>
                  <a:lumOff val="0"/>
                </a:sysClr>
              </a:solidFill>
              <a:miter lim="800000"/>
              <a:headEnd/>
              <a:tailEnd type="triangle" w="med" len="med"/>
            </a:ln>
            <a:extLst>
              <a:ext uri="{909E8E84-426E-40DD-AFC4-6F175D3DCCD1}">
                <a14:hiddenFill xmlns:a14="http://schemas.microsoft.com/office/drawing/2010/main">
                  <a:noFill/>
                </a14:hiddenFill>
              </a:ext>
            </a:extLst>
          </p:spPr>
        </p:cxnSp>
        <p:cxnSp>
          <p:nvCxnSpPr>
            <p:cNvPr id="31" name="肘形连接符 30"/>
            <p:cNvCxnSpPr>
              <a:cxnSpLocks noChangeShapeType="1"/>
              <a:stCxn id="15" idx="2"/>
              <a:endCxn id="28" idx="0"/>
            </p:cNvCxnSpPr>
            <p:nvPr/>
          </p:nvCxnSpPr>
          <p:spPr bwMode="auto">
            <a:xfrm rot="16200000" flipH="1">
              <a:off x="1705225" y="3610092"/>
              <a:ext cx="439005" cy="943787"/>
            </a:xfrm>
            <a:prstGeom prst="bentConnector3">
              <a:avLst>
                <a:gd name="adj1" fmla="val 50000"/>
              </a:avLst>
            </a:prstGeom>
            <a:noFill/>
            <a:ln w="12700">
              <a:solidFill>
                <a:sysClr val="windowText" lastClr="000000">
                  <a:lumMod val="100000"/>
                  <a:lumOff val="0"/>
                </a:sysClr>
              </a:solidFill>
              <a:miter lim="800000"/>
              <a:headEnd/>
              <a:tailEnd type="triangle" w="med" len="med"/>
            </a:ln>
            <a:extLst>
              <a:ext uri="{909E8E84-426E-40DD-AFC4-6F175D3DCCD1}">
                <a14:hiddenFill xmlns:a14="http://schemas.microsoft.com/office/drawing/2010/main">
                  <a:noFill/>
                </a14:hiddenFill>
              </a:ext>
            </a:extLst>
          </p:spPr>
        </p:cxnSp>
        <p:cxnSp>
          <p:nvCxnSpPr>
            <p:cNvPr id="32" name="肘形连接符 31"/>
            <p:cNvCxnSpPr>
              <a:cxnSpLocks noChangeShapeType="1"/>
              <a:stCxn id="15" idx="2"/>
              <a:endCxn id="27" idx="0"/>
            </p:cNvCxnSpPr>
            <p:nvPr/>
          </p:nvCxnSpPr>
          <p:spPr bwMode="auto">
            <a:xfrm rot="5400000">
              <a:off x="774201" y="3622855"/>
              <a:ext cx="439005" cy="918263"/>
            </a:xfrm>
            <a:prstGeom prst="bentConnector3">
              <a:avLst>
                <a:gd name="adj1" fmla="val 50000"/>
              </a:avLst>
            </a:prstGeom>
            <a:noFill/>
            <a:ln w="12700">
              <a:solidFill>
                <a:sysClr val="windowText" lastClr="000000">
                  <a:lumMod val="100000"/>
                  <a:lumOff val="0"/>
                </a:sysClr>
              </a:solidFill>
              <a:miter lim="800000"/>
              <a:headEnd/>
              <a:tailEnd type="triangle" w="med" len="med"/>
            </a:ln>
            <a:extLst>
              <a:ext uri="{909E8E84-426E-40DD-AFC4-6F175D3DCCD1}">
                <a14:hiddenFill xmlns:a14="http://schemas.microsoft.com/office/drawing/2010/main">
                  <a:noFill/>
                </a14:hiddenFill>
              </a:ext>
            </a:extLst>
          </p:spPr>
        </p:cxnSp>
        <p:cxnSp>
          <p:nvCxnSpPr>
            <p:cNvPr id="33" name="肘形连接符 32"/>
            <p:cNvCxnSpPr>
              <a:cxnSpLocks noChangeShapeType="1"/>
              <a:stCxn id="15" idx="2"/>
              <a:endCxn id="29" idx="0"/>
            </p:cNvCxnSpPr>
            <p:nvPr/>
          </p:nvCxnSpPr>
          <p:spPr bwMode="auto">
            <a:xfrm rot="5400000">
              <a:off x="1231710" y="4081632"/>
              <a:ext cx="440273" cy="1976"/>
            </a:xfrm>
            <a:prstGeom prst="bentConnector3">
              <a:avLst>
                <a:gd name="adj1" fmla="val 50000"/>
              </a:avLst>
            </a:prstGeom>
            <a:noFill/>
            <a:ln w="12700">
              <a:solidFill>
                <a:sysClr val="windowText" lastClr="000000">
                  <a:lumMod val="100000"/>
                  <a:lumOff val="0"/>
                </a:sysClr>
              </a:solidFill>
              <a:miter lim="800000"/>
              <a:headEnd/>
              <a:tailEnd type="triangle" w="med" len="med"/>
            </a:ln>
            <a:extLst>
              <a:ext uri="{909E8E84-426E-40DD-AFC4-6F175D3DCCD1}">
                <a14:hiddenFill xmlns:a14="http://schemas.microsoft.com/office/drawing/2010/main">
                  <a:noFill/>
                </a14:hiddenFill>
              </a:ext>
            </a:extLst>
          </p:spPr>
        </p:cxnSp>
        <p:sp>
          <p:nvSpPr>
            <p:cNvPr id="34" name="流程图: 过程 33"/>
            <p:cNvSpPr>
              <a:spLocks noChangeArrowheads="1"/>
            </p:cNvSpPr>
            <p:nvPr/>
          </p:nvSpPr>
          <p:spPr bwMode="auto">
            <a:xfrm>
              <a:off x="3323021" y="3430467"/>
              <a:ext cx="1440003" cy="432000"/>
            </a:xfrm>
            <a:prstGeom prst="flowChartProcess">
              <a:avLst/>
            </a:prstGeom>
            <a:noFill/>
            <a:ln w="12700">
              <a:solidFill>
                <a:sysClr val="windowText" lastClr="000000">
                  <a:lumMod val="100000"/>
                  <a:lumOff val="0"/>
                </a:sys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spcAft>
                  <a:spcPts val="0"/>
                </a:spcAft>
              </a:pPr>
              <a:r>
                <a:rPr lang="zh-CN" sz="1100" dirty="0">
                  <a:effectLst/>
                  <a:latin typeface="Times New Roman" panose="02020603050405020304" pitchFamily="18" charset="0"/>
                  <a:ea typeface="微软雅黑" panose="020B0503020204020204" pitchFamily="34" charset="-122"/>
                  <a:cs typeface="Times New Roman" panose="02020603050405020304" pitchFamily="18" charset="0"/>
                </a:rPr>
                <a:t>设定关键参数</a:t>
              </a:r>
            </a:p>
            <a:p>
              <a:pPr algn="ctr">
                <a:lnSpc>
                  <a:spcPts val="1500"/>
                </a:lnSpc>
                <a:spcAft>
                  <a:spcPts val="0"/>
                </a:spcAft>
              </a:pPr>
              <a:r>
                <a:rPr lang="zh-CN" sz="1100" dirty="0">
                  <a:effectLst/>
                  <a:latin typeface="Times New Roman" panose="02020603050405020304" pitchFamily="18" charset="0"/>
                  <a:ea typeface="微软雅黑" panose="020B0503020204020204" pitchFamily="34" charset="-122"/>
                  <a:cs typeface="Times New Roman" panose="02020603050405020304" pitchFamily="18" charset="0"/>
                </a:rPr>
                <a:t>制定调查方案</a:t>
              </a:r>
            </a:p>
          </p:txBody>
        </p:sp>
        <p:sp>
          <p:nvSpPr>
            <p:cNvPr id="35" name="流程图: 过程 34"/>
            <p:cNvSpPr>
              <a:spLocks noChangeArrowheads="1"/>
            </p:cNvSpPr>
            <p:nvPr/>
          </p:nvSpPr>
          <p:spPr bwMode="auto">
            <a:xfrm>
              <a:off x="3148449" y="4301411"/>
              <a:ext cx="900000" cy="339118"/>
            </a:xfrm>
            <a:prstGeom prst="flowChartProcess">
              <a:avLst/>
            </a:prstGeom>
            <a:noFill/>
            <a:ln w="12700">
              <a:solidFill>
                <a:sysClr val="windowText" lastClr="000000">
                  <a:lumMod val="100000"/>
                  <a:lumOff val="0"/>
                </a:sys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spcAft>
                  <a:spcPts val="0"/>
                </a:spcAft>
              </a:pPr>
              <a:r>
                <a:rPr lang="zh-CN" sz="1100" dirty="0">
                  <a:effectLst/>
                  <a:latin typeface="Times New Roman" panose="02020603050405020304" pitchFamily="18" charset="0"/>
                  <a:ea typeface="微软雅黑" panose="020B0503020204020204" pitchFamily="34" charset="-122"/>
                  <a:cs typeface="Times New Roman" panose="02020603050405020304" pitchFamily="18" charset="0"/>
                </a:rPr>
                <a:t>监测</a:t>
              </a:r>
            </a:p>
          </p:txBody>
        </p:sp>
        <p:sp>
          <p:nvSpPr>
            <p:cNvPr id="36" name="流程图: 过程 35"/>
            <p:cNvSpPr>
              <a:spLocks noChangeArrowheads="1"/>
            </p:cNvSpPr>
            <p:nvPr/>
          </p:nvSpPr>
          <p:spPr bwMode="auto">
            <a:xfrm>
              <a:off x="4114028" y="4301411"/>
              <a:ext cx="900000" cy="339118"/>
            </a:xfrm>
            <a:prstGeom prst="flowChartProcess">
              <a:avLst/>
            </a:prstGeom>
            <a:noFill/>
            <a:ln w="12700">
              <a:solidFill>
                <a:sysClr val="windowText" lastClr="000000">
                  <a:lumMod val="100000"/>
                  <a:lumOff val="0"/>
                </a:sys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spcAft>
                  <a:spcPts val="0"/>
                </a:spcAft>
              </a:pPr>
              <a:r>
                <a:rPr lang="zh-CN" sz="1100" dirty="0">
                  <a:effectLst/>
                  <a:latin typeface="Times New Roman" panose="02020603050405020304" pitchFamily="18" charset="0"/>
                  <a:ea typeface="微软雅黑" panose="020B0503020204020204" pitchFamily="34" charset="-122"/>
                  <a:cs typeface="Times New Roman" panose="02020603050405020304" pitchFamily="18" charset="0"/>
                </a:rPr>
                <a:t>现场资料收集</a:t>
              </a:r>
            </a:p>
          </p:txBody>
        </p:sp>
        <p:cxnSp>
          <p:nvCxnSpPr>
            <p:cNvPr id="37" name="肘形连接符 36"/>
            <p:cNvCxnSpPr>
              <a:cxnSpLocks noChangeShapeType="1"/>
              <a:stCxn id="34" idx="2"/>
              <a:endCxn id="36" idx="0"/>
            </p:cNvCxnSpPr>
            <p:nvPr/>
          </p:nvCxnSpPr>
          <p:spPr bwMode="auto">
            <a:xfrm rot="16200000" flipH="1">
              <a:off x="4084053" y="3821436"/>
              <a:ext cx="438944" cy="521005"/>
            </a:xfrm>
            <a:prstGeom prst="bentConnector3">
              <a:avLst>
                <a:gd name="adj1" fmla="val 50000"/>
              </a:avLst>
            </a:prstGeom>
            <a:noFill/>
            <a:ln w="12700">
              <a:solidFill>
                <a:sysClr val="windowText" lastClr="000000">
                  <a:lumMod val="100000"/>
                  <a:lumOff val="0"/>
                </a:sysClr>
              </a:solidFill>
              <a:miter lim="800000"/>
              <a:headEnd/>
              <a:tailEnd type="triangle" w="med" len="med"/>
            </a:ln>
            <a:extLst>
              <a:ext uri="{909E8E84-426E-40DD-AFC4-6F175D3DCCD1}">
                <a14:hiddenFill xmlns:a14="http://schemas.microsoft.com/office/drawing/2010/main">
                  <a:noFill/>
                </a14:hiddenFill>
              </a:ext>
            </a:extLst>
          </p:spPr>
        </p:cxnSp>
        <p:cxnSp>
          <p:nvCxnSpPr>
            <p:cNvPr id="38" name="肘形连接符 37"/>
            <p:cNvCxnSpPr>
              <a:cxnSpLocks noChangeShapeType="1"/>
              <a:stCxn id="34" idx="2"/>
              <a:endCxn id="35" idx="0"/>
            </p:cNvCxnSpPr>
            <p:nvPr/>
          </p:nvCxnSpPr>
          <p:spPr bwMode="auto">
            <a:xfrm rot="5400000">
              <a:off x="3601264" y="3859652"/>
              <a:ext cx="438944" cy="444574"/>
            </a:xfrm>
            <a:prstGeom prst="bentConnector3">
              <a:avLst>
                <a:gd name="adj1" fmla="val 50000"/>
              </a:avLst>
            </a:prstGeom>
            <a:noFill/>
            <a:ln w="12700">
              <a:solidFill>
                <a:sysClr val="windowText" lastClr="000000">
                  <a:lumMod val="100000"/>
                  <a:lumOff val="0"/>
                </a:sysClr>
              </a:solidFill>
              <a:miter lim="800000"/>
              <a:headEnd/>
              <a:tailEnd type="triangle" w="med" len="med"/>
            </a:ln>
            <a:extLst>
              <a:ext uri="{909E8E84-426E-40DD-AFC4-6F175D3DCCD1}">
                <a14:hiddenFill xmlns:a14="http://schemas.microsoft.com/office/drawing/2010/main">
                  <a:noFill/>
                </a14:hiddenFill>
              </a:ext>
            </a:extLst>
          </p:spPr>
        </p:cxnSp>
        <p:cxnSp>
          <p:nvCxnSpPr>
            <p:cNvPr id="39" name="直接箭头连接符 38"/>
            <p:cNvCxnSpPr>
              <a:cxnSpLocks noChangeShapeType="1"/>
              <a:stCxn id="23" idx="2"/>
              <a:endCxn id="34" idx="0"/>
            </p:cNvCxnSpPr>
            <p:nvPr/>
          </p:nvCxnSpPr>
          <p:spPr bwMode="auto">
            <a:xfrm>
              <a:off x="4042005" y="3139636"/>
              <a:ext cx="1018" cy="290831"/>
            </a:xfrm>
            <a:prstGeom prst="straightConnector1">
              <a:avLst/>
            </a:prstGeom>
            <a:noFill/>
            <a:ln w="12700">
              <a:solidFill>
                <a:sysClr val="windowText" lastClr="000000">
                  <a:lumMod val="100000"/>
                  <a:lumOff val="0"/>
                </a:sysClr>
              </a:solidFill>
              <a:round/>
              <a:headEnd/>
              <a:tailEnd type="triangle" w="med" len="med"/>
            </a:ln>
            <a:extLst>
              <a:ext uri="{909E8E84-426E-40DD-AFC4-6F175D3DCCD1}">
                <a14:hiddenFill xmlns:a14="http://schemas.microsoft.com/office/drawing/2010/main">
                  <a:noFill/>
                </a14:hiddenFill>
              </a:ext>
            </a:extLst>
          </p:spPr>
        </p:cxnSp>
        <p:cxnSp>
          <p:nvCxnSpPr>
            <p:cNvPr id="40" name="肘形连接符 39"/>
            <p:cNvCxnSpPr>
              <a:cxnSpLocks noChangeShapeType="1"/>
              <a:stCxn id="29" idx="2"/>
              <a:endCxn id="24" idx="0"/>
            </p:cNvCxnSpPr>
            <p:nvPr/>
          </p:nvCxnSpPr>
          <p:spPr bwMode="auto">
            <a:xfrm rot="5400000">
              <a:off x="1261284" y="4829069"/>
              <a:ext cx="378114" cy="1035"/>
            </a:xfrm>
            <a:prstGeom prst="bentConnector3">
              <a:avLst>
                <a:gd name="adj1" fmla="val 50000"/>
              </a:avLst>
            </a:prstGeom>
            <a:noFill/>
            <a:ln w="12700">
              <a:solidFill>
                <a:sysClr val="windowText" lastClr="000000">
                  <a:lumMod val="100000"/>
                  <a:lumOff val="0"/>
                </a:sysClr>
              </a:solidFill>
              <a:miter lim="800000"/>
              <a:headEnd/>
              <a:tailEnd type="triangle" w="med" len="med"/>
            </a:ln>
            <a:extLst>
              <a:ext uri="{909E8E84-426E-40DD-AFC4-6F175D3DCCD1}">
                <a14:hiddenFill xmlns:a14="http://schemas.microsoft.com/office/drawing/2010/main">
                  <a:noFill/>
                </a14:hiddenFill>
              </a:ext>
            </a:extLst>
          </p:spPr>
        </p:cxnSp>
        <p:cxnSp>
          <p:nvCxnSpPr>
            <p:cNvPr id="41" name="肘形连接符 40"/>
            <p:cNvCxnSpPr>
              <a:cxnSpLocks noChangeShapeType="1"/>
              <a:stCxn id="28" idx="2"/>
              <a:endCxn id="24" idx="0"/>
            </p:cNvCxnSpPr>
            <p:nvPr/>
          </p:nvCxnSpPr>
          <p:spPr bwMode="auto">
            <a:xfrm rot="5400000">
              <a:off x="1734204" y="4356226"/>
              <a:ext cx="378036" cy="946798"/>
            </a:xfrm>
            <a:prstGeom prst="bentConnector3">
              <a:avLst>
                <a:gd name="adj1" fmla="val 50000"/>
              </a:avLst>
            </a:prstGeom>
            <a:noFill/>
            <a:ln w="12700">
              <a:solidFill>
                <a:sysClr val="windowText" lastClr="000000">
                  <a:lumMod val="100000"/>
                  <a:lumOff val="0"/>
                </a:sysClr>
              </a:solidFill>
              <a:miter lim="800000"/>
              <a:headEnd/>
              <a:tailEnd type="triangle" w="med" len="med"/>
            </a:ln>
            <a:extLst>
              <a:ext uri="{909E8E84-426E-40DD-AFC4-6F175D3DCCD1}">
                <a14:hiddenFill xmlns:a14="http://schemas.microsoft.com/office/drawing/2010/main">
                  <a:noFill/>
                </a14:hiddenFill>
              </a:ext>
            </a:extLst>
          </p:spPr>
        </p:cxnSp>
        <p:cxnSp>
          <p:nvCxnSpPr>
            <p:cNvPr id="42" name="肘形连接符 41"/>
            <p:cNvCxnSpPr>
              <a:cxnSpLocks noChangeShapeType="1"/>
              <a:stCxn id="36" idx="2"/>
              <a:endCxn id="25" idx="0"/>
            </p:cNvCxnSpPr>
            <p:nvPr/>
          </p:nvCxnSpPr>
          <p:spPr bwMode="auto">
            <a:xfrm rot="5400000">
              <a:off x="4132479" y="4578552"/>
              <a:ext cx="369573" cy="493526"/>
            </a:xfrm>
            <a:prstGeom prst="bentConnector3">
              <a:avLst>
                <a:gd name="adj1" fmla="val 50000"/>
              </a:avLst>
            </a:prstGeom>
            <a:noFill/>
            <a:ln w="12700">
              <a:solidFill>
                <a:sysClr val="windowText" lastClr="000000">
                  <a:lumMod val="100000"/>
                  <a:lumOff val="0"/>
                </a:sysClr>
              </a:solidFill>
              <a:miter lim="800000"/>
              <a:headEnd/>
              <a:tailEnd type="triangle" w="med" len="med"/>
            </a:ln>
            <a:extLst>
              <a:ext uri="{909E8E84-426E-40DD-AFC4-6F175D3DCCD1}">
                <a14:hiddenFill xmlns:a14="http://schemas.microsoft.com/office/drawing/2010/main">
                  <a:noFill/>
                </a14:hiddenFill>
              </a:ext>
            </a:extLst>
          </p:spPr>
        </p:cxnSp>
        <p:cxnSp>
          <p:nvCxnSpPr>
            <p:cNvPr id="43" name="肘形连接符 42"/>
            <p:cNvCxnSpPr>
              <a:cxnSpLocks noChangeShapeType="1"/>
              <a:stCxn id="35" idx="2"/>
              <a:endCxn id="25" idx="0"/>
            </p:cNvCxnSpPr>
            <p:nvPr/>
          </p:nvCxnSpPr>
          <p:spPr bwMode="auto">
            <a:xfrm rot="16200000" flipH="1">
              <a:off x="3649689" y="4589288"/>
              <a:ext cx="369573" cy="472053"/>
            </a:xfrm>
            <a:prstGeom prst="bentConnector3">
              <a:avLst>
                <a:gd name="adj1" fmla="val 50000"/>
              </a:avLst>
            </a:prstGeom>
            <a:noFill/>
            <a:ln w="12700">
              <a:solidFill>
                <a:sysClr val="windowText" lastClr="000000">
                  <a:lumMod val="100000"/>
                  <a:lumOff val="0"/>
                </a:sysClr>
              </a:solidFill>
              <a:miter lim="800000"/>
              <a:headEnd/>
              <a:tailEnd type="triangle" w="med" len="med"/>
            </a:ln>
            <a:extLst>
              <a:ext uri="{909E8E84-426E-40DD-AFC4-6F175D3DCCD1}">
                <a14:hiddenFill xmlns:a14="http://schemas.microsoft.com/office/drawing/2010/main">
                  <a:noFill/>
                </a14:hiddenFill>
              </a:ext>
            </a:extLst>
          </p:spPr>
        </p:cxnSp>
        <p:sp>
          <p:nvSpPr>
            <p:cNvPr id="44" name="流程图: 过程 11"/>
            <p:cNvSpPr>
              <a:spLocks noChangeArrowheads="1"/>
            </p:cNvSpPr>
            <p:nvPr/>
          </p:nvSpPr>
          <p:spPr bwMode="auto">
            <a:xfrm>
              <a:off x="1743508" y="6446441"/>
              <a:ext cx="2160000" cy="515045"/>
            </a:xfrm>
            <a:prstGeom prst="flowChartTerminator">
              <a:avLst/>
            </a:prstGeom>
            <a:noFill/>
            <a:ln w="12700">
              <a:solidFill>
                <a:sysClr val="windowText" lastClr="000000">
                  <a:lumMod val="100000"/>
                  <a:lumOff val="0"/>
                </a:sysClr>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pPr>
              <a:r>
                <a:rPr lang="en-US" sz="1100" dirty="0">
                  <a:latin typeface="Times New Roman" panose="02020603050405020304" pitchFamily="18" charset="0"/>
                  <a:ea typeface="微软雅黑" panose="020B0503020204020204" pitchFamily="34" charset="-122"/>
                  <a:cs typeface="Times New Roman" panose="02020603050405020304" pitchFamily="18" charset="0"/>
                </a:rPr>
                <a:t>VOCs</a:t>
              </a:r>
              <a:r>
                <a:rPr lang="zh-CN" sz="1100" dirty="0">
                  <a:latin typeface="Times New Roman" panose="02020603050405020304" pitchFamily="18" charset="0"/>
                  <a:ea typeface="微软雅黑" panose="020B0503020204020204" pitchFamily="34" charset="-122"/>
                  <a:cs typeface="Times New Roman" panose="02020603050405020304" pitchFamily="18" charset="0"/>
                </a:rPr>
                <a:t>产排污核算方法建立及产污系数手册</a:t>
              </a:r>
              <a:r>
                <a:rPr lang="en-US" sz="1100" dirty="0">
                  <a:latin typeface="Times New Roman" panose="02020603050405020304" pitchFamily="18" charset="0"/>
                  <a:ea typeface="微软雅黑" panose="020B0503020204020204" pitchFamily="34" charset="-122"/>
                  <a:cs typeface="Times New Roman" panose="02020603050405020304" pitchFamily="18" charset="0"/>
                </a:rPr>
                <a:t> </a:t>
              </a:r>
              <a:endParaRPr lang="zh-CN" sz="1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流程图: 过程 45"/>
            <p:cNvSpPr>
              <a:spLocks noChangeArrowheads="1"/>
            </p:cNvSpPr>
            <p:nvPr/>
          </p:nvSpPr>
          <p:spPr bwMode="auto">
            <a:xfrm>
              <a:off x="1865901" y="1388844"/>
              <a:ext cx="1800000" cy="360000"/>
            </a:xfrm>
            <a:prstGeom prst="flowChartProcess">
              <a:avLst/>
            </a:prstGeom>
            <a:noFill/>
            <a:ln w="12700">
              <a:solidFill>
                <a:sysClr val="windowText" lastClr="000000">
                  <a:lumMod val="100000"/>
                  <a:lumOff val="0"/>
                </a:sys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spcAft>
                  <a:spcPts val="0"/>
                </a:spcAft>
              </a:pPr>
              <a:r>
                <a:rPr lang="zh-CN" sz="1100">
                  <a:effectLst/>
                  <a:latin typeface="Times New Roman" panose="02020603050405020304" pitchFamily="18" charset="0"/>
                  <a:ea typeface="微软雅黑" panose="020B0503020204020204" pitchFamily="34" charset="-122"/>
                  <a:cs typeface="Times New Roman" panose="02020603050405020304" pitchFamily="18" charset="0"/>
                </a:rPr>
                <a:t>确定行业抽样企业样本</a:t>
              </a:r>
            </a:p>
          </p:txBody>
        </p:sp>
        <p:cxnSp>
          <p:nvCxnSpPr>
            <p:cNvPr id="47" name="直接箭头连接符 46"/>
            <p:cNvCxnSpPr>
              <a:stCxn id="49" idx="2"/>
              <a:endCxn id="46" idx="0"/>
            </p:cNvCxnSpPr>
            <p:nvPr/>
          </p:nvCxnSpPr>
          <p:spPr>
            <a:xfrm>
              <a:off x="2765901" y="1144683"/>
              <a:ext cx="0" cy="244161"/>
            </a:xfrm>
            <a:prstGeom prst="straightConnector1">
              <a:avLst/>
            </a:prstGeom>
            <a:noFill/>
            <a:ln w="12700" cap="flat" cmpd="sng" algn="ctr">
              <a:solidFill>
                <a:sysClr val="windowText" lastClr="000000"/>
              </a:solidFill>
              <a:prstDash val="solid"/>
              <a:tailEnd type="triangle"/>
            </a:ln>
            <a:effectLst/>
          </p:spPr>
        </p:cxnSp>
        <p:cxnSp>
          <p:nvCxnSpPr>
            <p:cNvPr id="48" name="直接箭头连接符 47"/>
            <p:cNvCxnSpPr>
              <a:stCxn id="14" idx="2"/>
              <a:endCxn id="49" idx="0"/>
            </p:cNvCxnSpPr>
            <p:nvPr/>
          </p:nvCxnSpPr>
          <p:spPr>
            <a:xfrm flipH="1">
              <a:off x="2765901" y="533160"/>
              <a:ext cx="5" cy="199062"/>
            </a:xfrm>
            <a:prstGeom prst="straightConnector1">
              <a:avLst/>
            </a:prstGeom>
            <a:noFill/>
            <a:ln w="12700" cap="flat" cmpd="sng" algn="ctr">
              <a:solidFill>
                <a:sysClr val="windowText" lastClr="000000"/>
              </a:solidFill>
              <a:prstDash val="solid"/>
              <a:tailEnd type="triangle"/>
            </a:ln>
            <a:effectLst/>
          </p:spPr>
        </p:cxnSp>
        <p:sp>
          <p:nvSpPr>
            <p:cNvPr id="49" name="流程图: 过程 48"/>
            <p:cNvSpPr>
              <a:spLocks noChangeArrowheads="1"/>
            </p:cNvSpPr>
            <p:nvPr/>
          </p:nvSpPr>
          <p:spPr bwMode="auto">
            <a:xfrm>
              <a:off x="1865901" y="732222"/>
              <a:ext cx="1800000" cy="412461"/>
            </a:xfrm>
            <a:prstGeom prst="flowChartProcess">
              <a:avLst/>
            </a:prstGeom>
            <a:solidFill>
              <a:srgbClr val="FFFFFF"/>
            </a:solidFill>
            <a:ln w="12700">
              <a:solidFill>
                <a:sysClr val="windowText" lastClr="000000">
                  <a:lumMod val="100000"/>
                  <a:lumOff val="0"/>
                </a:sysClr>
              </a:solidFill>
              <a:prstDash val="lgDashDotDot"/>
              <a:miter lim="800000"/>
              <a:headEnd/>
              <a:tailEnd/>
            </a:ln>
          </p:spPr>
          <p:txBody>
            <a:bodyPr rot="0" vert="horz" wrap="square" lIns="0" tIns="0" rIns="0" bIns="0" anchor="ctr" anchorCtr="0" upright="1">
              <a:noAutofit/>
            </a:bodyPr>
            <a:lstStyle/>
            <a:p>
              <a:pPr algn="ctr">
                <a:lnSpc>
                  <a:spcPts val="1500"/>
                </a:lnSpc>
                <a:spcAft>
                  <a:spcPts val="0"/>
                </a:spcAft>
              </a:pPr>
              <a:r>
                <a:rPr lang="zh-CN" sz="1100">
                  <a:effectLst/>
                  <a:latin typeface="Times New Roman" panose="02020603050405020304" pitchFamily="18" charset="0"/>
                  <a:ea typeface="微软雅黑" panose="020B0503020204020204" pitchFamily="34" charset="-122"/>
                  <a:cs typeface="Times New Roman" panose="02020603050405020304" pitchFamily="18" charset="0"/>
                </a:rPr>
                <a:t>行业涉</a:t>
              </a:r>
              <a:r>
                <a:rPr lang="en-US" sz="1100">
                  <a:effectLst/>
                  <a:latin typeface="Times New Roman" panose="02020603050405020304" pitchFamily="18" charset="0"/>
                  <a:ea typeface="微软雅黑" panose="020B0503020204020204" pitchFamily="34" charset="-122"/>
                  <a:cs typeface="Times New Roman" panose="02020603050405020304" pitchFamily="18" charset="0"/>
                </a:rPr>
                <a:t>VOCs</a:t>
              </a:r>
              <a:r>
                <a:rPr lang="zh-CN" sz="1100">
                  <a:effectLst/>
                  <a:latin typeface="Times New Roman" panose="02020603050405020304" pitchFamily="18" charset="0"/>
                  <a:ea typeface="微软雅黑" panose="020B0503020204020204" pitchFamily="34" charset="-122"/>
                  <a:cs typeface="Times New Roman" panose="02020603050405020304" pitchFamily="18" charset="0"/>
                </a:rPr>
                <a:t>源项识别</a:t>
              </a:r>
            </a:p>
          </p:txBody>
        </p:sp>
        <p:sp>
          <p:nvSpPr>
            <p:cNvPr id="50" name="流程图: 过程 49"/>
            <p:cNvSpPr>
              <a:spLocks noChangeArrowheads="1"/>
            </p:cNvSpPr>
            <p:nvPr/>
          </p:nvSpPr>
          <p:spPr bwMode="auto">
            <a:xfrm>
              <a:off x="1869494" y="1995554"/>
              <a:ext cx="1800000" cy="360000"/>
            </a:xfrm>
            <a:prstGeom prst="flowChartProcess">
              <a:avLst/>
            </a:prstGeom>
            <a:noFill/>
            <a:ln w="12700">
              <a:solidFill>
                <a:sysClr val="windowText" lastClr="000000">
                  <a:lumMod val="100000"/>
                  <a:lumOff val="0"/>
                </a:sysClr>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500"/>
                </a:lnSpc>
                <a:spcAft>
                  <a:spcPts val="0"/>
                </a:spcAft>
              </a:pPr>
              <a:r>
                <a:rPr lang="zh-CN" sz="1100">
                  <a:effectLst/>
                  <a:latin typeface="Times New Roman" panose="02020603050405020304" pitchFamily="18" charset="0"/>
                  <a:ea typeface="微软雅黑" panose="020B0503020204020204" pitchFamily="34" charset="-122"/>
                  <a:cs typeface="Times New Roman" panose="02020603050405020304" pitchFamily="18" charset="0"/>
                </a:rPr>
                <a:t>源项产排污量核算方法研究</a:t>
              </a:r>
            </a:p>
          </p:txBody>
        </p:sp>
        <p:cxnSp>
          <p:nvCxnSpPr>
            <p:cNvPr id="51" name="直接箭头连接符 50"/>
            <p:cNvCxnSpPr>
              <a:stCxn id="46" idx="2"/>
              <a:endCxn id="50" idx="0"/>
            </p:cNvCxnSpPr>
            <p:nvPr/>
          </p:nvCxnSpPr>
          <p:spPr>
            <a:xfrm>
              <a:off x="2765901" y="1748844"/>
              <a:ext cx="3593" cy="246710"/>
            </a:xfrm>
            <a:prstGeom prst="straightConnector1">
              <a:avLst/>
            </a:prstGeom>
            <a:noFill/>
            <a:ln w="12700" cap="flat" cmpd="sng" algn="ctr">
              <a:solidFill>
                <a:sysClr val="windowText" lastClr="000000"/>
              </a:solidFill>
              <a:prstDash val="solid"/>
              <a:tailEnd type="triangle"/>
            </a:ln>
            <a:effectLst/>
          </p:spPr>
        </p:cxnSp>
      </p:grpSp>
      <p:sp>
        <p:nvSpPr>
          <p:cNvPr id="57" name="矩形 56"/>
          <p:cNvSpPr/>
          <p:nvPr/>
        </p:nvSpPr>
        <p:spPr>
          <a:xfrm>
            <a:off x="77421" y="218827"/>
            <a:ext cx="6020696" cy="523220"/>
          </a:xfrm>
          <a:prstGeom prst="rect">
            <a:avLst/>
          </a:prstGeom>
        </p:spPr>
        <p:txBody>
          <a:bodyPr wrap="square">
            <a:spAutoFit/>
          </a:bodyPr>
          <a:lstStyle/>
          <a:p>
            <a:pPr>
              <a:defRPr/>
            </a:pPr>
            <a:r>
              <a:rPr lang="zh-CN" altLang="en-US" sz="2800" b="1" kern="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系数建立工作总体思路</a:t>
            </a:r>
          </a:p>
        </p:txBody>
      </p:sp>
      <p:sp>
        <p:nvSpPr>
          <p:cNvPr id="52" name="矩形 51"/>
          <p:cNvSpPr/>
          <p:nvPr/>
        </p:nvSpPr>
        <p:spPr>
          <a:xfrm>
            <a:off x="9010254" y="2722331"/>
            <a:ext cx="2703325" cy="2169825"/>
          </a:xfrm>
          <a:prstGeom prst="rect">
            <a:avLst/>
          </a:prstGeom>
          <a:solidFill>
            <a:schemeClr val="accent3">
              <a:lumMod val="20000"/>
              <a:lumOff val="80000"/>
            </a:schemeClr>
          </a:solidFill>
        </p:spPr>
        <p:txBody>
          <a:bodyPr wrap="square">
            <a:spAutoFit/>
          </a:bodyPr>
          <a:lstStyle/>
          <a:p>
            <a:pPr indent="457200" algn="just">
              <a:lnSpc>
                <a:spcPct val="150000"/>
              </a:lnSpc>
              <a:spcAft>
                <a:spcPts val="0"/>
              </a:spcAft>
            </a:pPr>
            <a:r>
              <a:rPr lang="zh-CN" altLang="en-US" dirty="0">
                <a:effectLst/>
                <a:latin typeface="Times New Roman" panose="02020603050405020304" pitchFamily="18" charset="0"/>
                <a:ea typeface="微软雅黑" panose="020B0503020204020204" pitchFamily="34" charset="-122"/>
                <a:cs typeface="Times New Roman" panose="02020603050405020304" pitchFamily="18" charset="0"/>
              </a:rPr>
              <a:t>数据来源：</a:t>
            </a:r>
            <a:endParaRPr lang="en-US" altLang="zh-CN"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50000"/>
              </a:lnSpc>
              <a:spcAft>
                <a:spcPts val="0"/>
              </a:spcAft>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历史数据</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50000"/>
              </a:lnSpc>
              <a:spcAft>
                <a:spcPts val="0"/>
              </a:spcAft>
            </a:pPr>
            <a:r>
              <a:rPr lang="zh-CN" altLang="en-US" dirty="0">
                <a:effectLst/>
                <a:latin typeface="Times New Roman" panose="02020603050405020304" pitchFamily="18" charset="0"/>
                <a:ea typeface="微软雅黑" panose="020B0503020204020204" pitchFamily="34" charset="-122"/>
                <a:cs typeface="Times New Roman" panose="02020603050405020304" pitchFamily="18" charset="0"/>
              </a:rPr>
              <a:t>现有资料</a:t>
            </a:r>
            <a:endParaRPr lang="en-US" altLang="zh-CN"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50000"/>
              </a:lnSpc>
              <a:spcAft>
                <a:spcPts val="0"/>
              </a:spcAft>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现场调研与实测</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50000"/>
              </a:lnSpc>
              <a:spcAft>
                <a:spcPts val="0"/>
              </a:spcAft>
            </a:pPr>
            <a:r>
              <a:rPr lang="zh-CN" altLang="en-US" dirty="0">
                <a:effectLst/>
                <a:latin typeface="Times New Roman" panose="02020603050405020304" pitchFamily="18" charset="0"/>
                <a:ea typeface="微软雅黑" panose="020B0503020204020204" pitchFamily="34" charset="-122"/>
                <a:cs typeface="Times New Roman" panose="02020603050405020304" pitchFamily="18" charset="0"/>
              </a:rPr>
              <a:t>模型模拟</a:t>
            </a:r>
            <a:endParaRPr lang="zh-CN" altLang="zh-CN"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3" name="矩形 52"/>
          <p:cNvSpPr/>
          <p:nvPr/>
        </p:nvSpPr>
        <p:spPr>
          <a:xfrm>
            <a:off x="386193" y="1097952"/>
            <a:ext cx="2701575" cy="400110"/>
          </a:xfrm>
          <a:prstGeom prst="rect">
            <a:avLst/>
          </a:prstGeom>
        </p:spPr>
        <p:txBody>
          <a:bodyPr wrap="square">
            <a:spAutoFit/>
          </a:bodyPr>
          <a:lstStyle/>
          <a:p>
            <a:pPr>
              <a:defRPr/>
            </a:pPr>
            <a:r>
              <a:rPr lang="en-US" altLang="zh-CN"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、分头工作确定系数</a:t>
            </a:r>
          </a:p>
        </p:txBody>
      </p:sp>
    </p:spTree>
    <p:extLst>
      <p:ext uri="{BB962C8B-B14F-4D97-AF65-F5344CB8AC3E}">
        <p14:creationId xmlns:p14="http://schemas.microsoft.com/office/powerpoint/2010/main" val="400009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p:nvPr/>
        </p:nvSpPr>
        <p:spPr>
          <a:xfrm>
            <a:off x="232144" y="978941"/>
            <a:ext cx="5170640" cy="553994"/>
          </a:xfrm>
          <a:prstGeom prst="rect">
            <a:avLst/>
          </a:prstGeom>
          <a:noFill/>
        </p:spPr>
        <p:txBody>
          <a:bodyPr wrap="none" lIns="121917" tIns="60958" rIns="121917" bIns="60958" rtlCol="0">
            <a:spAutoFit/>
          </a:bodyPr>
          <a:lstStyle/>
          <a:p>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产污系数来源</a:t>
            </a:r>
            <a:r>
              <a:rPr lang="en-US" altLang="zh-CN"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直接得出产污系数</a:t>
            </a:r>
          </a:p>
        </p:txBody>
      </p:sp>
      <p:sp>
        <p:nvSpPr>
          <p:cNvPr id="7" name="矩形 6"/>
          <p:cNvSpPr/>
          <p:nvPr/>
        </p:nvSpPr>
        <p:spPr>
          <a:xfrm>
            <a:off x="282944" y="1596438"/>
            <a:ext cx="9623057" cy="1284967"/>
          </a:xfrm>
          <a:prstGeom prst="rect">
            <a:avLst/>
          </a:prstGeom>
          <a:solidFill>
            <a:schemeClr val="accent6">
              <a:lumMod val="20000"/>
              <a:lumOff val="80000"/>
            </a:schemeClr>
          </a:solidFill>
        </p:spPr>
        <p:txBody>
          <a:bodyPr wrap="square">
            <a:spAutoFit/>
          </a:bodyPr>
          <a:lstStyle/>
          <a:p>
            <a:pPr indent="457200" algn="just">
              <a:lnSpc>
                <a:spcPts val="3100"/>
              </a:lnSpc>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设备动静密封点参数来源</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lvl="0" indent="457200" algn="just">
              <a:lnSpc>
                <a:spcPts val="31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基于</a:t>
            </a:r>
            <a:r>
              <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大数据统计</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的基础上，在利用</a:t>
            </a:r>
            <a:r>
              <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包袋法</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进行参数修正，最后给出动静密封点典型分布情况及不同种类单个密封点的年排放量。</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主要考虑石油炼制和石油化工企业</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5" name="直接连接符 14"/>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7421" y="218827"/>
            <a:ext cx="6020696" cy="523220"/>
          </a:xfrm>
          <a:prstGeom prst="rect">
            <a:avLst/>
          </a:prstGeom>
        </p:spPr>
        <p:txBody>
          <a:bodyPr wrap="square">
            <a:spAutoFit/>
          </a:bodyPr>
          <a:lstStyle/>
          <a:p>
            <a:pPr>
              <a:defRPr/>
            </a:pPr>
            <a:r>
              <a:rPr lang="zh-CN" altLang="en-US" sz="2800" b="1" kern="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系数建立工作总体思路</a:t>
            </a:r>
          </a:p>
        </p:txBody>
      </p:sp>
      <p:sp>
        <p:nvSpPr>
          <p:cNvPr id="16" name="矩形 15"/>
          <p:cNvSpPr/>
          <p:nvPr/>
        </p:nvSpPr>
        <p:spPr>
          <a:xfrm>
            <a:off x="282943" y="2999193"/>
            <a:ext cx="9623057" cy="1754326"/>
          </a:xfrm>
          <a:prstGeom prst="rect">
            <a:avLst/>
          </a:prstGeom>
          <a:solidFill>
            <a:schemeClr val="accent2">
              <a:lumMod val="20000"/>
              <a:lumOff val="80000"/>
            </a:schemeClr>
          </a:solidFill>
        </p:spPr>
        <p:txBody>
          <a:bodyPr wrap="square">
            <a:spAutoFit/>
          </a:bodyPr>
          <a:lstStyle/>
          <a:p>
            <a:pPr indent="457200" algn="just">
              <a:lnSpc>
                <a:spcPct val="150000"/>
              </a:lnSpc>
              <a:spcAft>
                <a:spcPts val="0"/>
              </a:spcAft>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挥发性有机液体储存参数来源</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50000"/>
              </a:lnSpc>
              <a:spcAft>
                <a:spcPts val="0"/>
              </a:spcAft>
            </a:pP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主要考虑原油加工及石油制品制造等</a:t>
            </a:r>
            <a:r>
              <a:rPr lang="en-US"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12</a:t>
            </a:r>
            <a:r>
              <a:rPr lang="zh-CN"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个重点行业</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常见的</a:t>
            </a:r>
            <a:r>
              <a:rPr lang="en-US"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48</a:t>
            </a:r>
            <a:r>
              <a:rPr lang="zh-CN"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种有机液体</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，根据各种物质常见储罐类型，提出有机液体储罐</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VOCs</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计算方法，通过</a:t>
            </a:r>
            <a:r>
              <a:rPr lang="zh-CN"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设定</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或简化计算所需</a:t>
            </a:r>
            <a:r>
              <a:rPr lang="zh-CN"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参数</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，得出基于</a:t>
            </a:r>
            <a:r>
              <a:rPr lang="zh-CN"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物质、罐型、罐容、储存温度</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单位周转量</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（五个因子）</a:t>
            </a:r>
            <a:r>
              <a:rPr lang="zh-CN"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的产污系数系列表</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矩形 16"/>
          <p:cNvSpPr/>
          <p:nvPr/>
        </p:nvSpPr>
        <p:spPr>
          <a:xfrm>
            <a:off x="282943" y="4862798"/>
            <a:ext cx="9623055" cy="1754326"/>
          </a:xfrm>
          <a:prstGeom prst="rect">
            <a:avLst/>
          </a:prstGeom>
          <a:solidFill>
            <a:schemeClr val="bg1">
              <a:lumMod val="85000"/>
            </a:schemeClr>
          </a:solidFill>
        </p:spPr>
        <p:txBody>
          <a:bodyPr wrap="square">
            <a:spAutoFit/>
          </a:bodyPr>
          <a:lstStyle/>
          <a:p>
            <a:pPr indent="457200" algn="just">
              <a:lnSpc>
                <a:spcPct val="150000"/>
              </a:lnSpc>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挥发性有机液体装载参数来源</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ct val="150000"/>
              </a:lnSpc>
              <a:spcAft>
                <a:spcPts val="0"/>
              </a:spcAft>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主要考虑原油加工及石油制品制造等</a:t>
            </a:r>
            <a:r>
              <a:rPr lang="en-US"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个重点行业常见的</a:t>
            </a:r>
            <a:r>
              <a:rPr lang="en-US"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48</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种有机液体</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，根据</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调研</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过程中不断补充，利用目前成熟的核算</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公式</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提出有机液体装载过程</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VOCs</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计算</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方法，通过</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设定装载温度</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，给出基于</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物质、装载方式</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的产污系数表。</a:t>
            </a:r>
            <a:endParaRPr lang="zh-CN" altLang="zh-CN"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5687955" y="1055883"/>
            <a:ext cx="2187718" cy="400110"/>
          </a:xfrm>
          <a:prstGeom prst="rect">
            <a:avLst/>
          </a:prstGeom>
        </p:spPr>
        <p:txBody>
          <a:bodyPr wrap="square">
            <a:spAutoFit/>
          </a:bodyPr>
          <a:lstStyle/>
          <a:p>
            <a:pPr>
              <a:defRPr/>
            </a:pPr>
            <a:r>
              <a:rPr lang="en-US" altLang="zh-CN"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1/3</a:t>
            </a:r>
            <a:r>
              <a:rPr lang="zh-CN" altLang="en-US"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顺序计算得出</a:t>
            </a:r>
          </a:p>
        </p:txBody>
      </p:sp>
    </p:spTree>
    <p:extLst>
      <p:ext uri="{BB962C8B-B14F-4D97-AF65-F5344CB8AC3E}">
        <p14:creationId xmlns:p14="http://schemas.microsoft.com/office/powerpoint/2010/main" val="389878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示 7"/>
          <p:cNvGraphicFramePr/>
          <p:nvPr>
            <p:extLst>
              <p:ext uri="{D42A27DB-BD31-4B8C-83A1-F6EECF244321}">
                <p14:modId xmlns:p14="http://schemas.microsoft.com/office/powerpoint/2010/main" val="2793912859"/>
              </p:ext>
            </p:extLst>
          </p:nvPr>
        </p:nvGraphicFramePr>
        <p:xfrm>
          <a:off x="737179" y="263827"/>
          <a:ext cx="8690630" cy="5407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9"/>
          <p:cNvSpPr>
            <a:spLocks noChangeArrowheads="1"/>
          </p:cNvSpPr>
          <p:nvPr/>
        </p:nvSpPr>
        <p:spPr bwMode="auto">
          <a:xfrm>
            <a:off x="2298780" y="2440393"/>
            <a:ext cx="196210" cy="67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latin typeface="微软雅黑" panose="020B0503020204020204" pitchFamily="34" charset="-122"/>
              <a:ea typeface="微软雅黑" panose="020B0503020204020204" pitchFamily="34" charset="-122"/>
            </a:endParaRPr>
          </a:p>
        </p:txBody>
      </p:sp>
      <p:sp>
        <p:nvSpPr>
          <p:cNvPr id="9" name="TextBox 2"/>
          <p:cNvSpPr txBox="1"/>
          <p:nvPr/>
        </p:nvSpPr>
        <p:spPr>
          <a:xfrm>
            <a:off x="134172" y="962040"/>
            <a:ext cx="6709523" cy="553994"/>
          </a:xfrm>
          <a:prstGeom prst="rect">
            <a:avLst/>
          </a:prstGeom>
          <a:noFill/>
        </p:spPr>
        <p:txBody>
          <a:bodyPr wrap="none" lIns="121917" tIns="60958" rIns="121917" bIns="60958" rtlCol="0">
            <a:spAutoFit/>
          </a:bodyPr>
          <a:lstStyle/>
          <a:p>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产污系数来源</a:t>
            </a:r>
            <a:r>
              <a:rPr lang="en-US" altLang="zh-CN"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通过核算产生量计算产污系数</a:t>
            </a:r>
          </a:p>
        </p:txBody>
      </p:sp>
      <p:sp>
        <p:nvSpPr>
          <p:cNvPr id="4" name="矩形 3"/>
          <p:cNvSpPr/>
          <p:nvPr/>
        </p:nvSpPr>
        <p:spPr>
          <a:xfrm>
            <a:off x="381000" y="4304678"/>
            <a:ext cx="8851900" cy="1754326"/>
          </a:xfrm>
          <a:prstGeom prst="rect">
            <a:avLst/>
          </a:prstGeom>
          <a:solidFill>
            <a:schemeClr val="accent4">
              <a:lumMod val="20000"/>
              <a:lumOff val="80000"/>
            </a:schemeClr>
          </a:solidFill>
        </p:spPr>
        <p:txBody>
          <a:bodyPr wrap="square">
            <a:spAutoFit/>
          </a:bodyPr>
          <a:lstStyle/>
          <a:p>
            <a:pPr indent="457200" algn="just">
              <a:lnSpc>
                <a:spcPct val="150000"/>
              </a:lnSpc>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主要是基于</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历史数据</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和</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工作组现场实测数据</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，采用实测法、物料衡算法、模拟等方法，</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得到</a:t>
            </a:r>
            <a:r>
              <a:rPr lang="zh-CN" altLang="en-US" i="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燃烧烟气、固体物料堆存、工艺有组织废气、工艺无组织、循环冷却水和废水集输、储存和处理</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源项</a:t>
            </a:r>
            <a:r>
              <a:rPr lang="en-US"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VOCs</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产生量</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，进而计算</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得到单位</a:t>
            </a:r>
            <a:r>
              <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原料</a:t>
            </a: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产品</a:t>
            </a: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燃料</a:t>
            </a: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废水量</a:t>
            </a: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循环水量</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的个体</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产污系数</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。在一定样本量的基础上，计算得到平均产污系数。</a:t>
            </a:r>
          </a:p>
        </p:txBody>
      </p:sp>
      <p:cxnSp>
        <p:nvCxnSpPr>
          <p:cNvPr id="13" name="直接连接符 12"/>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7421" y="218827"/>
            <a:ext cx="6020696" cy="523220"/>
          </a:xfrm>
          <a:prstGeom prst="rect">
            <a:avLst/>
          </a:prstGeom>
        </p:spPr>
        <p:txBody>
          <a:bodyPr wrap="square">
            <a:spAutoFit/>
          </a:bodyPr>
          <a:lstStyle/>
          <a:p>
            <a:pPr>
              <a:defRPr/>
            </a:pPr>
            <a:r>
              <a:rPr lang="zh-CN" altLang="en-US" sz="2800" b="1" kern="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系数建立工作总体思路</a:t>
            </a:r>
          </a:p>
        </p:txBody>
      </p:sp>
      <p:sp>
        <p:nvSpPr>
          <p:cNvPr id="10" name="矩形 9"/>
          <p:cNvSpPr/>
          <p:nvPr/>
        </p:nvSpPr>
        <p:spPr>
          <a:xfrm>
            <a:off x="7045182" y="1038982"/>
            <a:ext cx="2371380" cy="400110"/>
          </a:xfrm>
          <a:prstGeom prst="rect">
            <a:avLst/>
          </a:prstGeom>
        </p:spPr>
        <p:txBody>
          <a:bodyPr wrap="square">
            <a:spAutoFit/>
          </a:bodyPr>
          <a:lstStyle/>
          <a:p>
            <a:pPr>
              <a:defRPr/>
            </a:pPr>
            <a:r>
              <a:rPr lang="en-US" altLang="zh-CN"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2/3</a:t>
            </a:r>
            <a:r>
              <a:rPr lang="zh-CN" altLang="en-US"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产生量反推得出</a:t>
            </a:r>
          </a:p>
        </p:txBody>
      </p:sp>
    </p:spTree>
    <p:extLst>
      <p:ext uri="{BB962C8B-B14F-4D97-AF65-F5344CB8AC3E}">
        <p14:creationId xmlns:p14="http://schemas.microsoft.com/office/powerpoint/2010/main" val="1040091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469275" y="1144041"/>
            <a:ext cx="6709523" cy="553994"/>
          </a:xfrm>
          <a:prstGeom prst="rect">
            <a:avLst/>
          </a:prstGeom>
          <a:noFill/>
        </p:spPr>
        <p:txBody>
          <a:bodyPr wrap="none" lIns="121917" tIns="60958" rIns="121917" bIns="60958" rtlCol="0">
            <a:spAutoFit/>
          </a:bodyPr>
          <a:lstStyle/>
          <a:p>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产污系数核算</a:t>
            </a:r>
            <a:r>
              <a:rPr lang="en-US" altLang="zh-CN"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通过实测建立产污系数数据库</a:t>
            </a:r>
          </a:p>
        </p:txBody>
      </p:sp>
      <p:sp>
        <p:nvSpPr>
          <p:cNvPr id="4" name="Rectangle 9"/>
          <p:cNvSpPr>
            <a:spLocks noChangeArrowheads="1"/>
          </p:cNvSpPr>
          <p:nvPr/>
        </p:nvSpPr>
        <p:spPr bwMode="auto">
          <a:xfrm>
            <a:off x="469275" y="2706994"/>
            <a:ext cx="8949774" cy="1015663"/>
          </a:xfrm>
          <a:prstGeom prst="rect">
            <a:avLst/>
          </a:prstGeom>
          <a:solidFill>
            <a:schemeClr val="bg1">
              <a:lumMod val="85000"/>
            </a:schemeClr>
          </a:solidFill>
          <a:ln>
            <a:noFill/>
          </a:ln>
          <a:effectLst/>
        </p:spPr>
        <p:txBody>
          <a:bodyPr vert="horz" wrap="square" lIns="91440" tIns="45720" rIns="91440" bIns="45720" numCol="1" anchor="ctr" anchorCtr="0" compatLnSpc="1">
            <a:prstTxWarp prst="textNoShape">
              <a:avLst/>
            </a:prstTxWarp>
            <a:spAutoFit/>
          </a:bodyPr>
          <a:lstStyle>
            <a:lvl1pPr indent="355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457200">
              <a:lnSpc>
                <a:spcPct val="15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根据收集资料和实测的方式，建立含挥发性有机物（如涂料）原辅材料</a:t>
            </a:r>
            <a:r>
              <a:rPr lang="zh-CN" altLang="en-US" sz="2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类别、名称、品牌和</a:t>
            </a:r>
            <a:r>
              <a:rPr lang="en-US" altLang="zh-CN" sz="2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VOCs</a:t>
            </a:r>
            <a:r>
              <a:rPr lang="zh-CN" altLang="en-US" sz="2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百分含量</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的数据库。</a:t>
            </a:r>
            <a:endParaRPr lang="zh-CN" altLang="en-US" sz="20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4" name="直接连接符 13"/>
          <p:cNvCxnSpPr/>
          <p:nvPr/>
        </p:nvCxnSpPr>
        <p:spPr>
          <a:xfrm flipH="1">
            <a:off x="2117" y="836295"/>
            <a:ext cx="1219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7421" y="218827"/>
            <a:ext cx="6020696" cy="523220"/>
          </a:xfrm>
          <a:prstGeom prst="rect">
            <a:avLst/>
          </a:prstGeom>
        </p:spPr>
        <p:txBody>
          <a:bodyPr wrap="square">
            <a:spAutoFit/>
          </a:bodyPr>
          <a:lstStyle/>
          <a:p>
            <a:pPr>
              <a:defRPr/>
            </a:pPr>
            <a:r>
              <a:rPr lang="zh-CN" altLang="en-US" sz="2800" b="1" kern="0" dirty="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800" b="1" kern="0" dirty="0">
                <a:latin typeface="微软雅黑" panose="020B0503020204020204" pitchFamily="34" charset="-122"/>
                <a:ea typeface="微软雅黑" panose="020B0503020204020204" pitchFamily="34" charset="-122"/>
                <a:cs typeface="Times New Roman" panose="02020603050405020304" pitchFamily="18" charset="0"/>
              </a:rPr>
              <a:t>VOCs</a:t>
            </a:r>
            <a:r>
              <a:rPr lang="zh-CN" altLang="en-US" sz="2800" b="1" kern="0" dirty="0">
                <a:latin typeface="微软雅黑" panose="020B0503020204020204" pitchFamily="34" charset="-122"/>
                <a:ea typeface="微软雅黑" panose="020B0503020204020204" pitchFamily="34" charset="-122"/>
                <a:cs typeface="Times New Roman" panose="02020603050405020304" pitchFamily="18" charset="0"/>
              </a:rPr>
              <a:t>系数建立工作总体思路</a:t>
            </a:r>
          </a:p>
        </p:txBody>
      </p:sp>
      <p:sp>
        <p:nvSpPr>
          <p:cNvPr id="7" name="矩形 6"/>
          <p:cNvSpPr/>
          <p:nvPr/>
        </p:nvSpPr>
        <p:spPr>
          <a:xfrm>
            <a:off x="7033846" y="1220983"/>
            <a:ext cx="3692770" cy="400110"/>
          </a:xfrm>
          <a:prstGeom prst="rect">
            <a:avLst/>
          </a:prstGeom>
        </p:spPr>
        <p:txBody>
          <a:bodyPr wrap="square">
            <a:spAutoFit/>
          </a:bodyPr>
          <a:lstStyle/>
          <a:p>
            <a:pPr algn="ctr">
              <a:defRPr/>
            </a:pPr>
            <a:r>
              <a:rPr lang="en-US" altLang="zh-CN"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3/3</a:t>
            </a:r>
            <a:r>
              <a:rPr lang="zh-CN" altLang="en-US"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追踪配方、实测确定系数</a:t>
            </a:r>
          </a:p>
        </p:txBody>
      </p:sp>
    </p:spTree>
    <p:extLst>
      <p:ext uri="{BB962C8B-B14F-4D97-AF65-F5344CB8AC3E}">
        <p14:creationId xmlns:p14="http://schemas.microsoft.com/office/powerpoint/2010/main" val="3752617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ab83125c-e79a-46a0-9464-d3621555b751"/>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4485AA"/>
      </a:accent1>
      <a:accent2>
        <a:srgbClr val="353842"/>
      </a:accent2>
      <a:accent3>
        <a:srgbClr val="259EC2"/>
      </a:accent3>
      <a:accent4>
        <a:srgbClr val="475059"/>
      </a:accent4>
      <a:accent5>
        <a:srgbClr val="818D96"/>
      </a:accent5>
      <a:accent6>
        <a:srgbClr val="525252"/>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4265</TotalTime>
  <Words>5926</Words>
  <Application>Microsoft Office PowerPoint</Application>
  <PresentationFormat>宽屏</PresentationFormat>
  <Paragraphs>1349</Paragraphs>
  <Slides>41</Slides>
  <Notes>30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53" baseType="lpstr">
      <vt:lpstr>SansSerif</vt:lpstr>
      <vt:lpstr>等线</vt:lpstr>
      <vt:lpstr>仿宋_GB2312</vt:lpstr>
      <vt:lpstr>黑体</vt:lpstr>
      <vt:lpstr>华文琥珀</vt:lpstr>
      <vt:lpstr>宋体</vt:lpstr>
      <vt:lpstr>微软雅黑</vt:lpstr>
      <vt:lpstr>Arial</vt:lpstr>
      <vt:lpstr>Calibri</vt:lpstr>
      <vt:lpstr>Times New Roman</vt:lpstr>
      <vt:lpstr>主题5</vt:lpstr>
      <vt:lpstr>Equation</vt:lpstr>
      <vt:lpstr>第二次全国污染源普查工业源 挥发性有机物（VOCs） 产排污量核算方法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Fengkui Chan</cp:lastModifiedBy>
  <cp:revision>392</cp:revision>
  <cp:lastPrinted>2018-03-27T16:00:00Z</cp:lastPrinted>
  <dcterms:created xsi:type="dcterms:W3CDTF">2018-03-27T16:00:00Z</dcterms:created>
  <dcterms:modified xsi:type="dcterms:W3CDTF">2024-11-07T08:08:56Z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